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6" r:id="rId2"/>
    <p:sldId id="327" r:id="rId3"/>
    <p:sldId id="328" r:id="rId4"/>
    <p:sldId id="329" r:id="rId5"/>
    <p:sldId id="330" r:id="rId6"/>
    <p:sldId id="331" r:id="rId7"/>
    <p:sldId id="332" r:id="rId8"/>
    <p:sldId id="333" r:id="rId9"/>
    <p:sldId id="334" r:id="rId10"/>
    <p:sldId id="299" r:id="rId11"/>
    <p:sldId id="318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8B4360-0A65-4628-977C-BDFEF123BB10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2E70C7E8-8CAB-4625-9022-821C5B1B4507}" type="pres">
      <dgm:prSet presAssocID="{E28B4360-0A65-4628-977C-BDFEF123BB10}" presName="Name0" presStyleCnt="0">
        <dgm:presLayoutVars>
          <dgm:chPref val="3"/>
          <dgm:dir/>
          <dgm:animLvl val="lvl"/>
          <dgm:resizeHandles/>
        </dgm:presLayoutVars>
      </dgm:prSet>
      <dgm:spPr/>
    </dgm:pt>
  </dgm:ptLst>
  <dgm:cxnLst>
    <dgm:cxn modelId="{3400E33D-1176-4C37-A3A3-BCDDA3666E2A}" type="presOf" srcId="{E28B4360-0A65-4628-977C-BDFEF123BB10}" destId="{2E70C7E8-8CAB-4625-9022-821C5B1B4507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C1ECF8-993B-416D-8680-3AFA56200F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963AED8-3A7A-4531-87A6-C1885CAE24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205168-7118-49A7-ABB7-AE0D8A40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EB8E8-FFF6-4B47-A57A-D569C735EF2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AA3C73-03C3-466D-8470-6D0609DDB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60692B-918F-4C4B-AB0C-3537FCA94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110F0-3EBA-4184-A9A5-7D8207CDB7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1380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F2C243-2E7A-4613-A0A2-150932788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6DCC65-FE37-4042-9B18-F4CA5347D7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B86837B-716F-41DB-A647-8CBA0CD34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EB8E8-FFF6-4B47-A57A-D569C735EF2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E19B8E-C68C-4582-A9CB-EF1383041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504C551-ECCB-492F-B589-535D3B437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110F0-3EBA-4184-A9A5-7D8207CDB7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8065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595F6A-F558-47E5-AAF1-EB19EB84C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DCA3AD7-CF15-4E7E-BD0C-A26B06F90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06C6FA-7DE3-4B5E-83C2-B07FF4B53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EB8E8-FFF6-4B47-A57A-D569C735EF2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1104EE-EE04-4C85-B0C1-A89418998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2F71FB-71FA-42A2-B0BE-00456BB9E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110F0-3EBA-4184-A9A5-7D8207CDB7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992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6D4829-4ACC-4EA5-BBA9-D39728567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587F39-4A34-4EF7-958C-548E7CC5E9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24534FF-6BFD-407D-A49B-CDE1FB3949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9A08BE6-8957-4EEC-A876-A68E907D3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EB8E8-FFF6-4B47-A57A-D569C735EF2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05298FA-16C3-4D71-BCBB-852CEE612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43646FA-C877-4C21-A062-4117187D5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110F0-3EBA-4184-A9A5-7D8207CDB7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3365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529764-9BDA-495B-8FE3-A3066462C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DC62331-85BC-44C0-8178-99722F391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53DA079-61BF-4A7B-A481-5355A07EE1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D8902E1-0C5B-4607-AC95-7962FEDD5A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1DD7755-DE41-4F53-910A-1AEE5F784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68BD6F4-E0C2-468C-96D4-A2E4660A6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EB8E8-FFF6-4B47-A57A-D569C735EF2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4878D70-AD65-47FD-9DF2-7BF552727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7EE9C03-9BD9-40C1-9071-BA23E5331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110F0-3EBA-4184-A9A5-7D8207CDB7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9323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3604F2-5B79-4F0E-92F7-5E7372C9D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8A668BB-41A1-49CB-9BEF-73AB21E3D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EB8E8-FFF6-4B47-A57A-D569C735EF2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A90B78F-621A-4E01-9293-31D302CFE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0E5F835-DDEA-4CA5-BFAE-EC2DC9910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110F0-3EBA-4184-A9A5-7D8207CDB7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1152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7EBC4B9-E6A4-44A1-9A2A-1DBDB9140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EB8E8-FFF6-4B47-A57A-D569C735EF2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0464363-701C-4FC8-88FB-4F405096F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D3FCC3F-948E-4A47-95DF-A896467D0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110F0-3EBA-4184-A9A5-7D8207CDB7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5277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926F3D-69ED-4C21-82F6-19D7D8694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53A048-3947-4A3F-B42B-CA3B81EA7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C4B6790-49A8-4AD6-9F6A-DA36E111BD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88C5A84-5DD8-4C58-BD96-BDD740784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EB8E8-FFF6-4B47-A57A-D569C735EF2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2575716-9D0E-4FB8-B4D4-FE2656F5B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6AAA199-79E6-4E1F-93F9-CB3518A21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110F0-3EBA-4184-A9A5-7D8207CDB7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1299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79BDFC-3B92-448C-8AA7-8D06E3369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98577A4-7588-4671-8CBB-E889D50529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7337142-6BEF-4F4D-9CF4-2634617F93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9D5B59C-40D2-43B2-994C-E14E33865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EB8E8-FFF6-4B47-A57A-D569C735EF2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1561BCF-A139-4EBC-BAAB-494B0BEAB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06F980F-DDEC-4E25-B7C0-7CB18ED26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110F0-3EBA-4184-A9A5-7D8207CDB7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9985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D83DC9-BC79-481E-A35B-946456838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DCAAA78-7EE9-4E01-BD3C-F93C0C457A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B4D4179-6478-4277-A2BE-6ACBA9F61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EB8E8-FFF6-4B47-A57A-D569C735EF2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C08EF94-03C1-4309-9181-FAD1CCC00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9C53C9-9354-4603-AD90-5BAF4E381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110F0-3EBA-4184-A9A5-7D8207CDB7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7164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E54142-8E65-4536-A984-E15EA01C23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4085532-A4F7-4065-82DB-6652D2BB6E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3994473-01F9-41A6-97B0-6950D160F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EB8E8-FFF6-4B47-A57A-D569C735EF2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B20C4C-AC4A-47DA-B8F2-4E52B5EF7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F2CC5B-CE94-4589-A382-CD95AAD59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110F0-3EBA-4184-A9A5-7D8207CDB7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1567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90CC552-6B69-4D21-AF56-A24F719FB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939296F-4E41-4D65-AAEC-C6DDD2551F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A5BD8D-9C22-4840-B0CF-19A3A590D4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EB8E8-FFF6-4B47-A57A-D569C735EF2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B225952-8733-4660-BB46-37545BB1EC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9697B7-0036-47E9-8D8F-3787962B6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110F0-3EBA-4184-A9A5-7D8207CDB7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7444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pt-BR" sz="4800" dirty="0">
                <a:latin typeface="RobotoBR" pitchFamily="2" charset="0"/>
              </a:rPr>
            </a:br>
            <a:r>
              <a:rPr lang="pt-BR" sz="4800" dirty="0">
                <a:latin typeface="RobotoBR" pitchFamily="2" charset="0"/>
              </a:rPr>
              <a:t>Unidade 2 – Capítulo 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0002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481626"/>
            <a:ext cx="9766300" cy="1435099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pt-BR" sz="4600" dirty="0">
                <a:latin typeface="RobotoBR" pitchFamily="2" charset="0"/>
              </a:rPr>
              <a:t>Identidade diante do mundo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Seta: Pentágono 10">
            <a:extLst>
              <a:ext uri="{FF2B5EF4-FFF2-40B4-BE49-F238E27FC236}">
                <a16:creationId xmlns:a16="http://schemas.microsoft.com/office/drawing/2014/main" id="{89F06BFB-5597-4757-9691-CE41B1D07394}"/>
              </a:ext>
            </a:extLst>
          </p:cNvPr>
          <p:cNvSpPr/>
          <p:nvPr/>
        </p:nvSpPr>
        <p:spPr>
          <a:xfrm>
            <a:off x="528719" y="2565401"/>
            <a:ext cx="6112227" cy="3642216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200" dirty="0">
                <a:latin typeface="RobotoBR" pitchFamily="2" charset="0"/>
              </a:rPr>
              <a:t>Podemos estabelecer relações </a:t>
            </a:r>
          </a:p>
          <a:p>
            <a:r>
              <a:rPr lang="pt-BR" sz="2200" dirty="0">
                <a:latin typeface="RobotoBR" pitchFamily="2" charset="0"/>
              </a:rPr>
              <a:t>de identidade com o mundo e a sociedade nas mais diversas épocas e linguagens. Por exemplo, a partir da década de 1950, a cantora, compositora e pianista norte-americana Nina Simone utilizou sua música para defender a identidade da mulher afro-americana.</a:t>
            </a:r>
            <a:endParaRPr lang="pt-BR" sz="2200" b="1" dirty="0">
              <a:latin typeface="RobotoBR" pitchFamily="2" charset="0"/>
            </a:endParaRP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6722772" y="1983347"/>
            <a:ext cx="5203065" cy="4700788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31E8EBF-A389-46FE-8BDA-4B2A3B7E9EAA}"/>
              </a:ext>
            </a:extLst>
          </p:cNvPr>
          <p:cNvSpPr txBox="1"/>
          <p:nvPr/>
        </p:nvSpPr>
        <p:spPr>
          <a:xfrm>
            <a:off x="7114955" y="2192576"/>
            <a:ext cx="4418698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>
                <a:latin typeface="RobotoBR" pitchFamily="2" charset="0"/>
              </a:rPr>
              <a:t>[...]</a:t>
            </a:r>
          </a:p>
          <a:p>
            <a:r>
              <a:rPr lang="pt-BR" sz="2200" dirty="0">
                <a:latin typeface="RobotoBR" pitchFamily="2" charset="0"/>
              </a:rPr>
              <a:t>Tenho o meu cabelo, tenho minha cabeça</a:t>
            </a:r>
          </a:p>
          <a:p>
            <a:r>
              <a:rPr lang="pt-BR" sz="2200" dirty="0">
                <a:latin typeface="RobotoBR" pitchFamily="2" charset="0"/>
              </a:rPr>
              <a:t>Tenho meu cérebro, tenho minhas orelhas</a:t>
            </a:r>
          </a:p>
          <a:p>
            <a:r>
              <a:rPr lang="pt-BR" sz="2200" dirty="0">
                <a:latin typeface="RobotoBR" pitchFamily="2" charset="0"/>
              </a:rPr>
              <a:t>Tenho meus olhos, tenho meu nariz</a:t>
            </a:r>
          </a:p>
          <a:p>
            <a:r>
              <a:rPr lang="pt-BR" sz="2200" dirty="0">
                <a:latin typeface="RobotoBR" pitchFamily="2" charset="0"/>
              </a:rPr>
              <a:t>Tenho minha boca</a:t>
            </a:r>
          </a:p>
          <a:p>
            <a:r>
              <a:rPr lang="pt-BR" sz="2200" dirty="0">
                <a:latin typeface="RobotoBR" pitchFamily="2" charset="0"/>
              </a:rPr>
              <a:t>Eu tenho a mim mesma.</a:t>
            </a:r>
          </a:p>
          <a:p>
            <a:r>
              <a:rPr lang="pt-BR" sz="2200" dirty="0">
                <a:latin typeface="RobotoBR" pitchFamily="2" charset="0"/>
              </a:rPr>
              <a:t>[...]</a:t>
            </a:r>
          </a:p>
          <a:p>
            <a:r>
              <a:rPr lang="pt-BR" sz="1400" dirty="0">
                <a:latin typeface="RobotoBR" pitchFamily="2" charset="0"/>
              </a:rPr>
              <a:t>Galt MacDermont; Gerome Ragni; James Rado. Ain’t got no/I </a:t>
            </a:r>
            <a:r>
              <a:rPr lang="en-US" sz="1400" dirty="0">
                <a:latin typeface="RobotoBR" pitchFamily="2" charset="0"/>
              </a:rPr>
              <a:t>got life. Intérprete: Nina Simone. In: Nuff said! RCA Victor, </a:t>
            </a:r>
            <a:r>
              <a:rPr lang="pt-BR" sz="1400" dirty="0">
                <a:latin typeface="RobotoBR" pitchFamily="2" charset="0"/>
              </a:rPr>
              <a:t>1968. 1 CD. Faixa 8. (Tradução nossa).</a:t>
            </a:r>
            <a:endParaRPr lang="pt-BR" sz="1400" b="1" dirty="0">
              <a:latin typeface="RobotoBR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5458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077124" y="2120237"/>
            <a:ext cx="10096029" cy="3108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latin typeface="RobotoBR" pitchFamily="2" charset="0"/>
              </a:rPr>
              <a:t>Hoje é tão comum tirar fotografias de si mesmo, que pode parecer estranho que tal ato fosse um truque secreto de alguém. </a:t>
            </a:r>
          </a:p>
          <a:p>
            <a:r>
              <a:rPr lang="it-IT" sz="2800" dirty="0">
                <a:latin typeface="RobotoBR" pitchFamily="2" charset="0"/>
              </a:rPr>
              <a:t>A italiana </a:t>
            </a:r>
            <a:r>
              <a:rPr lang="it-IT" sz="2800" b="1" dirty="0">
                <a:latin typeface="RobotoBR" pitchFamily="2" charset="0"/>
              </a:rPr>
              <a:t>Virgínia Oldoini de Castiglione</a:t>
            </a:r>
            <a:r>
              <a:rPr lang="it-IT" sz="2800" dirty="0">
                <a:latin typeface="RobotoBR" pitchFamily="2" charset="0"/>
              </a:rPr>
              <a:t>, </a:t>
            </a:r>
            <a:r>
              <a:rPr lang="pt-BR" sz="2800" dirty="0">
                <a:latin typeface="RobotoBR" pitchFamily="2" charset="0"/>
              </a:rPr>
              <a:t>conhecida como condessa de Castiglione, foi a primeira pessoa a fazer isso e entrou para a história da fotografia! Ela produziu, entre 1856 e 1895, mais de 400 fotografias de si.</a:t>
            </a:r>
          </a:p>
        </p:txBody>
      </p:sp>
      <p:sp>
        <p:nvSpPr>
          <p:cNvPr id="6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723443" y="2003288"/>
            <a:ext cx="10723010" cy="3702057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2717525" y="850791"/>
            <a:ext cx="65037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  <a:ea typeface="Roboto" panose="02000000000000000000" pitchFamily="2" charset="0"/>
              </a:rPr>
              <a:t>Ser várias em uma só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2291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ítulo 1">
            <a:extLst>
              <a:ext uri="{FF2B5EF4-FFF2-40B4-BE49-F238E27FC236}">
                <a16:creationId xmlns:a16="http://schemas.microsoft.com/office/drawing/2014/main" id="{15AB3973-CA04-4387-A483-73CC734DA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1898" y="839413"/>
            <a:ext cx="760741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b="1" i="1" dirty="0">
                <a:solidFill>
                  <a:schemeClr val="bg1"/>
                </a:solidFill>
                <a:latin typeface="RobotoBR" pitchFamily="2" charset="0"/>
                <a:ea typeface="Roboto" panose="02000000000000000000" pitchFamily="2" charset="0"/>
              </a:rPr>
              <a:t>Foto-performance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97DC7532-0517-436C-A4CC-06A41C901677}"/>
              </a:ext>
            </a:extLst>
          </p:cNvPr>
          <p:cNvSpPr txBox="1"/>
          <p:nvPr/>
        </p:nvSpPr>
        <p:spPr>
          <a:xfrm>
            <a:off x="2141898" y="2164976"/>
            <a:ext cx="7607410" cy="357900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0" vert="horz" wrap="square" lIns="99568" tIns="35560" rIns="35560" bIns="35560" numCol="1" spcCol="127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Registro de uma ação ou cena montada de forma intencional a fim de provocar o observador. O público não precisa estar presente no momento da </a:t>
            </a:r>
            <a:r>
              <a:rPr lang="pt-BR" sz="2800" i="1" dirty="0">
                <a:latin typeface="RobotoBR" pitchFamily="2" charset="0"/>
              </a:rPr>
              <a:t>performance</a:t>
            </a:r>
            <a:r>
              <a:rPr lang="pt-BR" sz="2800" dirty="0">
                <a:latin typeface="RobotoBR" pitchFamily="2" charset="0"/>
              </a:rPr>
              <a:t>: a</a:t>
            </a:r>
          </a:p>
          <a:p>
            <a:pPr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fotografia é um veículo para acessá-la.</a:t>
            </a:r>
            <a:endParaRPr lang="pt-BR" sz="2800" kern="1200" dirty="0">
              <a:latin typeface="RobotoBR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5824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7580097" y="4896937"/>
            <a:ext cx="2766797" cy="9972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Retângulo 25"/>
          <p:cNvSpPr/>
          <p:nvPr/>
        </p:nvSpPr>
        <p:spPr>
          <a:xfrm>
            <a:off x="2758994" y="4872938"/>
            <a:ext cx="1774370" cy="989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/>
          <p:cNvSpPr/>
          <p:nvPr/>
        </p:nvSpPr>
        <p:spPr>
          <a:xfrm>
            <a:off x="5344732" y="2928610"/>
            <a:ext cx="2086570" cy="10909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599" y="360608"/>
            <a:ext cx="10716297" cy="184284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pt-BR" sz="28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A fotografia foi o espaço encontrado para muitas mulheres se expressarem. Conheça algumas mulheres talentosas que participaram da história da fotografia:</a:t>
            </a:r>
          </a:p>
        </p:txBody>
      </p:sp>
      <p:sp>
        <p:nvSpPr>
          <p:cNvPr id="2" name="Retângulo 1"/>
          <p:cNvSpPr/>
          <p:nvPr/>
        </p:nvSpPr>
        <p:spPr>
          <a:xfrm>
            <a:off x="1223446" y="2942822"/>
            <a:ext cx="1994765" cy="1076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1403751" y="2928610"/>
            <a:ext cx="20510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RobotoBR" pitchFamily="2" charset="0"/>
              </a:rPr>
              <a:t>Gertrude Käsebier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5344732" y="2942822"/>
            <a:ext cx="20144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RobotoBR" pitchFamily="2" charset="0"/>
              </a:rPr>
              <a:t>Zaida </a:t>
            </a:r>
          </a:p>
          <a:p>
            <a:r>
              <a:rPr lang="pt-BR" sz="2800" dirty="0">
                <a:latin typeface="RobotoBR" pitchFamily="2" charset="0"/>
              </a:rPr>
              <a:t>Ben-Yusuf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2758994" y="4895187"/>
            <a:ext cx="17240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RobotoBR" pitchFamily="2" charset="0"/>
              </a:rPr>
              <a:t>Alice Boughton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7726926" y="4918520"/>
            <a:ext cx="24731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RobotoBR" pitchFamily="2" charset="0"/>
              </a:rPr>
              <a:t>Julia Margaret Cameron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1870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1120461" y="2207191"/>
            <a:ext cx="10045521" cy="4512162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1539471" y="2190094"/>
            <a:ext cx="92075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latin typeface="RobotoBR" pitchFamily="2" charset="0"/>
              </a:rPr>
              <a:t>Em 1971, a historiadora de arte estadunidense Linda Nochlin lançou a pergunta. Na realidade, a questão era uma provocação, porque </a:t>
            </a:r>
            <a:r>
              <a:rPr lang="pt-BR" sz="2800" b="1" dirty="0">
                <a:latin typeface="RobotoBR" pitchFamily="2" charset="0"/>
              </a:rPr>
              <a:t>Nochlin mostrou que existiram mulheres artistas em diferentes momentos da história da arte. E foram muitas! </a:t>
            </a:r>
            <a:r>
              <a:rPr lang="pt-BR" sz="2800" dirty="0">
                <a:latin typeface="RobotoBR" pitchFamily="2" charset="0"/>
              </a:rPr>
              <a:t>Todas enfrentaram enormes dificuldades para exercer sua arte apenas pelo fato de</a:t>
            </a:r>
          </a:p>
          <a:p>
            <a:r>
              <a:rPr lang="pt-BR" sz="2800" dirty="0">
                <a:latin typeface="RobotoBR" pitchFamily="2" charset="0"/>
              </a:rPr>
              <a:t>serem mulheres. Muitas sofreram e sentiram bastante a falta de reconhecimento e o preconceito em relação à sua produção artística.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 txBox="1">
            <a:spLocks/>
          </p:cNvSpPr>
          <p:nvPr/>
        </p:nvSpPr>
        <p:spPr>
          <a:xfrm>
            <a:off x="838200" y="444501"/>
            <a:ext cx="10236200" cy="14604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800" dirty="0">
                <a:latin typeface="RobotoBR" pitchFamily="2" charset="0"/>
              </a:rPr>
              <a:t>“Por que não houve grandes mulheres artistas?”</a:t>
            </a:r>
            <a:endParaRPr lang="pt-BR" sz="4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1993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Elipse 2"/>
          <p:cNvSpPr/>
          <p:nvPr/>
        </p:nvSpPr>
        <p:spPr>
          <a:xfrm>
            <a:off x="222250" y="2860255"/>
            <a:ext cx="2817164" cy="29352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Elipse 9"/>
          <p:cNvSpPr/>
          <p:nvPr/>
        </p:nvSpPr>
        <p:spPr>
          <a:xfrm>
            <a:off x="6255418" y="2840213"/>
            <a:ext cx="2837067" cy="295527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/>
              <a:t> </a:t>
            </a:r>
          </a:p>
        </p:txBody>
      </p:sp>
      <p:sp>
        <p:nvSpPr>
          <p:cNvPr id="13" name="Elipse 12"/>
          <p:cNvSpPr/>
          <p:nvPr/>
        </p:nvSpPr>
        <p:spPr>
          <a:xfrm>
            <a:off x="3225800" y="2836491"/>
            <a:ext cx="2796936" cy="29259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14" name="Elipse 13"/>
          <p:cNvSpPr/>
          <p:nvPr/>
        </p:nvSpPr>
        <p:spPr>
          <a:xfrm>
            <a:off x="9182637" y="2860255"/>
            <a:ext cx="2869663" cy="29352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900" dirty="0">
              <a:latin typeface="RobotoBR" pitchFamily="2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468568" y="3376143"/>
            <a:ext cx="23114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" b="1" dirty="0">
                <a:solidFill>
                  <a:schemeClr val="bg1"/>
                </a:solidFill>
                <a:latin typeface="RobotoBR" pitchFamily="2" charset="0"/>
              </a:rPr>
              <a:t>Nicota Bayeux</a:t>
            </a:r>
            <a:r>
              <a:rPr lang="pt-BR" sz="1900" dirty="0">
                <a:solidFill>
                  <a:schemeClr val="bg1"/>
                </a:solidFill>
                <a:latin typeface="RobotoBR" pitchFamily="2" charset="0"/>
              </a:rPr>
              <a:t>. Estudou arte em Paris e fez inúmeras exposições no Brasil.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488950" y="3267368"/>
            <a:ext cx="23114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" b="1" dirty="0">
                <a:solidFill>
                  <a:schemeClr val="bg1"/>
                </a:solidFill>
                <a:latin typeface="RobotoBR" pitchFamily="2" charset="0"/>
              </a:rPr>
              <a:t>Abigail de Andrade</a:t>
            </a:r>
            <a:r>
              <a:rPr lang="pt-BR" sz="1900" dirty="0">
                <a:solidFill>
                  <a:schemeClr val="bg1"/>
                </a:solidFill>
                <a:latin typeface="RobotoBR" pitchFamily="2" charset="0"/>
              </a:rPr>
              <a:t>. Primeira mulher a ser premiada com uma medalha de ouro pela Academia Imperial de Belas Artes.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417618" y="3204328"/>
            <a:ext cx="2512666" cy="2190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" b="1" dirty="0">
                <a:solidFill>
                  <a:schemeClr val="bg1"/>
                </a:solidFill>
                <a:latin typeface="RobotoBR" pitchFamily="2" charset="0"/>
              </a:rPr>
              <a:t>Anita Malfatti</a:t>
            </a:r>
            <a:r>
              <a:rPr lang="pt-BR" sz="1900" dirty="0">
                <a:solidFill>
                  <a:schemeClr val="bg1"/>
                </a:solidFill>
                <a:latin typeface="RobotoBR" pitchFamily="2" charset="0"/>
              </a:rPr>
              <a:t>.</a:t>
            </a:r>
          </a:p>
          <a:p>
            <a:pPr algn="ctr"/>
            <a:r>
              <a:rPr lang="pt-BR" sz="1900" dirty="0">
                <a:solidFill>
                  <a:schemeClr val="bg1"/>
                </a:solidFill>
                <a:latin typeface="RobotoBR" pitchFamily="2" charset="0"/>
              </a:rPr>
              <a:t>Em 1917, fez sua primeira exposição  após voltar da Alemanha, que vivia o auge do Expressionismo.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936" y="565750"/>
            <a:ext cx="105156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As pioneiras brasileiras</a:t>
            </a:r>
            <a:endParaRPr lang="pt-BR" sz="4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RobotoBR" pitchFamily="2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9401957" y="2561416"/>
            <a:ext cx="243102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1900" dirty="0">
              <a:solidFill>
                <a:schemeClr val="bg1"/>
              </a:solidFill>
              <a:latin typeface="RobotoBR" pitchFamily="2" charset="0"/>
            </a:endParaRPr>
          </a:p>
          <a:p>
            <a:pPr algn="ctr"/>
            <a:endParaRPr lang="pt-BR" sz="1900" dirty="0">
              <a:solidFill>
                <a:schemeClr val="bg1"/>
              </a:solidFill>
              <a:latin typeface="RobotoBR" pitchFamily="2" charset="0"/>
            </a:endParaRPr>
          </a:p>
          <a:p>
            <a:pPr algn="ctr"/>
            <a:r>
              <a:rPr lang="pt-BR" sz="1900" b="1" dirty="0">
                <a:solidFill>
                  <a:schemeClr val="bg1"/>
                </a:solidFill>
                <a:latin typeface="RobotoBR" pitchFamily="2" charset="0"/>
              </a:rPr>
              <a:t>Nicolina Vaz de Assis</a:t>
            </a:r>
            <a:r>
              <a:rPr lang="pt-BR" sz="1900" dirty="0">
                <a:solidFill>
                  <a:schemeClr val="bg1"/>
                </a:solidFill>
                <a:latin typeface="RobotoBR" pitchFamily="2" charset="0"/>
              </a:rPr>
              <a:t>. Uma das primeiras escultoras brasileiras, enfrentou os preconceitos de sua época por ser artista. </a:t>
            </a:r>
          </a:p>
          <a:p>
            <a:pPr algn="ctr"/>
            <a:endParaRPr lang="pt-BR" sz="1900" dirty="0">
              <a:solidFill>
                <a:schemeClr val="bg1"/>
              </a:solidFill>
              <a:latin typeface="RobotoBR" pitchFamily="2" charset="0"/>
            </a:endParaRPr>
          </a:p>
          <a:p>
            <a:pPr algn="ctr"/>
            <a:endParaRPr lang="pt-BR" sz="19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 dirty="0"/>
          </a:p>
        </p:txBody>
      </p:sp>
      <p:pic>
        <p:nvPicPr>
          <p:cNvPr id="1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8926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252733" y="515585"/>
            <a:ext cx="545534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800" b="1" dirty="0">
                <a:latin typeface="RobotoBR" pitchFamily="2" charset="0"/>
              </a:rPr>
              <a:t>Arte e intensidades</a:t>
            </a:r>
          </a:p>
        </p:txBody>
      </p:sp>
      <p:grpSp>
        <p:nvGrpSpPr>
          <p:cNvPr id="9" name="Grupo 8"/>
          <p:cNvGrpSpPr/>
          <p:nvPr/>
        </p:nvGrpSpPr>
        <p:grpSpPr>
          <a:xfrm>
            <a:off x="4066995" y="865938"/>
            <a:ext cx="6669897" cy="4701532"/>
            <a:chOff x="652449" y="368626"/>
            <a:chExt cx="2429385" cy="1757275"/>
          </a:xfrm>
          <a:scene3d>
            <a:camera prst="orthographicFront"/>
            <a:lightRig rig="flat" dir="t"/>
          </a:scene3d>
        </p:grpSpPr>
        <p:sp>
          <p:nvSpPr>
            <p:cNvPr id="10" name="Elipse 9"/>
            <p:cNvSpPr/>
            <p:nvPr/>
          </p:nvSpPr>
          <p:spPr>
            <a:xfrm>
              <a:off x="1436327" y="368626"/>
              <a:ext cx="1645507" cy="1597881"/>
            </a:xfrm>
            <a:prstGeom prst="ellipse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pt-BR" sz="2800" dirty="0">
                <a:latin typeface="RobotoBR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1" name="Elipse 4"/>
            <p:cNvSpPr/>
            <p:nvPr/>
          </p:nvSpPr>
          <p:spPr>
            <a:xfrm>
              <a:off x="652449" y="368626"/>
              <a:ext cx="1706860" cy="175727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5880" tIns="55880" rIns="55880" bIns="5588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1800" i="1" kern="1200" dirty="0"/>
            </a:p>
          </p:txBody>
        </p:sp>
      </p:grpSp>
      <p:sp>
        <p:nvSpPr>
          <p:cNvPr id="2" name="Retângulo 1"/>
          <p:cNvSpPr/>
          <p:nvPr/>
        </p:nvSpPr>
        <p:spPr>
          <a:xfrm>
            <a:off x="6323913" y="1536049"/>
            <a:ext cx="42760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BR" pitchFamily="2" charset="0"/>
              </a:rPr>
              <a:t>Muitos artistas transformam suas próprias histórias em narrativas. Dentre eles, destaca-se a mexicana </a:t>
            </a:r>
            <a:r>
              <a:rPr lang="pt-BR" sz="2800" b="1" dirty="0">
                <a:latin typeface="RobotoBR" pitchFamily="2" charset="0"/>
              </a:rPr>
              <a:t>Frida Kahlo.</a:t>
            </a:r>
            <a:endParaRPr lang="pt-BR" sz="2800" dirty="0">
              <a:latin typeface="RobotoBR" pitchFamily="2" charset="0"/>
              <a:ea typeface="Roboto" panose="02000000000000000000" pitchFamily="2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850007" y="1765736"/>
            <a:ext cx="4533362" cy="43408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850007" y="1983074"/>
            <a:ext cx="43789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BR" pitchFamily="2" charset="0"/>
              </a:rPr>
              <a:t>A expressão e poesia presentes nas esculturas de Camille Claudel</a:t>
            </a:r>
          </a:p>
          <a:p>
            <a:pPr algn="ctr"/>
            <a:r>
              <a:rPr lang="pt-BR" sz="2800" dirty="0">
                <a:latin typeface="RobotoBR" pitchFamily="2" charset="0"/>
              </a:rPr>
              <a:t>impressionam. Sua obra foi comparada à de Auguste Rodin,</a:t>
            </a:r>
          </a:p>
          <a:p>
            <a:pPr algn="ctr"/>
            <a:r>
              <a:rPr lang="pt-BR" sz="2800" dirty="0">
                <a:latin typeface="RobotoBR" pitchFamily="2" charset="0"/>
              </a:rPr>
              <a:t>com quem viveu um relacionamento amoroso</a:t>
            </a:r>
          </a:p>
          <a:p>
            <a:pPr algn="ctr"/>
            <a:r>
              <a:rPr lang="pt-BR" sz="2800" dirty="0">
                <a:latin typeface="RobotoBR" pitchFamily="2" charset="0"/>
              </a:rPr>
              <a:t>conturbado.</a:t>
            </a:r>
            <a:endParaRPr lang="pt-BR" sz="2800" dirty="0">
              <a:latin typeface="RobotoBR" pitchFamily="2" charset="0"/>
              <a:ea typeface="Roboto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 dirty="0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016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5F53B5A5-538A-46E7-990B-868E237B9F8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ítulo 1">
            <a:extLst>
              <a:ext uri="{FF2B5EF4-FFF2-40B4-BE49-F238E27FC236}">
                <a16:creationId xmlns:a16="http://schemas.microsoft.com/office/drawing/2014/main" id="{15AB3973-CA04-4387-A483-73CC734DA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794" y="419447"/>
            <a:ext cx="10264461" cy="1061435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pt-BR" sz="4800" b="1" dirty="0">
                <a:latin typeface="Roboto" panose="02000000000000000000" pitchFamily="2" charset="0"/>
                <a:ea typeface="Roboto" panose="02000000000000000000" pitchFamily="2" charset="0"/>
              </a:rPr>
              <a:t>Asas para imaginação</a:t>
            </a:r>
            <a:endParaRPr lang="pt-BR" sz="48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1" name="Grupo 10"/>
          <p:cNvGrpSpPr/>
          <p:nvPr/>
        </p:nvGrpSpPr>
        <p:grpSpPr>
          <a:xfrm>
            <a:off x="3335628" y="1519707"/>
            <a:ext cx="5396247" cy="5821252"/>
            <a:chOff x="609010" y="23545"/>
            <a:chExt cx="1869328" cy="2034130"/>
          </a:xfrm>
          <a:scene3d>
            <a:camera prst="orthographicFront"/>
            <a:lightRig rig="flat" dir="t"/>
          </a:scene3d>
        </p:grpSpPr>
        <p:sp>
          <p:nvSpPr>
            <p:cNvPr id="12" name="Elipse 11"/>
            <p:cNvSpPr/>
            <p:nvPr/>
          </p:nvSpPr>
          <p:spPr>
            <a:xfrm>
              <a:off x="609010" y="23545"/>
              <a:ext cx="1869328" cy="1809796"/>
            </a:xfrm>
            <a:prstGeom prst="ellipse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br>
                <a:rPr lang="pt-BR" sz="2800" dirty="0">
                  <a:latin typeface="Roboto" panose="02000000000000000000" pitchFamily="2" charset="0"/>
                  <a:ea typeface="Roboto" panose="02000000000000000000" pitchFamily="2" charset="0"/>
                </a:rPr>
              </a:br>
              <a:endParaRPr lang="pt-BR" sz="28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Elipse 4"/>
            <p:cNvSpPr/>
            <p:nvPr/>
          </p:nvSpPr>
          <p:spPr>
            <a:xfrm>
              <a:off x="652449" y="300400"/>
              <a:ext cx="1706860" cy="175727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5880" tIns="55880" rIns="55880" bIns="5588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1800" i="1" kern="1200" dirty="0"/>
            </a:p>
          </p:txBody>
        </p:sp>
      </p:grpSp>
      <p:sp>
        <p:nvSpPr>
          <p:cNvPr id="3" name="Retângulo 2"/>
          <p:cNvSpPr/>
          <p:nvPr/>
        </p:nvSpPr>
        <p:spPr>
          <a:xfrm>
            <a:off x="3919436" y="2028822"/>
            <a:ext cx="422862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200" dirty="0">
                <a:solidFill>
                  <a:schemeClr val="bg1"/>
                </a:solidFill>
                <a:latin typeface="RobotoBR" pitchFamily="2" charset="0"/>
              </a:rPr>
              <a:t>Houve uma artista que, literalmente, deu asas à imaginação: </a:t>
            </a:r>
            <a:r>
              <a:rPr lang="pt-BR" sz="2200" b="1" dirty="0">
                <a:solidFill>
                  <a:schemeClr val="bg1"/>
                </a:solidFill>
                <a:latin typeface="RobotoBR" pitchFamily="2" charset="0"/>
              </a:rPr>
              <a:t>Loïe Fuller</a:t>
            </a:r>
            <a:r>
              <a:rPr lang="pt-BR" sz="2200" dirty="0">
                <a:solidFill>
                  <a:schemeClr val="bg1"/>
                </a:solidFill>
                <a:latin typeface="RobotoBR" pitchFamily="2" charset="0"/>
              </a:rPr>
              <a:t>. Com sua ousadia de pensamento e experimentação, ela trouxe inovação para as artes cênicas e foi </a:t>
            </a:r>
            <a:r>
              <a:rPr lang="pt-BR" sz="2200" b="1" dirty="0">
                <a:solidFill>
                  <a:schemeClr val="bg1"/>
                </a:solidFill>
                <a:latin typeface="RobotoBR" pitchFamily="2" charset="0"/>
              </a:rPr>
              <a:t>uma das pioneiras da dança moderna</a:t>
            </a:r>
            <a:r>
              <a:rPr lang="pt-BR" sz="2200" dirty="0">
                <a:solidFill>
                  <a:schemeClr val="bg1"/>
                </a:solidFill>
                <a:latin typeface="RobotoBR" pitchFamily="2" charset="0"/>
              </a:rPr>
              <a:t>. Foi a primeira a utilizar os jogos de luz associados a movimentos de tecidos para produzir efeitos espetaculares.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9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3949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1120462" y="2374900"/>
            <a:ext cx="9568175" cy="3768323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1300799" y="2704789"/>
            <a:ext cx="92075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latin typeface="RobotoBR" pitchFamily="2" charset="0"/>
              </a:rPr>
              <a:t>Desde 1985, o </a:t>
            </a:r>
            <a:r>
              <a:rPr lang="pt-BR" sz="2800" b="1" dirty="0">
                <a:latin typeface="RobotoBR" pitchFamily="2" charset="0"/>
              </a:rPr>
              <a:t>Guerrilla Girls </a:t>
            </a:r>
            <a:r>
              <a:rPr lang="pt-BR" sz="2800" dirty="0">
                <a:latin typeface="RobotoBR" pitchFamily="2" charset="0"/>
              </a:rPr>
              <a:t>utiliza humor e ironia para criar cartazes que contestam preconceitos na arte e na política. Ao longo de sua história, o grupo já foi integrado por mais de 55 pessoas diferentes. Elas mantêm ocultas suas identidades, fazendo aparições públicas usando máscaras de gorila e pseudônimos de importantes artistas mulheres já falecidas.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 txBox="1">
            <a:spLocks/>
          </p:cNvSpPr>
          <p:nvPr/>
        </p:nvSpPr>
        <p:spPr>
          <a:xfrm>
            <a:off x="838200" y="557026"/>
            <a:ext cx="10236200" cy="14604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800" b="1" dirty="0">
                <a:solidFill>
                  <a:schemeClr val="bg1"/>
                </a:solidFill>
                <a:latin typeface="RobotoBR" pitchFamily="2" charset="0"/>
                <a:ea typeface="Roboto" panose="02000000000000000000" pitchFamily="2" charset="0"/>
              </a:rPr>
              <a:t>Por um novo olhar para o feminino</a:t>
            </a:r>
            <a:endParaRPr lang="pt-BR" sz="4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10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2588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pt-BR" sz="4800" dirty="0">
                <a:latin typeface="RobotoBR" pitchFamily="2" charset="0"/>
              </a:rPr>
            </a:br>
            <a:r>
              <a:rPr lang="pt-BR" sz="4800" dirty="0">
                <a:latin typeface="RobotoBR" pitchFamily="2" charset="0"/>
              </a:rPr>
              <a:t>Unidade 2 – Capítulo 4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7278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1996363" y="746260"/>
            <a:ext cx="8331201" cy="1310417"/>
            <a:chOff x="2893314" y="-72545"/>
            <a:chExt cx="6320242" cy="1310417"/>
          </a:xfrm>
        </p:grpSpPr>
        <p:sp>
          <p:nvSpPr>
            <p:cNvPr id="6" name="Divisa 5"/>
            <p:cNvSpPr/>
            <p:nvPr/>
          </p:nvSpPr>
          <p:spPr>
            <a:xfrm>
              <a:off x="2893314" y="-34994"/>
              <a:ext cx="6320242" cy="1272866"/>
            </a:xfrm>
            <a:prstGeom prst="chevron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Divisa 4"/>
            <p:cNvSpPr/>
            <p:nvPr/>
          </p:nvSpPr>
          <p:spPr>
            <a:xfrm>
              <a:off x="2893314" y="-72545"/>
              <a:ext cx="6140716" cy="12728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12065" rIns="0" bIns="12065" numCol="1" spcCol="1270" anchor="ctr" anchorCtr="0">
              <a:noAutofit/>
            </a:bodyPr>
            <a:lstStyle/>
            <a:p>
              <a:pPr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4800" dirty="0">
                  <a:latin typeface="RobotoBR" pitchFamily="2" charset="0"/>
                </a:rPr>
                <a:t>   Arte, espaço e identidade</a:t>
              </a:r>
              <a:endParaRPr lang="pt-BR" sz="4800" kern="1200" dirty="0">
                <a:latin typeface="RobotoBR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2" name="Retângulo 1"/>
          <p:cNvSpPr/>
          <p:nvPr/>
        </p:nvSpPr>
        <p:spPr>
          <a:xfrm>
            <a:off x="750627" y="2311646"/>
            <a:ext cx="1082267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A identidade de uma pessoa pode ser formada </a:t>
            </a:r>
            <a:br>
              <a:rPr lang="pt-BR" sz="2800" dirty="0">
                <a:latin typeface="RobotoBR" pitchFamily="2" charset="0"/>
              </a:rPr>
            </a:br>
            <a:r>
              <a:rPr lang="pt-BR" sz="2800" dirty="0">
                <a:latin typeface="RobotoBR" pitchFamily="2" charset="0"/>
              </a:rPr>
              <a:t>por um universo de elementos, como etnia, religião, família, nacionalidade, entre outros.  </a:t>
            </a:r>
            <a:br>
              <a:rPr lang="pt-BR" sz="2800" dirty="0">
                <a:latin typeface="RobotoBR" pitchFamily="2" charset="0"/>
              </a:rPr>
            </a:br>
            <a:r>
              <a:rPr lang="pt-BR" sz="2800" dirty="0">
                <a:latin typeface="RobotoBR" pitchFamily="2" charset="0"/>
              </a:rPr>
              <a:t>São múltiplos os componentes de uma identidade e, com o decorrer da vida, eles estão sempre mudando. A arte é um dos principais meios para pensarmos sobre esse tema.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12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0467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1337481" y="2306473"/>
            <a:ext cx="10058400" cy="3452882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3304680" y="1335420"/>
            <a:ext cx="59325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  <a:ea typeface="Roboto" panose="02000000000000000000" pitchFamily="2" charset="0"/>
              </a:rPr>
              <a:t>Alexandre Sequeira</a:t>
            </a:r>
          </a:p>
        </p:txBody>
      </p:sp>
      <p:sp>
        <p:nvSpPr>
          <p:cNvPr id="2" name="Retângulo 1"/>
          <p:cNvSpPr/>
          <p:nvPr/>
        </p:nvSpPr>
        <p:spPr>
          <a:xfrm>
            <a:off x="1733073" y="2710815"/>
            <a:ext cx="888469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O fotógrafo Alexandre Sequeira (1961-) busca</a:t>
            </a:r>
          </a:p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representar identidades locais em seu trabalho. </a:t>
            </a:r>
            <a:br>
              <a:rPr lang="pt-BR" sz="2800" dirty="0">
                <a:latin typeface="RobotoBR" pitchFamily="2" charset="0"/>
              </a:rPr>
            </a:br>
            <a:r>
              <a:rPr lang="pt-BR" sz="2800" dirty="0">
                <a:latin typeface="RobotoBR" pitchFamily="2" charset="0"/>
              </a:rPr>
              <a:t>As obras do artista discutem as relações dos indivíduos com o espaço, sua memória e identidade.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13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6768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ipse 4"/>
          <p:cNvSpPr/>
          <p:nvPr/>
        </p:nvSpPr>
        <p:spPr>
          <a:xfrm>
            <a:off x="1023581" y="535925"/>
            <a:ext cx="10481481" cy="6314761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>
              <a:lnSpc>
                <a:spcPct val="150000"/>
              </a:lnSpc>
            </a:pPr>
            <a:br>
              <a:rPr lang="pt-BR" sz="4800" dirty="0">
                <a:latin typeface="RobotoBR" pitchFamily="2" charset="0"/>
                <a:ea typeface="Roboto" panose="02000000000000000000" pitchFamily="2" charset="0"/>
              </a:rPr>
            </a:br>
            <a:endParaRPr lang="pt-BR" sz="2700" dirty="0">
              <a:latin typeface="RobotoBR" pitchFamily="2" charset="0"/>
              <a:ea typeface="Roboto" panose="02000000000000000000" pitchFamily="2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3554168" y="1082650"/>
            <a:ext cx="64135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latin typeface="RobotoBR" pitchFamily="2" charset="0"/>
              </a:rPr>
              <a:t>Rosângela Rennó</a:t>
            </a:r>
          </a:p>
        </p:txBody>
      </p:sp>
      <p:sp>
        <p:nvSpPr>
          <p:cNvPr id="6" name="Retângulo 5"/>
          <p:cNvSpPr/>
          <p:nvPr/>
        </p:nvSpPr>
        <p:spPr>
          <a:xfrm>
            <a:off x="1555845" y="1913647"/>
            <a:ext cx="964896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A artista Rosângela Rennó organizou um mapa da cidade do Rio de Janeiro com base no olhar de jovens cariocas, moradores da periferia e dos morros da cidade.</a:t>
            </a:r>
          </a:p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A ideia proposta era que cada um fotografasse cenas que distinguissem seus bairros. O trabalho revelou uma diversidade de visões para a mesma cidade.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14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62210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5AB3973-CA04-4387-A483-73CC734DA56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312270" y="863600"/>
            <a:ext cx="9537700" cy="952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800" dirty="0">
                <a:latin typeface="RobotoBR" pitchFamily="2" charset="0"/>
                <a:ea typeface="Roboto" panose="02000000000000000000" pitchFamily="2" charset="0"/>
              </a:rPr>
              <a:t>Existe uma identidade brasileira?</a:t>
            </a:r>
            <a:endParaRPr lang="pt-BR" sz="4800" dirty="0">
              <a:solidFill>
                <a:schemeClr val="bg1"/>
              </a:solidFill>
              <a:latin typeface="RobotoBR" pitchFamily="2" charset="0"/>
              <a:ea typeface="Roboto" panose="02000000000000000000" pitchFamily="2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7DC7532-0517-436C-A4CC-06A41C901677}"/>
              </a:ext>
            </a:extLst>
          </p:cNvPr>
          <p:cNvSpPr txBox="1"/>
          <p:nvPr/>
        </p:nvSpPr>
        <p:spPr>
          <a:xfrm>
            <a:off x="1300853" y="2150002"/>
            <a:ext cx="9549117" cy="355476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0" vert="horz" wrap="square" lIns="99568" tIns="35560" rIns="35560" bIns="35560" numCol="1" spcCol="127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Os artistas modernistas estavam em busca de uma identidade nacional. Contudo, vivemos em um país de dimensões continentais.  Com uma diversidade tão grande de realidades e modos de vida, será que podemos falar que existe uma identidade brasileira única?</a:t>
            </a:r>
            <a:endParaRPr lang="pt-BR" kern="1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3407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936948" y="2129574"/>
            <a:ext cx="10831774" cy="4543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O trabalho de Pierre Verger é uma expressão de reconhecimento e valorização da identidade afro-brasileira. Desde os anos de 1930, o fotógrafo e etnógrafo francês manteve contato com a cultura africana. Entretanto, é a partir de sua chegada à Bahia, em 1946, que sua obra assume outros caminhos. Em contato com as religiões de matriz afro-brasileira, descobriu um novo universo simbólico e estético.</a:t>
            </a:r>
            <a:endParaRPr lang="pt-BR" sz="2800" b="1" dirty="0">
              <a:latin typeface="RobotoBR" pitchFamily="2" charset="0"/>
            </a:endParaRPr>
          </a:p>
        </p:txBody>
      </p:sp>
      <p:grpSp>
        <p:nvGrpSpPr>
          <p:cNvPr id="35" name="Grupo 34"/>
          <p:cNvGrpSpPr/>
          <p:nvPr/>
        </p:nvGrpSpPr>
        <p:grpSpPr>
          <a:xfrm>
            <a:off x="2845556" y="619069"/>
            <a:ext cx="5900067" cy="1591995"/>
            <a:chOff x="940715" y="201419"/>
            <a:chExt cx="2051260" cy="2051261"/>
          </a:xfrm>
          <a:scene3d>
            <a:camera prst="orthographicFront"/>
            <a:lightRig rig="flat" dir="t"/>
          </a:scene3d>
        </p:grpSpPr>
        <p:sp>
          <p:nvSpPr>
            <p:cNvPr id="36" name="Elipse 35"/>
            <p:cNvSpPr/>
            <p:nvPr/>
          </p:nvSpPr>
          <p:spPr>
            <a:xfrm>
              <a:off x="940715" y="201419"/>
              <a:ext cx="2051260" cy="2051260"/>
            </a:xfrm>
            <a:prstGeom prst="ellipse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7" name="Elipse 4"/>
            <p:cNvSpPr/>
            <p:nvPr/>
          </p:nvSpPr>
          <p:spPr>
            <a:xfrm>
              <a:off x="1090914" y="802219"/>
              <a:ext cx="1750862" cy="14504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5880" tIns="55880" rIns="55880" bIns="5588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4800" b="1" kern="1200" dirty="0">
                  <a:solidFill>
                    <a:schemeClr val="bg1"/>
                  </a:solidFill>
                  <a:latin typeface="RobotoBR" pitchFamily="2" charset="0"/>
                </a:rPr>
                <a:t>Pierre Verger</a:t>
              </a:r>
            </a:p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1800" i="1" kern="1200" dirty="0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16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1025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424240" y="1418164"/>
            <a:ext cx="11456278" cy="5418437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pt-BR" dirty="0" err="1"/>
              <a:t>v</a:t>
            </a:r>
            <a:endParaRPr lang="pt-BR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15AB3973-CA04-4387-A483-73CC734DA56F}"/>
              </a:ext>
            </a:extLst>
          </p:cNvPr>
          <p:cNvSpPr txBox="1">
            <a:spLocks/>
          </p:cNvSpPr>
          <p:nvPr/>
        </p:nvSpPr>
        <p:spPr>
          <a:xfrm>
            <a:off x="1737815" y="562301"/>
            <a:ext cx="8657230" cy="7562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800" dirty="0">
                <a:solidFill>
                  <a:schemeClr val="bg1"/>
                </a:solidFill>
                <a:latin typeface="RobotoBR" pitchFamily="2" charset="0"/>
                <a:ea typeface="Roboto" panose="02000000000000000000" pitchFamily="2" charset="0"/>
              </a:rPr>
              <a:t>Capoeira somos nós</a:t>
            </a:r>
          </a:p>
        </p:txBody>
      </p:sp>
      <p:sp>
        <p:nvSpPr>
          <p:cNvPr id="2" name="Retângulo 1"/>
          <p:cNvSpPr/>
          <p:nvPr/>
        </p:nvSpPr>
        <p:spPr>
          <a:xfrm>
            <a:off x="914400" y="1474482"/>
            <a:ext cx="1059066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A capoeira é uma prática de origem africana que  chegou </a:t>
            </a:r>
            <a:br>
              <a:rPr lang="pt-BR" sz="2800" dirty="0">
                <a:latin typeface="RobotoBR" pitchFamily="2" charset="0"/>
              </a:rPr>
            </a:br>
            <a:r>
              <a:rPr lang="pt-BR" sz="2800" dirty="0">
                <a:latin typeface="RobotoBR" pitchFamily="2" charset="0"/>
              </a:rPr>
              <a:t>a nosso país ainda no período colonial. Ela se tornou uma forma de resistência à violência e à opressão sofridas pelos </a:t>
            </a:r>
            <a:br>
              <a:rPr lang="pt-BR" sz="2800" dirty="0">
                <a:latin typeface="RobotoBR" pitchFamily="2" charset="0"/>
              </a:rPr>
            </a:br>
            <a:r>
              <a:rPr lang="pt-BR" sz="2800" dirty="0">
                <a:latin typeface="RobotoBR" pitchFamily="2" charset="0"/>
              </a:rPr>
              <a:t>africanos e afrodescendentes escravizados.  Ela é tão importante que a participação dos primeiros capoeiristas nas folias de rua influenciou outras manifestações brasileiras, como o Carnaval carioca – na dança do mestre-sala com a porta-bandeira – e o Carnaval pernambucano – em passos do frevo.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17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31741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ta: Pentágono 10">
            <a:extLst>
              <a:ext uri="{FF2B5EF4-FFF2-40B4-BE49-F238E27FC236}">
                <a16:creationId xmlns:a16="http://schemas.microsoft.com/office/drawing/2014/main" id="{89F06BFB-5597-4757-9691-CE41B1D07394}"/>
              </a:ext>
            </a:extLst>
          </p:cNvPr>
          <p:cNvSpPr/>
          <p:nvPr/>
        </p:nvSpPr>
        <p:spPr>
          <a:xfrm>
            <a:off x="1092199" y="1801277"/>
            <a:ext cx="10896601" cy="4066399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 </a:t>
            </a:r>
          </a:p>
        </p:txBody>
      </p:sp>
      <p:sp>
        <p:nvSpPr>
          <p:cNvPr id="6" name="Retângulo 5"/>
          <p:cNvSpPr/>
          <p:nvPr/>
        </p:nvSpPr>
        <p:spPr>
          <a:xfrm>
            <a:off x="1092199" y="825605"/>
            <a:ext cx="67313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800" dirty="0">
                <a:latin typeface="RobotoBR" pitchFamily="2" charset="0"/>
              </a:rPr>
              <a:t>A pintura como símbolo</a:t>
            </a:r>
          </a:p>
        </p:txBody>
      </p:sp>
      <p:sp>
        <p:nvSpPr>
          <p:cNvPr id="3" name="Retângulo 2"/>
          <p:cNvSpPr/>
          <p:nvPr/>
        </p:nvSpPr>
        <p:spPr>
          <a:xfrm>
            <a:off x="1219200" y="1816983"/>
            <a:ext cx="10769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dirty="0">
                <a:solidFill>
                  <a:schemeClr val="bg1"/>
                </a:solidFill>
                <a:latin typeface="RobotoBR" pitchFamily="2" charset="0"/>
              </a:rPr>
              <a:t>A identidade de uma cultura pode vir inscrita na pele, </a:t>
            </a:r>
            <a:br>
              <a:rPr lang="pt-BR" sz="2800" dirty="0">
                <a:solidFill>
                  <a:schemeClr val="bg1"/>
                </a:solidFill>
                <a:latin typeface="RobotoBR" pitchFamily="2" charset="0"/>
              </a:rPr>
            </a:br>
            <a:r>
              <a:rPr lang="pt-BR" sz="2800" dirty="0">
                <a:solidFill>
                  <a:schemeClr val="bg1"/>
                </a:solidFill>
                <a:latin typeface="RobotoBR" pitchFamily="2" charset="0"/>
              </a:rPr>
              <a:t>como a pintura corporal indígena. O corpo torna-se material simbólico. A utilização de grafismos é uma tradição importante</a:t>
            </a:r>
          </a:p>
          <a:p>
            <a:pPr>
              <a:lnSpc>
                <a:spcPct val="150000"/>
              </a:lnSpc>
            </a:pPr>
            <a:r>
              <a:rPr lang="pt-BR" sz="2800" dirty="0">
                <a:solidFill>
                  <a:schemeClr val="bg1"/>
                </a:solidFill>
                <a:latin typeface="RobotoBR" pitchFamily="2" charset="0"/>
              </a:rPr>
              <a:t>para muitas dessas etnias. As pinturas podem estar em </a:t>
            </a:r>
            <a:br>
              <a:rPr lang="pt-BR" sz="2800" dirty="0">
                <a:solidFill>
                  <a:schemeClr val="bg1"/>
                </a:solidFill>
                <a:latin typeface="RobotoBR" pitchFamily="2" charset="0"/>
              </a:rPr>
            </a:br>
            <a:r>
              <a:rPr lang="pt-BR" sz="2800" dirty="0">
                <a:solidFill>
                  <a:schemeClr val="bg1"/>
                </a:solidFill>
                <a:latin typeface="RobotoBR" pitchFamily="2" charset="0"/>
              </a:rPr>
              <a:t>diferentes partes do corpo e também em objetos, </a:t>
            </a:r>
            <a:br>
              <a:rPr lang="pt-BR" sz="2800" dirty="0">
                <a:solidFill>
                  <a:schemeClr val="bg1"/>
                </a:solidFill>
                <a:latin typeface="RobotoBR" pitchFamily="2" charset="0"/>
              </a:rPr>
            </a:br>
            <a:r>
              <a:rPr lang="pt-BR" sz="2800" dirty="0">
                <a:solidFill>
                  <a:schemeClr val="bg1"/>
                </a:solidFill>
                <a:latin typeface="RobotoBR" pitchFamily="2" charset="0"/>
              </a:rPr>
              <a:t>moradias e adereços.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18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7925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896660" y="759290"/>
            <a:ext cx="84968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  <a:ea typeface="Roboto" panose="02000000000000000000" pitchFamily="2" charset="0"/>
              </a:rPr>
              <a:t>Grafismo é patrimônio</a:t>
            </a:r>
          </a:p>
        </p:txBody>
      </p:sp>
      <p:sp>
        <p:nvSpPr>
          <p:cNvPr id="5" name="Retângulo 4"/>
          <p:cNvSpPr/>
          <p:nvPr/>
        </p:nvSpPr>
        <p:spPr>
          <a:xfrm>
            <a:off x="829291" y="1615815"/>
            <a:ext cx="1063160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O grafismo indígena tem sua importância reconhecida. </a:t>
            </a:r>
            <a:br>
              <a:rPr lang="pt-BR" sz="2800" dirty="0">
                <a:latin typeface="RobotoBR" pitchFamily="2" charset="0"/>
              </a:rPr>
            </a:br>
            <a:r>
              <a:rPr lang="pt-BR" sz="2800" dirty="0">
                <a:latin typeface="RobotoBR" pitchFamily="2" charset="0"/>
              </a:rPr>
              <a:t>Desde 2008, o título de Patrimônio Cultural Imaterial da Humanidade pela Unesco foi dado à Arte Kusiwa – Pintura Corporal e Arte Gráfica dos índios Wajãpi, do Amapá. </a:t>
            </a:r>
            <a:br>
              <a:rPr lang="pt-BR" sz="2800" dirty="0">
                <a:latin typeface="RobotoBR" pitchFamily="2" charset="0"/>
              </a:rPr>
            </a:br>
            <a:r>
              <a:rPr lang="pt-BR" sz="2800" dirty="0">
                <a:latin typeface="RobotoBR" pitchFamily="2" charset="0"/>
              </a:rPr>
              <a:t> Em 2017, saiu a revalidação da Arte Kusiwa como Patrimônio Cultural do Brasil, pelo Instituto do Patrimônio Histórico e Artístico Nacional.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19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83537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aixaDeTexto 29">
            <a:extLst>
              <a:ext uri="{FF2B5EF4-FFF2-40B4-BE49-F238E27FC236}">
                <a16:creationId xmlns:a16="http://schemas.microsoft.com/office/drawing/2014/main" id="{97DC7532-0517-436C-A4CC-06A41C901677}"/>
              </a:ext>
            </a:extLst>
          </p:cNvPr>
          <p:cNvSpPr txBox="1"/>
          <p:nvPr/>
        </p:nvSpPr>
        <p:spPr>
          <a:xfrm>
            <a:off x="1563694" y="2805792"/>
            <a:ext cx="3008305" cy="269425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0" vert="horz" wrap="square" lIns="99568" tIns="35560" rIns="35560" bIns="35560" numCol="1" spcCol="127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pt-BR" sz="2000" b="1" dirty="0">
                <a:latin typeface="RobotoBR" pitchFamily="2" charset="0"/>
              </a:rPr>
              <a:t>Repetição</a:t>
            </a:r>
            <a:br>
              <a:rPr lang="pt-BR" sz="2000" dirty="0">
                <a:latin typeface="RobotoBR" pitchFamily="2" charset="0"/>
              </a:rPr>
            </a:br>
            <a:r>
              <a:rPr lang="pt-BR" sz="2000" dirty="0">
                <a:latin typeface="RobotoBR" pitchFamily="2" charset="0"/>
              </a:rPr>
              <a:t>Quando se usa o</a:t>
            </a:r>
          </a:p>
          <a:p>
            <a:pPr algn="ctr">
              <a:lnSpc>
                <a:spcPct val="150000"/>
              </a:lnSpc>
            </a:pPr>
            <a:r>
              <a:rPr lang="pt-BR" sz="2000" dirty="0">
                <a:latin typeface="RobotoBR" pitchFamily="2" charset="0"/>
              </a:rPr>
              <a:t>mesmo elemento várias vezes.</a:t>
            </a:r>
            <a:br>
              <a:rPr lang="pt-BR" sz="2200" dirty="0">
                <a:latin typeface="RobotoBR" pitchFamily="2" charset="0"/>
              </a:rPr>
            </a:br>
            <a:endParaRPr lang="pt-BR" b="1" kern="1200" dirty="0"/>
          </a:p>
        </p:txBody>
      </p:sp>
      <p:grpSp>
        <p:nvGrpSpPr>
          <p:cNvPr id="55" name="Grupo 54"/>
          <p:cNvGrpSpPr/>
          <p:nvPr/>
        </p:nvGrpSpPr>
        <p:grpSpPr>
          <a:xfrm>
            <a:off x="844699" y="719810"/>
            <a:ext cx="11013364" cy="2082609"/>
            <a:chOff x="2893314" y="-72546"/>
            <a:chExt cx="6320242" cy="1610963"/>
          </a:xfrm>
        </p:grpSpPr>
        <p:sp>
          <p:nvSpPr>
            <p:cNvPr id="56" name="Divisa 55"/>
            <p:cNvSpPr/>
            <p:nvPr/>
          </p:nvSpPr>
          <p:spPr>
            <a:xfrm>
              <a:off x="2893314" y="-34994"/>
              <a:ext cx="6320242" cy="1272866"/>
            </a:xfrm>
            <a:prstGeom prst="chevron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7" name="Divisa 4"/>
            <p:cNvSpPr/>
            <p:nvPr/>
          </p:nvSpPr>
          <p:spPr>
            <a:xfrm>
              <a:off x="2893314" y="-72546"/>
              <a:ext cx="6140716" cy="161096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12065" rIns="0" bIns="12065" numCol="1" spcCol="1270" anchor="ctr" anchorCtr="0">
              <a:noAutofit/>
            </a:bodyPr>
            <a:lstStyle/>
            <a:p>
              <a:pPr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br>
                <a:rPr lang="pt-BR" sz="4800" dirty="0">
                  <a:latin typeface="RobotoBR" pitchFamily="2" charset="0"/>
                </a:rPr>
              </a:br>
              <a:endParaRPr lang="pt-BR" sz="4800" kern="1200" dirty="0">
                <a:latin typeface="RobotoBR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2" name="Retângulo 1"/>
          <p:cNvSpPr/>
          <p:nvPr/>
        </p:nvSpPr>
        <p:spPr>
          <a:xfrm>
            <a:off x="1699397" y="729936"/>
            <a:ext cx="9955014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200" dirty="0">
                <a:latin typeface="RobotoBR" pitchFamily="2" charset="0"/>
              </a:rPr>
              <a:t>Os </a:t>
            </a:r>
            <a:r>
              <a:rPr lang="pt-BR" sz="2200" b="1" dirty="0">
                <a:latin typeface="RobotoBR" pitchFamily="2" charset="0"/>
              </a:rPr>
              <a:t>grafismos indígenas </a:t>
            </a:r>
            <a:r>
              <a:rPr lang="pt-BR" sz="2200" dirty="0">
                <a:latin typeface="RobotoBR" pitchFamily="2" charset="0"/>
              </a:rPr>
              <a:t>se constituem em linhas que formam composições</a:t>
            </a:r>
          </a:p>
          <a:p>
            <a:pPr>
              <a:lnSpc>
                <a:spcPct val="150000"/>
              </a:lnSpc>
            </a:pPr>
            <a:r>
              <a:rPr lang="pt-BR" sz="2200" dirty="0">
                <a:latin typeface="RobotoBR" pitchFamily="2" charset="0"/>
              </a:rPr>
              <a:t>harmônicas. Há uma diversidade de desenhos, mas é possível notar que, em algumas etnias, há características semelhantes como: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7DC7532-0517-436C-A4CC-06A41C901677}"/>
              </a:ext>
            </a:extLst>
          </p:cNvPr>
          <p:cNvSpPr txBox="1"/>
          <p:nvPr/>
        </p:nvSpPr>
        <p:spPr>
          <a:xfrm>
            <a:off x="4724399" y="2802420"/>
            <a:ext cx="3008305" cy="26976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0" vert="horz" wrap="square" lIns="99568" tIns="35560" rIns="35560" bIns="35560" numCol="1" spcCol="127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pt-BR" sz="2000" b="1" dirty="0">
                <a:latin typeface="RobotoBR" pitchFamily="2" charset="0"/>
              </a:rPr>
              <a:t>Paralelismo</a:t>
            </a:r>
            <a:br>
              <a:rPr lang="pt-BR" sz="2000" b="1" dirty="0">
                <a:latin typeface="RobotoBR" pitchFamily="2" charset="0"/>
              </a:rPr>
            </a:br>
            <a:r>
              <a:rPr lang="pt-BR" sz="2000" dirty="0">
                <a:latin typeface="RobotoBR" pitchFamily="2" charset="0"/>
              </a:rPr>
              <a:t>Quando os elementos são dispostos lado a</a:t>
            </a:r>
          </a:p>
          <a:p>
            <a:pPr algn="ctr">
              <a:lnSpc>
                <a:spcPct val="150000"/>
              </a:lnSpc>
            </a:pPr>
            <a:r>
              <a:rPr lang="pt-BR" sz="2000" dirty="0">
                <a:latin typeface="RobotoBR" pitchFamily="2" charset="0"/>
              </a:rPr>
              <a:t>lado.</a:t>
            </a:r>
            <a:br>
              <a:rPr lang="pt-BR" sz="2200" dirty="0">
                <a:latin typeface="RobotoBR" pitchFamily="2" charset="0"/>
              </a:rPr>
            </a:br>
            <a:endParaRPr lang="pt-BR" b="1" kern="12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DC7532-0517-436C-A4CC-06A41C901677}"/>
              </a:ext>
            </a:extLst>
          </p:cNvPr>
          <p:cNvSpPr txBox="1"/>
          <p:nvPr/>
        </p:nvSpPr>
        <p:spPr>
          <a:xfrm>
            <a:off x="7885448" y="2802419"/>
            <a:ext cx="3008305" cy="26976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0" vert="horz" wrap="square" lIns="99568" tIns="35560" rIns="35560" bIns="35560" numCol="1" spcCol="127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pt-BR" sz="2200" b="1" dirty="0">
                <a:latin typeface="RobotoBR" pitchFamily="2" charset="0"/>
              </a:rPr>
              <a:t>Simetria </a:t>
            </a:r>
            <a:br>
              <a:rPr lang="pt-BR" sz="2200" dirty="0">
                <a:latin typeface="RobotoBR" pitchFamily="2" charset="0"/>
              </a:rPr>
            </a:br>
            <a:r>
              <a:rPr lang="pt-BR" sz="2200" dirty="0">
                <a:latin typeface="RobotoBR" pitchFamily="2" charset="0"/>
              </a:rPr>
              <a:t>Quando certa área é</a:t>
            </a:r>
          </a:p>
          <a:p>
            <a:pPr algn="ctr">
              <a:lnSpc>
                <a:spcPct val="150000"/>
              </a:lnSpc>
            </a:pPr>
            <a:r>
              <a:rPr lang="pt-BR" sz="2200" dirty="0">
                <a:latin typeface="RobotoBR" pitchFamily="2" charset="0"/>
              </a:rPr>
              <a:t>dividida em duas  partes e suas</a:t>
            </a:r>
          </a:p>
          <a:p>
            <a:pPr algn="ctr">
              <a:lnSpc>
                <a:spcPct val="150000"/>
              </a:lnSpc>
            </a:pPr>
            <a:r>
              <a:rPr lang="pt-BR" sz="2200" dirty="0">
                <a:latin typeface="RobotoBR" pitchFamily="2" charset="0"/>
              </a:rPr>
              <a:t>metades são iguais.</a:t>
            </a:r>
            <a:br>
              <a:rPr lang="pt-BR" sz="2200" dirty="0">
                <a:latin typeface="RobotoBR" pitchFamily="2" charset="0"/>
              </a:rPr>
            </a:br>
            <a:endParaRPr lang="pt-BR" b="1" kern="1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20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65663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1224</Words>
  <Application>Microsoft Office PowerPoint</Application>
  <PresentationFormat>Widescreen</PresentationFormat>
  <Paragraphs>100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Roboto</vt:lpstr>
      <vt:lpstr>RobotoBR</vt:lpstr>
      <vt:lpstr>Tema do Office</vt:lpstr>
      <vt:lpstr> Unidade 2 – Capítulo 3</vt:lpstr>
      <vt:lpstr>Identidade diante do mundo</vt:lpstr>
      <vt:lpstr>Apresentação do PowerPoint</vt:lpstr>
      <vt:lpstr>Foto-performance</vt:lpstr>
      <vt:lpstr>A fotografia foi o espaço encontrado para muitas mulheres se expressarem. Conheça algumas mulheres talentosas que participaram da história da fotografia:</vt:lpstr>
      <vt:lpstr>Apresentação do PowerPoint</vt:lpstr>
      <vt:lpstr>As pioneiras brasileiras</vt:lpstr>
      <vt:lpstr>Apresentação do PowerPoint</vt:lpstr>
      <vt:lpstr>Asas para imaginação</vt:lpstr>
      <vt:lpstr>Apresentação do PowerPoint</vt:lpstr>
      <vt:lpstr> Unidade 2 – Capítulo 4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Unidade 2 – Capítulo 3</dc:title>
  <dc:creator>João Paulo Bortoluci</dc:creator>
  <cp:lastModifiedBy>João Paulo Bortoluci</cp:lastModifiedBy>
  <cp:revision>1</cp:revision>
  <dcterms:created xsi:type="dcterms:W3CDTF">2020-04-03T16:05:19Z</dcterms:created>
  <dcterms:modified xsi:type="dcterms:W3CDTF">2020-04-03T16:07:50Z</dcterms:modified>
</cp:coreProperties>
</file>