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12192000"/>
  <p:notesSz cx="6858000" cy="9144000"/>
  <p:embeddedFontLst>
    <p:embeddedFont>
      <p:font typeface="Robot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4" roundtripDataSignature="AMtx7miEW1rMBdZ2AcMdG2PbR2bS4Skc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F19FEA65-53B8-40E8-A0C0-6C6FB5E14CDD}">
  <a:tblStyle styleId="{F19FEA65-53B8-40E8-A0C0-6C6FB5E14CDD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11" Type="http://schemas.openxmlformats.org/officeDocument/2006/relationships/slide" Target="slides/slide6.xml"/><Relationship Id="rId22" Type="http://schemas.openxmlformats.org/officeDocument/2006/relationships/font" Target="fonts/Roboto-italic.fntdata"/><Relationship Id="rId10" Type="http://schemas.openxmlformats.org/officeDocument/2006/relationships/slide" Target="slides/slide5.xml"/><Relationship Id="rId21" Type="http://schemas.openxmlformats.org/officeDocument/2006/relationships/font" Target="fonts/Roboto-bold.fntdata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Roboto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nteúdo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beçalho da Seção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uas Partes de Conteúdo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ção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omente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 com Legenda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m com Legenda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exto e Título Vertical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title"/>
          </p:nvPr>
        </p:nvSpPr>
        <p:spPr>
          <a:xfrm>
            <a:off x="838200" y="977900"/>
            <a:ext cx="10515600" cy="12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ts val="6600"/>
              <a:buFont typeface="Roboto"/>
              <a:buNone/>
            </a:pPr>
            <a:r>
              <a:rPr b="1" lang="pt-BR" sz="6600">
                <a:solidFill>
                  <a:srgbClr val="385623"/>
                </a:solidFill>
                <a:latin typeface="Roboto"/>
                <a:ea typeface="Roboto"/>
                <a:cs typeface="Roboto"/>
                <a:sym typeface="Roboto"/>
              </a:rPr>
              <a:t>Unidade 4</a:t>
            </a:r>
            <a:endParaRPr/>
          </a:p>
        </p:txBody>
      </p:sp>
      <p:sp>
        <p:nvSpPr>
          <p:cNvPr id="85" name="Google Shape;85;p1"/>
          <p:cNvSpPr txBox="1"/>
          <p:nvPr>
            <p:ph idx="1" type="body"/>
          </p:nvPr>
        </p:nvSpPr>
        <p:spPr>
          <a:xfrm>
            <a:off x="838200" y="2893852"/>
            <a:ext cx="10515600" cy="16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pt-BR" sz="2400">
                <a:latin typeface="Roboto"/>
                <a:ea typeface="Roboto"/>
                <a:cs typeface="Roboto"/>
                <a:sym typeface="Roboto"/>
              </a:rPr>
              <a:t>Imperialismo, industrialização  e resistência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pt-BR" sz="2400">
                <a:latin typeface="Roboto"/>
                <a:ea typeface="Roboto"/>
                <a:cs typeface="Roboto"/>
                <a:sym typeface="Roboto"/>
              </a:rPr>
              <a:t>Estados Unidos e América Latina no século XIX</a:t>
            </a:r>
            <a:endParaRPr/>
          </a:p>
        </p:txBody>
      </p:sp>
      <p:sp>
        <p:nvSpPr>
          <p:cNvPr id="86" name="Google Shape;86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87" name="Google Shape;8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/>
          <p:nvPr/>
        </p:nvSpPr>
        <p:spPr>
          <a:xfrm>
            <a:off x="2645396" y="1256767"/>
            <a:ext cx="690120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Segunda fase da Revolução Industrial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2"/>
          <p:cNvSpPr/>
          <p:nvPr/>
        </p:nvSpPr>
        <p:spPr>
          <a:xfrm>
            <a:off x="2645396" y="719601"/>
            <a:ext cx="690120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400" u="none" cap="none" strike="noStrike">
                <a:solidFill>
                  <a:srgbClr val="548135"/>
                </a:solidFill>
                <a:latin typeface="Roboto"/>
                <a:ea typeface="Roboto"/>
                <a:cs typeface="Roboto"/>
                <a:sym typeface="Roboto"/>
              </a:rPr>
              <a:t>Imperialismo, industrialização e resistência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4" name="Google Shape;94;p2"/>
          <p:cNvGrpSpPr/>
          <p:nvPr/>
        </p:nvGrpSpPr>
        <p:grpSpPr>
          <a:xfrm>
            <a:off x="346201" y="2392144"/>
            <a:ext cx="3327785" cy="2739528"/>
            <a:chOff x="390" y="145131"/>
            <a:chExt cx="3327785" cy="2739528"/>
          </a:xfrm>
        </p:grpSpPr>
        <p:sp>
          <p:nvSpPr>
            <p:cNvPr id="95" name="Google Shape;95;p2"/>
            <p:cNvSpPr/>
            <p:nvPr/>
          </p:nvSpPr>
          <p:spPr>
            <a:xfrm>
              <a:off x="999545" y="145131"/>
              <a:ext cx="1329476" cy="864159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2700">
              <a:solidFill>
                <a:srgbClr val="659C4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2"/>
            <p:cNvSpPr txBox="1"/>
            <p:nvPr/>
          </p:nvSpPr>
          <p:spPr>
            <a:xfrm>
              <a:off x="1041730" y="187316"/>
              <a:ext cx="1245106" cy="7797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b="0" i="0" lang="pt-BR" sz="1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Desenvolvimento do capitalismo</a:t>
              </a: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510559" y="577211"/>
              <a:ext cx="2307448" cy="2307448"/>
            </a:xfrm>
            <a:custGeom>
              <a:rect b="b" l="l" r="r" t="t"/>
              <a:pathLst>
                <a:path extrusionOk="0" h="120000" w="120000">
                  <a:moveTo>
                    <a:pt x="103874" y="19072"/>
                  </a:moveTo>
                  <a:lnTo>
                    <a:pt x="103874" y="19072"/>
                  </a:lnTo>
                  <a:cubicBezTo>
                    <a:pt x="113106" y="28969"/>
                    <a:pt x="118721" y="41697"/>
                    <a:pt x="119807" y="55188"/>
                  </a:cubicBez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1998699" y="1875717"/>
              <a:ext cx="1329476" cy="864159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2700">
              <a:solidFill>
                <a:srgbClr val="659C4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"/>
            <p:cNvSpPr txBox="1"/>
            <p:nvPr/>
          </p:nvSpPr>
          <p:spPr>
            <a:xfrm>
              <a:off x="2040884" y="1917902"/>
              <a:ext cx="1245106" cy="7797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b="0" i="0" lang="pt-BR" sz="1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Aceleração industrial</a:t>
              </a: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510559" y="577211"/>
              <a:ext cx="2307448" cy="2307448"/>
            </a:xfrm>
            <a:custGeom>
              <a:rect b="b" l="l" r="r" t="t"/>
              <a:pathLst>
                <a:path extrusionOk="0" h="120000" w="120000">
                  <a:moveTo>
                    <a:pt x="80603" y="116352"/>
                  </a:moveTo>
                  <a:cubicBezTo>
                    <a:pt x="71376" y="119725"/>
                    <a:pt x="61463" y="120782"/>
                    <a:pt x="51732" y="119428"/>
                  </a:cubicBez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390" y="1747977"/>
              <a:ext cx="1329476" cy="1119639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2700">
              <a:solidFill>
                <a:srgbClr val="659C4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2"/>
            <p:cNvSpPr txBox="1"/>
            <p:nvPr/>
          </p:nvSpPr>
          <p:spPr>
            <a:xfrm>
              <a:off x="55046" y="1802633"/>
              <a:ext cx="1220164" cy="10103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b="0" i="0" lang="pt-BR" sz="1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Descoberta de novas tecnologias aplicadas na indústria, nos transportes e nas comunicações</a:t>
              </a: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510559" y="577211"/>
              <a:ext cx="2307448" cy="2307448"/>
            </a:xfrm>
            <a:custGeom>
              <a:rect b="b" l="l" r="r" t="t"/>
              <a:pathLst>
                <a:path extrusionOk="0" h="120000" w="120000">
                  <a:moveTo>
                    <a:pt x="885" y="49732"/>
                  </a:moveTo>
                  <a:lnTo>
                    <a:pt x="885" y="49732"/>
                  </a:lnTo>
                  <a:cubicBezTo>
                    <a:pt x="2947" y="37859"/>
                    <a:pt x="8537" y="26883"/>
                    <a:pt x="16926" y="18232"/>
                  </a:cubicBez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4" name="Google Shape;104;p2"/>
          <p:cNvGrpSpPr/>
          <p:nvPr/>
        </p:nvGrpSpPr>
        <p:grpSpPr>
          <a:xfrm>
            <a:off x="4164235" y="1897643"/>
            <a:ext cx="2816836" cy="4528374"/>
            <a:chOff x="0" y="1731"/>
            <a:chExt cx="2816836" cy="4528374"/>
          </a:xfrm>
        </p:grpSpPr>
        <p:sp>
          <p:nvSpPr>
            <p:cNvPr id="105" name="Google Shape;105;p2"/>
            <p:cNvSpPr/>
            <p:nvPr/>
          </p:nvSpPr>
          <p:spPr>
            <a:xfrm>
              <a:off x="1126734" y="1731"/>
              <a:ext cx="1690102" cy="1010148"/>
            </a:xfrm>
            <a:prstGeom prst="rightArrow">
              <a:avLst>
                <a:gd fmla="val 75000" name="adj1"/>
                <a:gd fmla="val 50000" name="adj2"/>
              </a:avLst>
            </a:prstGeom>
            <a:solidFill>
              <a:srgbClr val="CFDEEF">
                <a:alpha val="89803"/>
              </a:srgbClr>
            </a:solidFill>
            <a:ln cap="flat" cmpd="sng" w="12700">
              <a:solidFill>
                <a:srgbClr val="CFDEEF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2"/>
            <p:cNvSpPr txBox="1"/>
            <p:nvPr/>
          </p:nvSpPr>
          <p:spPr>
            <a:xfrm>
              <a:off x="1126734" y="128000"/>
              <a:ext cx="1311297" cy="7576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350" lIns="6350" spcFirstLastPara="1" rIns="6350" wrap="square" tIns="6350">
              <a:noAutofit/>
            </a:bodyPr>
            <a:lstStyle/>
            <a:p>
              <a:pPr indent="-63500" lvl="1" marL="571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Char char="•"/>
              </a:pPr>
              <a:r>
                <a:rPr b="0" i="0" lang="pt-BR" sz="1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Aplicação na indústria de armas, construção civil e fabricação de máquinas</a:t>
              </a: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0" y="1731"/>
              <a:ext cx="1126734" cy="1010148"/>
            </a:xfrm>
            <a:prstGeom prst="roundRect">
              <a:avLst>
                <a:gd fmla="val 16667" name="adj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2"/>
            <p:cNvSpPr txBox="1"/>
            <p:nvPr/>
          </p:nvSpPr>
          <p:spPr>
            <a:xfrm>
              <a:off x="49311" y="51042"/>
              <a:ext cx="1028112" cy="9115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950" lIns="41900" spcFirstLastPara="1" rIns="41900" wrap="square" tIns="2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alibri"/>
                <a:buNone/>
              </a:pPr>
              <a:r>
                <a:rPr b="0" i="0" lang="pt-BR" sz="1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1856: descoberta do processo de fabricação do </a:t>
              </a:r>
              <a:r>
                <a:rPr b="1" i="0" lang="pt-BR" sz="1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aço</a:t>
              </a: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1126734" y="1112894"/>
              <a:ext cx="1690102" cy="1010148"/>
            </a:xfrm>
            <a:prstGeom prst="rightArrow">
              <a:avLst>
                <a:gd fmla="val 75000" name="adj1"/>
                <a:gd fmla="val 50000" name="adj2"/>
              </a:avLst>
            </a:prstGeom>
            <a:solidFill>
              <a:srgbClr val="CDEAE8">
                <a:alpha val="89803"/>
              </a:srgbClr>
            </a:solidFill>
            <a:ln cap="flat" cmpd="sng" w="12700">
              <a:solidFill>
                <a:srgbClr val="CDEAE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2"/>
            <p:cNvSpPr txBox="1"/>
            <p:nvPr/>
          </p:nvSpPr>
          <p:spPr>
            <a:xfrm>
              <a:off x="1126734" y="1239163"/>
              <a:ext cx="1311297" cy="7576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350" lIns="6350" spcFirstLastPara="1" rIns="6350" wrap="square" tIns="6350">
              <a:noAutofit/>
            </a:bodyPr>
            <a:lstStyle/>
            <a:p>
              <a:pPr indent="-63500" lvl="1" marL="571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Char char="•"/>
              </a:pPr>
              <a:r>
                <a:rPr b="0" i="0" lang="pt-BR" sz="1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Permitiu a transmissão de corrente elétrica a longas distâncias</a:t>
              </a: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0" y="1112894"/>
              <a:ext cx="1126734" cy="1010148"/>
            </a:xfrm>
            <a:prstGeom prst="roundRect">
              <a:avLst>
                <a:gd fmla="val 16667" name="adj"/>
              </a:avLst>
            </a:prstGeom>
            <a:solidFill>
              <a:srgbClr val="50C9B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2"/>
            <p:cNvSpPr txBox="1"/>
            <p:nvPr/>
          </p:nvSpPr>
          <p:spPr>
            <a:xfrm>
              <a:off x="49311" y="1162205"/>
              <a:ext cx="1028112" cy="9115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950" lIns="41900" spcFirstLastPara="1" rIns="41900" wrap="square" tIns="2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alibri"/>
                <a:buNone/>
              </a:pPr>
              <a:r>
                <a:rPr b="0" i="0" lang="pt-BR" sz="1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1870: invenção do dínamo</a:t>
              </a: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1126734" y="2224057"/>
              <a:ext cx="1690102" cy="1010148"/>
            </a:xfrm>
            <a:prstGeom prst="rightArrow">
              <a:avLst>
                <a:gd fmla="val 75000" name="adj1"/>
                <a:gd fmla="val 50000" name="adj2"/>
              </a:avLst>
            </a:prstGeom>
            <a:solidFill>
              <a:srgbClr val="CCE6D4">
                <a:alpha val="89803"/>
              </a:srgbClr>
            </a:solidFill>
            <a:ln cap="flat" cmpd="sng" w="12700">
              <a:solidFill>
                <a:srgbClr val="CCE6D4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2"/>
            <p:cNvSpPr txBox="1"/>
            <p:nvPr/>
          </p:nvSpPr>
          <p:spPr>
            <a:xfrm>
              <a:off x="1126734" y="2350326"/>
              <a:ext cx="1311297" cy="7576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350" lIns="6350" spcFirstLastPara="1" rIns="6350" wrap="square" tIns="6350">
              <a:noAutofit/>
            </a:bodyPr>
            <a:lstStyle/>
            <a:p>
              <a:pPr indent="-63500" lvl="1" marL="571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Char char="•"/>
              </a:pPr>
              <a:r>
                <a:rPr b="0" i="0" lang="pt-BR" sz="1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Permitiu o uso residencial da eletricidade</a:t>
              </a: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0" y="2224057"/>
              <a:ext cx="1126734" cy="1010148"/>
            </a:xfrm>
            <a:prstGeom prst="roundRect">
              <a:avLst>
                <a:gd fmla="val 16667" name="adj"/>
              </a:avLst>
            </a:prstGeom>
            <a:solidFill>
              <a:srgbClr val="48BD6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2"/>
            <p:cNvSpPr txBox="1"/>
            <p:nvPr/>
          </p:nvSpPr>
          <p:spPr>
            <a:xfrm>
              <a:off x="49311" y="2273368"/>
              <a:ext cx="1028112" cy="9115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950" lIns="41900" spcFirstLastPara="1" rIns="41900" wrap="square" tIns="2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alibri"/>
                <a:buNone/>
              </a:pPr>
              <a:r>
                <a:rPr b="0" i="0" lang="pt-BR" sz="1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1879: lâmpada elétrica</a:t>
              </a: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1127009" y="3427588"/>
              <a:ext cx="1688451" cy="1010148"/>
            </a:xfrm>
            <a:prstGeom prst="rightArrow">
              <a:avLst>
                <a:gd fmla="val 75000" name="adj1"/>
                <a:gd fmla="val 50000" name="adj2"/>
              </a:avLst>
            </a:prstGeom>
            <a:solidFill>
              <a:srgbClr val="D3E1CC">
                <a:alpha val="89803"/>
              </a:srgbClr>
            </a:solidFill>
            <a:ln cap="flat" cmpd="sng" w="12700">
              <a:solidFill>
                <a:srgbClr val="D3E1CC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"/>
            <p:cNvSpPr txBox="1"/>
            <p:nvPr/>
          </p:nvSpPr>
          <p:spPr>
            <a:xfrm>
              <a:off x="1127009" y="3553857"/>
              <a:ext cx="1309646" cy="7576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350" lIns="6350" spcFirstLastPara="1" rIns="6350" wrap="square" tIns="6350">
              <a:noAutofit/>
            </a:bodyPr>
            <a:lstStyle/>
            <a:p>
              <a:pPr indent="-63500" lvl="1" marL="571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Char char="•"/>
              </a:pPr>
              <a:r>
                <a:rPr b="0" i="0" lang="pt-BR" sz="1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Permitiu o aproveitamento do petróleo e seus derivados como fonte de energia</a:t>
              </a: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1375" y="3335221"/>
              <a:ext cx="1125634" cy="1194884"/>
            </a:xfrm>
            <a:prstGeom prst="roundRect">
              <a:avLst>
                <a:gd fmla="val 16667" name="adj"/>
              </a:avLst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"/>
            <p:cNvSpPr txBox="1"/>
            <p:nvPr/>
          </p:nvSpPr>
          <p:spPr>
            <a:xfrm>
              <a:off x="56324" y="3390170"/>
              <a:ext cx="1015736" cy="10849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050" lIns="38100" spcFirstLastPara="1" rIns="38100" wrap="square" tIns="1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Calibri"/>
                <a:buNone/>
              </a:pPr>
              <a:r>
                <a:rPr b="0" i="0" lang="pt-BR" sz="1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Década de 1870: invenção e aperfeiçoamento do motor de combustão interna</a:t>
              </a:r>
              <a:endParaRPr/>
            </a:p>
          </p:txBody>
        </p:sp>
      </p:grpSp>
      <p:grpSp>
        <p:nvGrpSpPr>
          <p:cNvPr id="121" name="Google Shape;121;p2"/>
          <p:cNvGrpSpPr/>
          <p:nvPr/>
        </p:nvGrpSpPr>
        <p:grpSpPr>
          <a:xfrm>
            <a:off x="8282941" y="1972105"/>
            <a:ext cx="2984190" cy="2156799"/>
            <a:chOff x="1144" y="809260"/>
            <a:chExt cx="2984190" cy="2156799"/>
          </a:xfrm>
        </p:grpSpPr>
        <p:sp>
          <p:nvSpPr>
            <p:cNvPr id="122" name="Google Shape;122;p2"/>
            <p:cNvSpPr/>
            <p:nvPr/>
          </p:nvSpPr>
          <p:spPr>
            <a:xfrm>
              <a:off x="1144" y="809260"/>
              <a:ext cx="539199" cy="539199"/>
            </a:xfrm>
            <a:prstGeom prst="chord">
              <a:avLst>
                <a:gd fmla="val 4800000" name="adj1"/>
                <a:gd fmla="val 16800000" name="adj2"/>
              </a:avLst>
            </a:prstGeom>
            <a:solidFill>
              <a:srgbClr val="CFDE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55064" y="863180"/>
              <a:ext cx="431359" cy="431359"/>
            </a:xfrm>
            <a:prstGeom prst="pie">
              <a:avLst>
                <a:gd fmla="val 10800000" name="adj1"/>
                <a:gd fmla="val 16200000" name="adj2"/>
              </a:avLst>
            </a:prstGeom>
            <a:solidFill>
              <a:srgbClr val="599BD5"/>
            </a:solidFill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 rot="-5400000">
              <a:off x="-618935" y="2022460"/>
              <a:ext cx="1563679" cy="3235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2"/>
            <p:cNvSpPr txBox="1"/>
            <p:nvPr/>
          </p:nvSpPr>
          <p:spPr>
            <a:xfrm rot="-5400000">
              <a:off x="-618935" y="2022460"/>
              <a:ext cx="1563679" cy="3235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b="0" i="0" lang="pt-BR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Transportes</a:t>
              </a: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378584" y="809260"/>
              <a:ext cx="1078399" cy="21567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2"/>
            <p:cNvSpPr txBox="1"/>
            <p:nvPr/>
          </p:nvSpPr>
          <p:spPr>
            <a:xfrm>
              <a:off x="378584" y="809260"/>
              <a:ext cx="1078399" cy="21567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imes New Roman"/>
                <a:buNone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• </a:t>
              </a: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Locomotivas e barcos a vapor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imes New Roman"/>
                <a:buNone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• </a:t>
              </a: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Ferrovias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imes New Roman"/>
                <a:buNone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• </a:t>
              </a: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Automóveis (1890)</a:t>
              </a: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1529495" y="809260"/>
              <a:ext cx="539199" cy="539199"/>
            </a:xfrm>
            <a:prstGeom prst="chord">
              <a:avLst>
                <a:gd fmla="val 4800000" name="adj1"/>
                <a:gd fmla="val 16800000" name="adj2"/>
              </a:avLst>
            </a:prstGeom>
            <a:solidFill>
              <a:srgbClr val="CFDE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1583415" y="863180"/>
              <a:ext cx="431359" cy="431359"/>
            </a:xfrm>
            <a:prstGeom prst="pie">
              <a:avLst>
                <a:gd fmla="val 5400000" name="adj1"/>
                <a:gd fmla="val 16200000" name="adj2"/>
              </a:avLst>
            </a:prstGeom>
            <a:solidFill>
              <a:srgbClr val="6FAB46"/>
            </a:solidFill>
            <a:ln cap="flat" cmpd="sng" w="12700">
              <a:solidFill>
                <a:srgbClr val="6FAB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 rot="-5400000">
              <a:off x="909415" y="2022460"/>
              <a:ext cx="1563679" cy="3235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2"/>
            <p:cNvSpPr txBox="1"/>
            <p:nvPr/>
          </p:nvSpPr>
          <p:spPr>
            <a:xfrm rot="-5400000">
              <a:off x="909415" y="2022460"/>
              <a:ext cx="1563679" cy="3235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b="0" i="0" lang="pt-BR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Comunicações</a:t>
              </a: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1906935" y="809260"/>
              <a:ext cx="1078399" cy="21567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2"/>
            <p:cNvSpPr txBox="1"/>
            <p:nvPr/>
          </p:nvSpPr>
          <p:spPr>
            <a:xfrm>
              <a:off x="1906935" y="809260"/>
              <a:ext cx="1078399" cy="21567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imes New Roman"/>
                <a:buNone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• </a:t>
              </a: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Telégrafo (1836)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imes New Roman"/>
                <a:buNone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• </a:t>
              </a: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Telefone (1876)</a:t>
              </a:r>
              <a:endParaRPr/>
            </a:p>
          </p:txBody>
        </p:sp>
      </p:grpSp>
      <p:sp>
        <p:nvSpPr>
          <p:cNvPr id="134" name="Google Shape;134;p2"/>
          <p:cNvSpPr txBox="1"/>
          <p:nvPr/>
        </p:nvSpPr>
        <p:spPr>
          <a:xfrm>
            <a:off x="7717872" y="4733483"/>
            <a:ext cx="4287708" cy="19954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Todo esse avanço tecnológico foi causa e efeito do desenvolvimento do capitalismo. Resultou da aplicação de capital em pesquisa científica e, ao mesmo tempo, provocou um enorme acúmulo de capitais em países da Europa, nos Estados Unidos e no Japão.</a:t>
            </a:r>
            <a:endParaRPr/>
          </a:p>
        </p:txBody>
      </p:sp>
      <p:sp>
        <p:nvSpPr>
          <p:cNvPr id="135" name="Google Shape;135;p2"/>
          <p:cNvSpPr txBox="1"/>
          <p:nvPr>
            <p:ph idx="12" type="sldNum"/>
          </p:nvPr>
        </p:nvSpPr>
        <p:spPr>
          <a:xfrm>
            <a:off x="8658726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36" name="Google Shape;13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/>
          <p:nvPr/>
        </p:nvSpPr>
        <p:spPr>
          <a:xfrm>
            <a:off x="2645396" y="712842"/>
            <a:ext cx="690120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Concentração de capital e imperialismo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2" name="Google Shape;142;p3"/>
          <p:cNvGrpSpPr/>
          <p:nvPr/>
        </p:nvGrpSpPr>
        <p:grpSpPr>
          <a:xfrm>
            <a:off x="3102993" y="1342038"/>
            <a:ext cx="6291810" cy="490909"/>
            <a:chOff x="0" y="0"/>
            <a:chExt cx="6291810" cy="490909"/>
          </a:xfrm>
        </p:grpSpPr>
        <p:sp>
          <p:nvSpPr>
            <p:cNvPr id="143" name="Google Shape;143;p3"/>
            <p:cNvSpPr/>
            <p:nvPr/>
          </p:nvSpPr>
          <p:spPr>
            <a:xfrm>
              <a:off x="0" y="0"/>
              <a:ext cx="2488323" cy="490909"/>
            </a:xfrm>
            <a:prstGeom prst="chevron">
              <a:avLst>
                <a:gd fmla="val 50000" name="adj"/>
              </a:avLst>
            </a:prstGeom>
            <a:solidFill>
              <a:schemeClr val="lt1"/>
            </a:solidFill>
            <a:ln cap="flat" cmpd="sng" w="12700">
              <a:solidFill>
                <a:srgbClr val="659C4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3"/>
            <p:cNvSpPr txBox="1"/>
            <p:nvPr/>
          </p:nvSpPr>
          <p:spPr>
            <a:xfrm>
              <a:off x="245455" y="0"/>
              <a:ext cx="1997414" cy="4909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8650" lIns="56000" spcFirstLastPara="1" rIns="18650" wrap="square" tIns="18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Concorrência</a:t>
              </a:r>
              <a:endParaRPr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2153928" y="0"/>
              <a:ext cx="2193651" cy="490909"/>
            </a:xfrm>
            <a:prstGeom prst="chevron">
              <a:avLst>
                <a:gd fmla="val 50000" name="adj"/>
              </a:avLst>
            </a:prstGeom>
            <a:solidFill>
              <a:schemeClr val="lt1"/>
            </a:solidFill>
            <a:ln cap="flat" cmpd="sng" w="12700">
              <a:solidFill>
                <a:srgbClr val="659C4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3"/>
            <p:cNvSpPr txBox="1"/>
            <p:nvPr/>
          </p:nvSpPr>
          <p:spPr>
            <a:xfrm>
              <a:off x="2399383" y="0"/>
              <a:ext cx="1702742" cy="4909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8650" lIns="56000" spcFirstLastPara="1" rIns="18650" wrap="square" tIns="18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Guerra de preços</a:t>
              </a: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4011388" y="0"/>
              <a:ext cx="2280422" cy="490909"/>
            </a:xfrm>
            <a:prstGeom prst="chevron">
              <a:avLst>
                <a:gd fmla="val 50000" name="adj"/>
              </a:avLst>
            </a:prstGeom>
            <a:solidFill>
              <a:schemeClr val="lt1"/>
            </a:solidFill>
            <a:ln cap="flat" cmpd="sng" w="12700">
              <a:solidFill>
                <a:srgbClr val="659C4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3"/>
            <p:cNvSpPr txBox="1"/>
            <p:nvPr/>
          </p:nvSpPr>
          <p:spPr>
            <a:xfrm>
              <a:off x="4256843" y="0"/>
              <a:ext cx="1789513" cy="4909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8650" lIns="56000" spcFirstLastPara="1" rIns="18650" wrap="square" tIns="18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Concentração de capital</a:t>
              </a:r>
              <a:endParaRPr/>
            </a:p>
          </p:txBody>
        </p:sp>
      </p:grpSp>
      <p:grpSp>
        <p:nvGrpSpPr>
          <p:cNvPr id="149" name="Google Shape;149;p3"/>
          <p:cNvGrpSpPr/>
          <p:nvPr/>
        </p:nvGrpSpPr>
        <p:grpSpPr>
          <a:xfrm>
            <a:off x="603895" y="2397348"/>
            <a:ext cx="3257016" cy="3675775"/>
            <a:chOff x="803366" y="23264"/>
            <a:chExt cx="3257016" cy="3675775"/>
          </a:xfrm>
        </p:grpSpPr>
        <p:sp>
          <p:nvSpPr>
            <p:cNvPr id="150" name="Google Shape;150;p3"/>
            <p:cNvSpPr/>
            <p:nvPr/>
          </p:nvSpPr>
          <p:spPr>
            <a:xfrm>
              <a:off x="926668" y="151218"/>
              <a:ext cx="3001107" cy="1042245"/>
            </a:xfrm>
            <a:prstGeom prst="ellipse">
              <a:avLst/>
            </a:prstGeom>
            <a:solidFill>
              <a:srgbClr val="C3D4EB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2141070" y="2703323"/>
              <a:ext cx="581610" cy="372230"/>
            </a:xfrm>
            <a:prstGeom prst="downArrow">
              <a:avLst>
                <a:gd fmla="val 50000" name="adj1"/>
                <a:gd fmla="val 50000" name="adj2"/>
              </a:avLst>
            </a:prstGeom>
            <a:solidFill>
              <a:srgbClr val="CFDEEF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1036010" y="3001107"/>
              <a:ext cx="2791728" cy="6979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3"/>
            <p:cNvSpPr txBox="1"/>
            <p:nvPr/>
          </p:nvSpPr>
          <p:spPr>
            <a:xfrm>
              <a:off x="1036010" y="3001107"/>
              <a:ext cx="2791728" cy="6979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0900" lIns="120900" spcFirstLastPara="1" rIns="120900" wrap="square" tIns="1209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b="0" i="0" lang="pt-BR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Grandes grupos econômicos</a:t>
              </a: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2017768" y="1273958"/>
              <a:ext cx="1046898" cy="1046898"/>
            </a:xfrm>
            <a:prstGeom prst="ellipse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3"/>
            <p:cNvSpPr txBox="1"/>
            <p:nvPr/>
          </p:nvSpPr>
          <p:spPr>
            <a:xfrm>
              <a:off x="2171083" y="1427273"/>
              <a:ext cx="740268" cy="7402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050" lIns="19050" spcFirstLastPara="1" rIns="19050" wrap="square" tIns="1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b="0" i="0" lang="pt-BR" sz="15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Holdings</a:t>
              </a:r>
              <a:endParaRPr/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1268654" y="488552"/>
              <a:ext cx="1046898" cy="1046898"/>
            </a:xfrm>
            <a:prstGeom prst="ellipse">
              <a:avLst/>
            </a:prstGeom>
            <a:solidFill>
              <a:srgbClr val="4CC38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3"/>
            <p:cNvSpPr txBox="1"/>
            <p:nvPr/>
          </p:nvSpPr>
          <p:spPr>
            <a:xfrm>
              <a:off x="1421969" y="641867"/>
              <a:ext cx="740268" cy="7402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050" lIns="19050" spcFirstLastPara="1" rIns="19050" wrap="square" tIns="1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b="0" i="0" lang="pt-BR" sz="15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Cartéis</a:t>
              </a: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2338817" y="235435"/>
              <a:ext cx="1046898" cy="1046898"/>
            </a:xfrm>
            <a:prstGeom prst="ellipse">
              <a:avLst/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3"/>
            <p:cNvSpPr txBox="1"/>
            <p:nvPr/>
          </p:nvSpPr>
          <p:spPr>
            <a:xfrm>
              <a:off x="2492132" y="388750"/>
              <a:ext cx="740268" cy="7402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050" lIns="19050" spcFirstLastPara="1" rIns="19050" wrap="square" tIns="1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b="0" i="0" lang="pt-BR" sz="15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Trustes</a:t>
              </a: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803366" y="23264"/>
              <a:ext cx="3257016" cy="2605612"/>
            </a:xfrm>
            <a:custGeom>
              <a:rect b="b" l="l" r="r" t="t"/>
              <a:pathLst>
                <a:path extrusionOk="0" h="120000" w="120000">
                  <a:moveTo>
                    <a:pt x="584" y="34175"/>
                  </a:moveTo>
                  <a:lnTo>
                    <a:pt x="584" y="34175"/>
                  </a:lnTo>
                  <a:cubicBezTo>
                    <a:pt x="-2679" y="22567"/>
                    <a:pt x="7879" y="11072"/>
                    <a:pt x="27615" y="4745"/>
                  </a:cubicBezTo>
                  <a:cubicBezTo>
                    <a:pt x="47351" y="-1582"/>
                    <a:pt x="72649" y="-1582"/>
                    <a:pt x="92385" y="4745"/>
                  </a:cubicBezTo>
                  <a:cubicBezTo>
                    <a:pt x="112121" y="11072"/>
                    <a:pt x="122679" y="22567"/>
                    <a:pt x="119416" y="34175"/>
                  </a:cubicBezTo>
                  <a:lnTo>
                    <a:pt x="74854" y="113544"/>
                  </a:lnTo>
                  <a:cubicBezTo>
                    <a:pt x="73813" y="117246"/>
                    <a:pt x="67478" y="120000"/>
                    <a:pt x="60000" y="120000"/>
                  </a:cubicBezTo>
                  <a:cubicBezTo>
                    <a:pt x="52522" y="120000"/>
                    <a:pt x="46187" y="117246"/>
                    <a:pt x="45146" y="113544"/>
                  </a:cubicBezTo>
                  <a:close/>
                  <a:moveTo>
                    <a:pt x="4800" y="30000"/>
                  </a:moveTo>
                  <a:lnTo>
                    <a:pt x="4800" y="30000"/>
                  </a:lnTo>
                  <a:cubicBezTo>
                    <a:pt x="4800" y="43255"/>
                    <a:pt x="29514" y="54000"/>
                    <a:pt x="60000" y="54000"/>
                  </a:cubicBezTo>
                  <a:cubicBezTo>
                    <a:pt x="90486" y="54000"/>
                    <a:pt x="115200" y="43255"/>
                    <a:pt x="115200" y="30000"/>
                  </a:cubicBezTo>
                  <a:cubicBezTo>
                    <a:pt x="115200" y="16745"/>
                    <a:pt x="90486" y="6000"/>
                    <a:pt x="60000" y="6000"/>
                  </a:cubicBezTo>
                  <a:cubicBezTo>
                    <a:pt x="29514" y="6000"/>
                    <a:pt x="4800" y="16745"/>
                    <a:pt x="4800" y="30000"/>
                  </a:cubicBezTo>
                  <a:close/>
                </a:path>
              </a:pathLst>
            </a:custGeom>
            <a:solidFill>
              <a:schemeClr val="lt1">
                <a:alpha val="40000"/>
              </a:schemeClr>
            </a:solidFill>
            <a:ln cap="flat" cmpd="sng" w="9525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1" name="Google Shape;161;p3"/>
          <p:cNvGrpSpPr/>
          <p:nvPr/>
        </p:nvGrpSpPr>
        <p:grpSpPr>
          <a:xfrm>
            <a:off x="4479187" y="2727364"/>
            <a:ext cx="3045342" cy="1593444"/>
            <a:chOff x="3192" y="208813"/>
            <a:chExt cx="3045342" cy="1593444"/>
          </a:xfrm>
        </p:grpSpPr>
        <p:sp>
          <p:nvSpPr>
            <p:cNvPr id="162" name="Google Shape;162;p3"/>
            <p:cNvSpPr/>
            <p:nvPr/>
          </p:nvSpPr>
          <p:spPr>
            <a:xfrm>
              <a:off x="1044263" y="839056"/>
              <a:ext cx="963201" cy="963201"/>
            </a:xfrm>
            <a:prstGeom prst="ellipse">
              <a:avLst/>
            </a:prstGeom>
            <a:solidFill>
              <a:schemeClr val="accent6">
                <a:alpha val="80000"/>
              </a:scheme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3"/>
            <p:cNvSpPr txBox="1"/>
            <p:nvPr/>
          </p:nvSpPr>
          <p:spPr>
            <a:xfrm>
              <a:off x="1185321" y="980114"/>
              <a:ext cx="681085" cy="6810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7600" spcFirstLastPara="1" rIns="7600" wrap="square" tIns="76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b="0" i="0" lang="pt-BR" sz="1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Grande poder aos bancos</a:t>
              </a: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 rot="-8700000">
              <a:off x="390754" y="659456"/>
              <a:ext cx="773679" cy="274512"/>
            </a:xfrm>
            <a:prstGeom prst="leftArrow">
              <a:avLst>
                <a:gd fmla="val 60000" name="adj1"/>
                <a:gd fmla="val 50000" name="adj2"/>
              </a:avLst>
            </a:prstGeom>
            <a:solidFill>
              <a:srgbClr val="6AA4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3192" y="208813"/>
              <a:ext cx="915041" cy="732033"/>
            </a:xfrm>
            <a:prstGeom prst="roundRect">
              <a:avLst>
                <a:gd fmla="val 10000" name="adj"/>
              </a:avLst>
            </a:prstGeom>
            <a:solidFill>
              <a:schemeClr val="accent6">
                <a:alpha val="89803"/>
              </a:scheme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3"/>
            <p:cNvSpPr txBox="1"/>
            <p:nvPr/>
          </p:nvSpPr>
          <p:spPr>
            <a:xfrm>
              <a:off x="24633" y="230254"/>
              <a:ext cx="872159" cy="6891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475" lIns="30475" spcFirstLastPara="1" rIns="30475" wrap="square" tIns="3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b="0" i="0" lang="pt-BR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Empresas</a:t>
              </a:r>
              <a:endParaRPr/>
            </a:p>
          </p:txBody>
        </p:sp>
        <p:sp>
          <p:nvSpPr>
            <p:cNvPr id="167" name="Google Shape;167;p3"/>
            <p:cNvSpPr/>
            <p:nvPr/>
          </p:nvSpPr>
          <p:spPr>
            <a:xfrm rot="-2100000">
              <a:off x="1887294" y="659456"/>
              <a:ext cx="773679" cy="274512"/>
            </a:xfrm>
            <a:prstGeom prst="leftArrow">
              <a:avLst>
                <a:gd fmla="val 60000" name="adj1"/>
                <a:gd fmla="val 50000" name="adj2"/>
              </a:avLst>
            </a:prstGeom>
            <a:solidFill>
              <a:srgbClr val="C6DA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2133493" y="208813"/>
              <a:ext cx="915041" cy="732033"/>
            </a:xfrm>
            <a:prstGeom prst="roundRect">
              <a:avLst>
                <a:gd fmla="val 10000" name="adj"/>
              </a:avLst>
            </a:prstGeom>
            <a:solidFill>
              <a:schemeClr val="accent6">
                <a:alpha val="49803"/>
              </a:scheme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3"/>
            <p:cNvSpPr txBox="1"/>
            <p:nvPr/>
          </p:nvSpPr>
          <p:spPr>
            <a:xfrm>
              <a:off x="2154934" y="230254"/>
              <a:ext cx="872159" cy="6891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475" lIns="30475" spcFirstLastPara="1" rIns="30475" wrap="square" tIns="3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b="0" i="0" lang="pt-BR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Bancos</a:t>
              </a:r>
              <a:endParaRPr/>
            </a:p>
          </p:txBody>
        </p:sp>
      </p:grpSp>
      <p:sp>
        <p:nvSpPr>
          <p:cNvPr id="170" name="Google Shape;170;p3"/>
          <p:cNvSpPr/>
          <p:nvPr/>
        </p:nvSpPr>
        <p:spPr>
          <a:xfrm>
            <a:off x="5869732" y="4447155"/>
            <a:ext cx="264253" cy="25167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C4E0B2"/>
          </a:solidFill>
          <a:ln cap="flat" cmpd="sng" w="12700">
            <a:solidFill>
              <a:srgbClr val="C4E0B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3"/>
          <p:cNvSpPr/>
          <p:nvPr/>
        </p:nvSpPr>
        <p:spPr>
          <a:xfrm>
            <a:off x="5267821" y="4896641"/>
            <a:ext cx="1468073" cy="671120"/>
          </a:xfrm>
          <a:prstGeom prst="roundRect">
            <a:avLst>
              <a:gd fmla="val 16667" name="adj"/>
            </a:avLst>
          </a:prstGeom>
          <a:solidFill>
            <a:srgbClr val="A8D08C"/>
          </a:solidFill>
          <a:ln cap="flat" cmpd="sng" w="12700">
            <a:solidFill>
              <a:srgbClr val="A8D08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Influência nos governos de seus países</a:t>
            </a:r>
            <a:endParaRPr/>
          </a:p>
        </p:txBody>
      </p:sp>
      <p:sp>
        <p:nvSpPr>
          <p:cNvPr id="172" name="Google Shape;172;p3"/>
          <p:cNvSpPr/>
          <p:nvPr/>
        </p:nvSpPr>
        <p:spPr>
          <a:xfrm>
            <a:off x="8255698" y="2273293"/>
            <a:ext cx="2019882" cy="338649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Concorrência</a:t>
            </a:r>
            <a:endParaRPr/>
          </a:p>
        </p:txBody>
      </p:sp>
      <p:sp>
        <p:nvSpPr>
          <p:cNvPr id="173" name="Google Shape;173;p3"/>
          <p:cNvSpPr/>
          <p:nvPr/>
        </p:nvSpPr>
        <p:spPr>
          <a:xfrm rot="5400000">
            <a:off x="9141987" y="2748360"/>
            <a:ext cx="247302" cy="338045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3"/>
          <p:cNvSpPr txBox="1"/>
          <p:nvPr/>
        </p:nvSpPr>
        <p:spPr>
          <a:xfrm>
            <a:off x="9181115" y="2793721"/>
            <a:ext cx="169022" cy="1854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3"/>
          <p:cNvSpPr/>
          <p:nvPr/>
        </p:nvSpPr>
        <p:spPr>
          <a:xfrm>
            <a:off x="8255698" y="3222822"/>
            <a:ext cx="2019882" cy="36685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Concentração de capital</a:t>
            </a:r>
            <a:endParaRPr/>
          </a:p>
        </p:txBody>
      </p:sp>
      <p:sp>
        <p:nvSpPr>
          <p:cNvPr id="176" name="Google Shape;176;p3"/>
          <p:cNvSpPr/>
          <p:nvPr/>
        </p:nvSpPr>
        <p:spPr>
          <a:xfrm rot="5400000">
            <a:off x="9143826" y="3696513"/>
            <a:ext cx="243626" cy="393522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3"/>
          <p:cNvSpPr txBox="1"/>
          <p:nvPr/>
        </p:nvSpPr>
        <p:spPr>
          <a:xfrm>
            <a:off x="9167258" y="3771448"/>
            <a:ext cx="196761" cy="1827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/>
          <p:nvPr/>
        </p:nvSpPr>
        <p:spPr>
          <a:xfrm>
            <a:off x="8255698" y="4196876"/>
            <a:ext cx="2019882" cy="1770022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Imperialismo</a:t>
            </a:r>
            <a:endParaRPr/>
          </a:p>
          <a:p>
            <a:pPr indent="-114300" lvl="1" marL="114300" marR="0" rtl="0" algn="l">
              <a:lnSpc>
                <a:spcPct val="75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Char char="•"/>
            </a:pPr>
            <a:r>
              <a:rPr b="0" i="0" lang="pt-BR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oportunidades de investimentos para seus capitais</a:t>
            </a:r>
            <a:endParaRPr/>
          </a:p>
          <a:p>
            <a:pPr indent="-114300" lvl="1" marL="114300" marR="0" rtl="0" algn="l">
              <a:lnSpc>
                <a:spcPct val="75000"/>
              </a:lnSpc>
              <a:spcBef>
                <a:spcPts val="11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Char char="•"/>
            </a:pPr>
            <a:r>
              <a:rPr b="0" i="0" lang="pt-BR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mercados produtores de matérias-primas</a:t>
            </a:r>
            <a:endParaRPr/>
          </a:p>
          <a:p>
            <a:pPr indent="-114300" lvl="1" marL="114300" marR="0" rtl="0" algn="l">
              <a:lnSpc>
                <a:spcPct val="75000"/>
              </a:lnSpc>
              <a:spcBef>
                <a:spcPts val="11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Char char="•"/>
            </a:pPr>
            <a:r>
              <a:rPr b="0" i="0" lang="pt-BR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mercados consumidores de manufaturados</a:t>
            </a:r>
            <a:endParaRPr/>
          </a:p>
          <a:p>
            <a:pPr indent="-114300" lvl="1" marL="114300" marR="0" rtl="0" algn="l">
              <a:lnSpc>
                <a:spcPct val="75000"/>
              </a:lnSpc>
              <a:spcBef>
                <a:spcPts val="11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Char char="•"/>
            </a:pPr>
            <a:r>
              <a:rPr b="0" i="0" lang="pt-BR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ouro e diamante (África)</a:t>
            </a:r>
            <a:endParaRPr/>
          </a:p>
          <a:p>
            <a:pPr indent="-114300" lvl="1" marL="114300" marR="0" rtl="0" algn="l">
              <a:lnSpc>
                <a:spcPct val="75000"/>
              </a:lnSpc>
              <a:spcBef>
                <a:spcPts val="11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Char char="•"/>
            </a:pPr>
            <a:r>
              <a:rPr b="0" i="0" lang="pt-BR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terras e mão de obra barata</a:t>
            </a:r>
            <a:endParaRPr/>
          </a:p>
        </p:txBody>
      </p:sp>
      <p:sp>
        <p:nvSpPr>
          <p:cNvPr id="179" name="Google Shape;179;p3"/>
          <p:cNvSpPr/>
          <p:nvPr/>
        </p:nvSpPr>
        <p:spPr>
          <a:xfrm rot="-1928364">
            <a:off x="9831897" y="6096387"/>
            <a:ext cx="1359016" cy="371524"/>
          </a:xfrm>
          <a:prstGeom prst="curvedUp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A8D08C"/>
          </a:solidFill>
          <a:ln cap="flat" cmpd="sng" w="12700">
            <a:solidFill>
              <a:srgbClr val="A8D08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3"/>
          <p:cNvSpPr/>
          <p:nvPr/>
        </p:nvSpPr>
        <p:spPr>
          <a:xfrm>
            <a:off x="10511405" y="5007096"/>
            <a:ext cx="1468073" cy="671120"/>
          </a:xfrm>
          <a:prstGeom prst="roundRect">
            <a:avLst>
              <a:gd fmla="val 16667" name="adj"/>
            </a:avLst>
          </a:prstGeom>
          <a:solidFill>
            <a:srgbClr val="A8D08C"/>
          </a:solidFill>
          <a:ln cap="flat" cmpd="sng" w="12700">
            <a:solidFill>
              <a:srgbClr val="A8D08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Incentivo dos governos</a:t>
            </a:r>
            <a:endParaRPr/>
          </a:p>
        </p:txBody>
      </p:sp>
      <p:sp>
        <p:nvSpPr>
          <p:cNvPr id="181" name="Google Shape;181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82" name="Google Shape;18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"/>
          <p:cNvSpPr/>
          <p:nvPr/>
        </p:nvSpPr>
        <p:spPr>
          <a:xfrm>
            <a:off x="2645396" y="632467"/>
            <a:ext cx="6901208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4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Teorias racistas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8" name="Google Shape;188;p4"/>
          <p:cNvGrpSpPr/>
          <p:nvPr/>
        </p:nvGrpSpPr>
        <p:grpSpPr>
          <a:xfrm>
            <a:off x="2319476" y="1518372"/>
            <a:ext cx="8096211" cy="5009794"/>
            <a:chOff x="1231830" y="29333"/>
            <a:chExt cx="8096211" cy="5009794"/>
          </a:xfrm>
        </p:grpSpPr>
        <p:sp>
          <p:nvSpPr>
            <p:cNvPr id="189" name="Google Shape;189;p4"/>
            <p:cNvSpPr/>
            <p:nvPr/>
          </p:nvSpPr>
          <p:spPr>
            <a:xfrm rot="5400000">
              <a:off x="1489591" y="1107820"/>
              <a:ext cx="972907" cy="1107620"/>
            </a:xfrm>
            <a:prstGeom prst="bentUpArrow">
              <a:avLst>
                <a:gd fmla="val 32840" name="adj1"/>
                <a:gd fmla="val 25000" name="adj2"/>
                <a:gd fmla="val 35780" name="adj3"/>
              </a:avLst>
            </a:prstGeom>
            <a:solidFill>
              <a:srgbClr val="C7DBBF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4"/>
            <p:cNvSpPr/>
            <p:nvPr/>
          </p:nvSpPr>
          <p:spPr>
            <a:xfrm>
              <a:off x="1231830" y="29333"/>
              <a:ext cx="1637802" cy="1146408"/>
            </a:xfrm>
            <a:prstGeom prst="roundRect">
              <a:avLst>
                <a:gd fmla="val 16670" name="adj"/>
              </a:avLst>
            </a:prstGeom>
            <a:solidFill>
              <a:schemeClr val="accent6">
                <a:alpha val="89803"/>
              </a:scheme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4"/>
            <p:cNvSpPr txBox="1"/>
            <p:nvPr/>
          </p:nvSpPr>
          <p:spPr>
            <a:xfrm>
              <a:off x="1287803" y="85306"/>
              <a:ext cx="1525856" cy="10344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b="1" i="0" lang="pt-BR" sz="15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Darwinismo social</a:t>
              </a:r>
              <a:endParaRPr/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2954695" y="147055"/>
              <a:ext cx="2933737" cy="9265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4"/>
            <p:cNvSpPr txBox="1"/>
            <p:nvPr/>
          </p:nvSpPr>
          <p:spPr>
            <a:xfrm>
              <a:off x="2954695" y="147055"/>
              <a:ext cx="2933737" cy="9265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Teoria segundo a qual apenas as raças superiores sobrevivem e triunfam</a:t>
              </a:r>
              <a:endParaRPr/>
            </a:p>
          </p:txBody>
        </p:sp>
        <p:sp>
          <p:nvSpPr>
            <p:cNvPr id="194" name="Google Shape;194;p4"/>
            <p:cNvSpPr/>
            <p:nvPr/>
          </p:nvSpPr>
          <p:spPr>
            <a:xfrm rot="5400000">
              <a:off x="3265717" y="2395615"/>
              <a:ext cx="972907" cy="1107620"/>
            </a:xfrm>
            <a:prstGeom prst="bentUpArrow">
              <a:avLst>
                <a:gd fmla="val 32840" name="adj1"/>
                <a:gd fmla="val 25000" name="adj2"/>
                <a:gd fmla="val 35780" name="adj3"/>
              </a:avLst>
            </a:prstGeom>
            <a:solidFill>
              <a:srgbClr val="D7E5D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4"/>
            <p:cNvSpPr/>
            <p:nvPr/>
          </p:nvSpPr>
          <p:spPr>
            <a:xfrm>
              <a:off x="3007956" y="1317128"/>
              <a:ext cx="1637802" cy="1146408"/>
            </a:xfrm>
            <a:prstGeom prst="roundRect">
              <a:avLst>
                <a:gd fmla="val 16670" name="adj"/>
              </a:avLst>
            </a:prstGeom>
            <a:solidFill>
              <a:schemeClr val="accent6">
                <a:alpha val="76862"/>
              </a:scheme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4"/>
            <p:cNvSpPr txBox="1"/>
            <p:nvPr/>
          </p:nvSpPr>
          <p:spPr>
            <a:xfrm>
              <a:off x="3063929" y="1373101"/>
              <a:ext cx="1525856" cy="10344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b="1" i="0" lang="pt-BR" sz="15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Raças superiores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b="1" i="0" lang="pt-BR" sz="15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×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b="1" i="0" lang="pt-BR" sz="15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Raças inferiores</a:t>
              </a:r>
              <a:endParaRPr/>
            </a:p>
          </p:txBody>
        </p:sp>
        <p:sp>
          <p:nvSpPr>
            <p:cNvPr id="197" name="Google Shape;197;p4"/>
            <p:cNvSpPr/>
            <p:nvPr/>
          </p:nvSpPr>
          <p:spPr>
            <a:xfrm>
              <a:off x="4700392" y="1465010"/>
              <a:ext cx="3464659" cy="9265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4"/>
            <p:cNvSpPr txBox="1"/>
            <p:nvPr/>
          </p:nvSpPr>
          <p:spPr>
            <a:xfrm>
              <a:off x="4700392" y="1465010"/>
              <a:ext cx="3464659" cy="9265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Erro 1: Não existem raças humanas, apenas a raça humana da qual fazem parte todas as etnias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Erro 2: Não há nenhuma etnia superior à outra</a:t>
              </a:r>
              <a:endParaRPr/>
            </a:p>
          </p:txBody>
        </p:sp>
        <p:sp>
          <p:nvSpPr>
            <p:cNvPr id="199" name="Google Shape;199;p4"/>
            <p:cNvSpPr/>
            <p:nvPr/>
          </p:nvSpPr>
          <p:spPr>
            <a:xfrm rot="5400000">
              <a:off x="5041843" y="3683411"/>
              <a:ext cx="972907" cy="1107620"/>
            </a:xfrm>
            <a:prstGeom prst="bentUpArrow">
              <a:avLst>
                <a:gd fmla="val 32840" name="adj1"/>
                <a:gd fmla="val 25000" name="adj2"/>
                <a:gd fmla="val 35780" name="adj3"/>
              </a:avLst>
            </a:prstGeom>
            <a:solidFill>
              <a:srgbClr val="E9F0E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4"/>
            <p:cNvSpPr/>
            <p:nvPr/>
          </p:nvSpPr>
          <p:spPr>
            <a:xfrm>
              <a:off x="4784082" y="2604924"/>
              <a:ext cx="1637802" cy="1146408"/>
            </a:xfrm>
            <a:prstGeom prst="roundRect">
              <a:avLst>
                <a:gd fmla="val 16670" name="adj"/>
              </a:avLst>
            </a:prstGeom>
            <a:solidFill>
              <a:schemeClr val="accent6">
                <a:alpha val="63137"/>
              </a:scheme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4"/>
            <p:cNvSpPr txBox="1"/>
            <p:nvPr/>
          </p:nvSpPr>
          <p:spPr>
            <a:xfrm>
              <a:off x="4840055" y="2660897"/>
              <a:ext cx="1525856" cy="10344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b="1" i="0" lang="pt-BR" sz="15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Necessidade de civilizar as raças inferiores</a:t>
              </a:r>
              <a:endParaRPr/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6418258" y="2705865"/>
              <a:ext cx="2909783" cy="9265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4"/>
            <p:cNvSpPr txBox="1"/>
            <p:nvPr/>
          </p:nvSpPr>
          <p:spPr>
            <a:xfrm>
              <a:off x="6418258" y="2705865"/>
              <a:ext cx="2909783" cy="9265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“Missão civilizadora” a partir da qual se cometeram vários crimes contra a humanidade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Justificativa para a dominação imperialista</a:t>
              </a:r>
              <a:endParaRPr/>
            </a:p>
          </p:txBody>
        </p:sp>
        <p:sp>
          <p:nvSpPr>
            <p:cNvPr id="204" name="Google Shape;204;p4"/>
            <p:cNvSpPr/>
            <p:nvPr/>
          </p:nvSpPr>
          <p:spPr>
            <a:xfrm>
              <a:off x="6560208" y="3892719"/>
              <a:ext cx="1637802" cy="1146408"/>
            </a:xfrm>
            <a:prstGeom prst="roundRect">
              <a:avLst>
                <a:gd fmla="val 16670" name="adj"/>
              </a:avLst>
            </a:prstGeom>
            <a:solidFill>
              <a:schemeClr val="accent6">
                <a:alpha val="49803"/>
              </a:scheme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4"/>
            <p:cNvSpPr txBox="1"/>
            <p:nvPr/>
          </p:nvSpPr>
          <p:spPr>
            <a:xfrm>
              <a:off x="6616181" y="3948692"/>
              <a:ext cx="1525856" cy="10344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b="1" i="0" lang="pt-BR" sz="15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Fardo do homem branco</a:t>
              </a:r>
              <a:endParaRPr/>
            </a:p>
          </p:txBody>
        </p:sp>
      </p:grpSp>
      <p:sp>
        <p:nvSpPr>
          <p:cNvPr id="206" name="Google Shape;20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07" name="Google Shape;20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"/>
          <p:cNvSpPr/>
          <p:nvPr/>
        </p:nvSpPr>
        <p:spPr>
          <a:xfrm>
            <a:off x="3713620" y="601059"/>
            <a:ext cx="690120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Imperialismo na África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3" name="Google Shape;213;p5"/>
          <p:cNvGrpSpPr/>
          <p:nvPr/>
        </p:nvGrpSpPr>
        <p:grpSpPr>
          <a:xfrm>
            <a:off x="288190" y="704176"/>
            <a:ext cx="4815624" cy="2376553"/>
            <a:chOff x="2429110" y="-286090"/>
            <a:chExt cx="4815624" cy="2376553"/>
          </a:xfrm>
        </p:grpSpPr>
        <p:sp>
          <p:nvSpPr>
            <p:cNvPr id="214" name="Google Shape;214;p5"/>
            <p:cNvSpPr/>
            <p:nvPr/>
          </p:nvSpPr>
          <p:spPr>
            <a:xfrm>
              <a:off x="2429110" y="303353"/>
              <a:ext cx="1085391" cy="89522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5"/>
            <p:cNvSpPr/>
            <p:nvPr/>
          </p:nvSpPr>
          <p:spPr>
            <a:xfrm>
              <a:off x="2915785" y="210989"/>
              <a:ext cx="1879474" cy="1879474"/>
            </a:xfrm>
            <a:custGeom>
              <a:rect b="b" l="l" r="r" t="t"/>
              <a:pathLst>
                <a:path extrusionOk="0" h="120000" w="120000">
                  <a:moveTo>
                    <a:pt x="7669" y="78975"/>
                  </a:moveTo>
                  <a:lnTo>
                    <a:pt x="13782" y="76758"/>
                  </a:lnTo>
                  <a:lnTo>
                    <a:pt x="13782" y="76758"/>
                  </a:lnTo>
                  <a:cubicBezTo>
                    <a:pt x="19161" y="91593"/>
                    <a:pt x="31334" y="102944"/>
                    <a:pt x="46507" y="107274"/>
                  </a:cubicBezTo>
                  <a:cubicBezTo>
                    <a:pt x="61681" y="111605"/>
                    <a:pt x="78011" y="108389"/>
                    <a:pt x="90410" y="98629"/>
                  </a:cubicBezTo>
                  <a:lnTo>
                    <a:pt x="87111" y="95933"/>
                  </a:lnTo>
                  <a:lnTo>
                    <a:pt x="100587" y="93165"/>
                  </a:lnTo>
                  <a:lnTo>
                    <a:pt x="98860" y="105533"/>
                  </a:lnTo>
                  <a:lnTo>
                    <a:pt x="95553" y="102832"/>
                  </a:lnTo>
                  <a:lnTo>
                    <a:pt x="95553" y="102832"/>
                  </a:lnTo>
                  <a:cubicBezTo>
                    <a:pt x="81610" y="114406"/>
                    <a:pt x="62905" y="118468"/>
                    <a:pt x="45417" y="113721"/>
                  </a:cubicBezTo>
                  <a:cubicBezTo>
                    <a:pt x="27929" y="108974"/>
                    <a:pt x="13846" y="96011"/>
                    <a:pt x="7669" y="78975"/>
                  </a:cubicBezTo>
                  <a:close/>
                </a:path>
              </a:pathLst>
            </a:custGeom>
            <a:solidFill>
              <a:srgbClr val="599B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5"/>
            <p:cNvSpPr/>
            <p:nvPr/>
          </p:nvSpPr>
          <p:spPr>
            <a:xfrm>
              <a:off x="2523220" y="399677"/>
              <a:ext cx="1105140" cy="1033772"/>
            </a:xfrm>
            <a:prstGeom prst="roundRect">
              <a:avLst>
                <a:gd fmla="val 10000" name="adj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5"/>
            <p:cNvSpPr txBox="1"/>
            <p:nvPr/>
          </p:nvSpPr>
          <p:spPr>
            <a:xfrm>
              <a:off x="2553498" y="429955"/>
              <a:ext cx="1044584" cy="9732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b="0" i="0" lang="pt-BR" sz="1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Feitorias no litoral</a:t>
              </a:r>
              <a:endParaRPr/>
            </a:p>
          </p:txBody>
        </p:sp>
        <p:sp>
          <p:nvSpPr>
            <p:cNvPr id="218" name="Google Shape;218;p5"/>
            <p:cNvSpPr/>
            <p:nvPr/>
          </p:nvSpPr>
          <p:spPr>
            <a:xfrm>
              <a:off x="4190248" y="588480"/>
              <a:ext cx="1085391" cy="89522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4CC38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5"/>
            <p:cNvSpPr/>
            <p:nvPr/>
          </p:nvSpPr>
          <p:spPr>
            <a:xfrm>
              <a:off x="4688956" y="-286090"/>
              <a:ext cx="2062749" cy="2062749"/>
            </a:xfrm>
            <a:custGeom>
              <a:rect b="b" l="l" r="r" t="t"/>
              <a:pathLst>
                <a:path extrusionOk="0" h="120000" w="120000">
                  <a:moveTo>
                    <a:pt x="6239" y="44144"/>
                  </a:moveTo>
                  <a:lnTo>
                    <a:pt x="6239" y="44144"/>
                  </a:lnTo>
                  <a:cubicBezTo>
                    <a:pt x="11452" y="26470"/>
                    <a:pt x="25019" y="12487"/>
                    <a:pt x="42527" y="6743"/>
                  </a:cubicBezTo>
                  <a:cubicBezTo>
                    <a:pt x="60036" y="999"/>
                    <a:pt x="79249" y="4227"/>
                    <a:pt x="93919" y="15378"/>
                  </a:cubicBezTo>
                  <a:lnTo>
                    <a:pt x="96783" y="12729"/>
                  </a:lnTo>
                  <a:lnTo>
                    <a:pt x="98983" y="23963"/>
                  </a:lnTo>
                  <a:lnTo>
                    <a:pt x="86632" y="22113"/>
                  </a:lnTo>
                  <a:lnTo>
                    <a:pt x="89493" y="19469"/>
                  </a:lnTo>
                  <a:lnTo>
                    <a:pt x="89493" y="19469"/>
                  </a:lnTo>
                  <a:cubicBezTo>
                    <a:pt x="76318" y="9882"/>
                    <a:pt x="59305" y="7297"/>
                    <a:pt x="43877" y="12538"/>
                  </a:cubicBezTo>
                  <a:cubicBezTo>
                    <a:pt x="28449" y="17779"/>
                    <a:pt x="16531" y="30192"/>
                    <a:pt x="11922" y="45820"/>
                  </a:cubicBezTo>
                  <a:close/>
                </a:path>
              </a:pathLst>
            </a:custGeom>
            <a:solidFill>
              <a:srgbClr val="6FA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5"/>
            <p:cNvSpPr/>
            <p:nvPr/>
          </p:nvSpPr>
          <p:spPr>
            <a:xfrm>
              <a:off x="4267190" y="484733"/>
              <a:ext cx="1139438" cy="874067"/>
            </a:xfrm>
            <a:prstGeom prst="roundRect">
              <a:avLst>
                <a:gd fmla="val 10000" name="adj"/>
              </a:avLst>
            </a:prstGeom>
            <a:solidFill>
              <a:srgbClr val="4CC38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5"/>
            <p:cNvSpPr txBox="1"/>
            <p:nvPr/>
          </p:nvSpPr>
          <p:spPr>
            <a:xfrm>
              <a:off x="4292791" y="510334"/>
              <a:ext cx="1088236" cy="8228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b="0" i="0" lang="pt-BR" sz="1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Ataques e pressão diplomática</a:t>
              </a:r>
              <a:endParaRPr/>
            </a:p>
          </p:txBody>
        </p:sp>
        <p:sp>
          <p:nvSpPr>
            <p:cNvPr id="222" name="Google Shape;222;p5"/>
            <p:cNvSpPr/>
            <p:nvPr/>
          </p:nvSpPr>
          <p:spPr>
            <a:xfrm>
              <a:off x="5968536" y="311899"/>
              <a:ext cx="1085391" cy="89522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6FAB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5"/>
            <p:cNvSpPr/>
            <p:nvPr/>
          </p:nvSpPr>
          <p:spPr>
            <a:xfrm>
              <a:off x="6088257" y="408224"/>
              <a:ext cx="1156477" cy="999588"/>
            </a:xfrm>
            <a:prstGeom prst="roundRect">
              <a:avLst>
                <a:gd fmla="val 10000" name="adj"/>
              </a:avLst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5"/>
            <p:cNvSpPr txBox="1"/>
            <p:nvPr/>
          </p:nvSpPr>
          <p:spPr>
            <a:xfrm>
              <a:off x="6117534" y="437501"/>
              <a:ext cx="1097923" cy="9410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b="0" i="0" lang="pt-BR" sz="1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Colônias, protetorados, domínios ou áreas de influência</a:t>
              </a:r>
              <a:endParaRPr/>
            </a:p>
          </p:txBody>
        </p:sp>
      </p:grpSp>
      <p:grpSp>
        <p:nvGrpSpPr>
          <p:cNvPr id="225" name="Google Shape;225;p5"/>
          <p:cNvGrpSpPr/>
          <p:nvPr/>
        </p:nvGrpSpPr>
        <p:grpSpPr>
          <a:xfrm>
            <a:off x="5670427" y="1738241"/>
            <a:ext cx="6300512" cy="4275347"/>
            <a:chOff x="769" y="480430"/>
            <a:chExt cx="6300512" cy="4275347"/>
          </a:xfrm>
        </p:grpSpPr>
        <p:sp>
          <p:nvSpPr>
            <p:cNvPr id="226" name="Google Shape;226;p5"/>
            <p:cNvSpPr/>
            <p:nvPr/>
          </p:nvSpPr>
          <p:spPr>
            <a:xfrm>
              <a:off x="769" y="480430"/>
              <a:ext cx="1800146" cy="900073"/>
            </a:xfrm>
            <a:prstGeom prst="roundRect">
              <a:avLst>
                <a:gd fmla="val 10000" name="adj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5"/>
            <p:cNvSpPr txBox="1"/>
            <p:nvPr/>
          </p:nvSpPr>
          <p:spPr>
            <a:xfrm>
              <a:off x="27131" y="506792"/>
              <a:ext cx="1747422" cy="8473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30475" spcFirstLastPara="1" rIns="30475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b="0" i="0" lang="pt-BR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Franceses na Argélia</a:t>
              </a:r>
              <a:endParaRPr/>
            </a:p>
          </p:txBody>
        </p:sp>
        <p:sp>
          <p:nvSpPr>
            <p:cNvPr id="228" name="Google Shape;228;p5"/>
            <p:cNvSpPr/>
            <p:nvPr/>
          </p:nvSpPr>
          <p:spPr>
            <a:xfrm>
              <a:off x="180783" y="1380503"/>
              <a:ext cx="180014" cy="675054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29" name="Google Shape;229;p5"/>
            <p:cNvSpPr/>
            <p:nvPr/>
          </p:nvSpPr>
          <p:spPr>
            <a:xfrm>
              <a:off x="360798" y="1605521"/>
              <a:ext cx="1440117" cy="900073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5"/>
            <p:cNvSpPr txBox="1"/>
            <p:nvPr/>
          </p:nvSpPr>
          <p:spPr>
            <a:xfrm>
              <a:off x="387160" y="1631883"/>
              <a:ext cx="1387393" cy="8473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Conquistam terras e assumem o governo</a:t>
              </a:r>
              <a:endParaRPr/>
            </a:p>
          </p:txBody>
        </p:sp>
        <p:sp>
          <p:nvSpPr>
            <p:cNvPr id="231" name="Google Shape;231;p5"/>
            <p:cNvSpPr/>
            <p:nvPr/>
          </p:nvSpPr>
          <p:spPr>
            <a:xfrm>
              <a:off x="180783" y="1380503"/>
              <a:ext cx="180014" cy="1800146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32" name="Google Shape;232;p5"/>
            <p:cNvSpPr/>
            <p:nvPr/>
          </p:nvSpPr>
          <p:spPr>
            <a:xfrm>
              <a:off x="360798" y="2730613"/>
              <a:ext cx="1440117" cy="900073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56B2D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5"/>
            <p:cNvSpPr txBox="1"/>
            <p:nvPr/>
          </p:nvSpPr>
          <p:spPr>
            <a:xfrm>
              <a:off x="387160" y="2756975"/>
              <a:ext cx="1387393" cy="8473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Os nativos são obrigados a trabalhar nas plantações</a:t>
              </a:r>
              <a:endParaRPr/>
            </a:p>
          </p:txBody>
        </p:sp>
        <p:sp>
          <p:nvSpPr>
            <p:cNvPr id="234" name="Google Shape;234;p5"/>
            <p:cNvSpPr/>
            <p:nvPr/>
          </p:nvSpPr>
          <p:spPr>
            <a:xfrm>
              <a:off x="180783" y="1380503"/>
              <a:ext cx="180014" cy="2925237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35" name="Google Shape;235;p5"/>
            <p:cNvSpPr/>
            <p:nvPr/>
          </p:nvSpPr>
          <p:spPr>
            <a:xfrm>
              <a:off x="360798" y="3855704"/>
              <a:ext cx="1440117" cy="900073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52CBC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5"/>
            <p:cNvSpPr txBox="1"/>
            <p:nvPr/>
          </p:nvSpPr>
          <p:spPr>
            <a:xfrm>
              <a:off x="387160" y="3882066"/>
              <a:ext cx="1387393" cy="8473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Desorganização do modo de vida nativo</a:t>
              </a:r>
              <a:endParaRPr/>
            </a:p>
          </p:txBody>
        </p:sp>
        <p:sp>
          <p:nvSpPr>
            <p:cNvPr id="237" name="Google Shape;237;p5"/>
            <p:cNvSpPr/>
            <p:nvPr/>
          </p:nvSpPr>
          <p:spPr>
            <a:xfrm>
              <a:off x="2250952" y="480430"/>
              <a:ext cx="1800146" cy="900073"/>
            </a:xfrm>
            <a:prstGeom prst="roundRect">
              <a:avLst>
                <a:gd fmla="val 10000" name="adj"/>
              </a:avLst>
            </a:prstGeom>
            <a:solidFill>
              <a:srgbClr val="4CC38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5"/>
            <p:cNvSpPr txBox="1"/>
            <p:nvPr/>
          </p:nvSpPr>
          <p:spPr>
            <a:xfrm>
              <a:off x="2277314" y="506792"/>
              <a:ext cx="1747422" cy="8473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26650" spcFirstLastPara="1" rIns="26650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Belgas na bacia do Congo</a:t>
              </a:r>
              <a:endParaRPr/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2430966" y="1380503"/>
              <a:ext cx="180014" cy="675054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40" name="Google Shape;240;p5"/>
            <p:cNvSpPr/>
            <p:nvPr/>
          </p:nvSpPr>
          <p:spPr>
            <a:xfrm>
              <a:off x="2610981" y="1605521"/>
              <a:ext cx="1440117" cy="900073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4EC8A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5"/>
            <p:cNvSpPr txBox="1"/>
            <p:nvPr/>
          </p:nvSpPr>
          <p:spPr>
            <a:xfrm>
              <a:off x="2637343" y="1631883"/>
              <a:ext cx="1387393" cy="8473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 uso da força e da diplomacia o Congo se torna propriedade do rei Leopoldo II</a:t>
              </a:r>
              <a:endParaRPr/>
            </a:p>
          </p:txBody>
        </p:sp>
        <p:sp>
          <p:nvSpPr>
            <p:cNvPr id="242" name="Google Shape;242;p5"/>
            <p:cNvSpPr/>
            <p:nvPr/>
          </p:nvSpPr>
          <p:spPr>
            <a:xfrm>
              <a:off x="2430966" y="1380503"/>
              <a:ext cx="180014" cy="1800146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43" name="Google Shape;243;p5"/>
            <p:cNvSpPr/>
            <p:nvPr/>
          </p:nvSpPr>
          <p:spPr>
            <a:xfrm>
              <a:off x="2610981" y="2730613"/>
              <a:ext cx="1440117" cy="900073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4CC38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5"/>
            <p:cNvSpPr txBox="1"/>
            <p:nvPr/>
          </p:nvSpPr>
          <p:spPr>
            <a:xfrm>
              <a:off x="2637343" y="2756975"/>
              <a:ext cx="1387393" cy="8473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Extração de uma enorme fortuna em borracha e marfim</a:t>
              </a:r>
              <a:endParaRPr/>
            </a:p>
          </p:txBody>
        </p:sp>
        <p:sp>
          <p:nvSpPr>
            <p:cNvPr id="245" name="Google Shape;245;p5"/>
            <p:cNvSpPr/>
            <p:nvPr/>
          </p:nvSpPr>
          <p:spPr>
            <a:xfrm>
              <a:off x="2430966" y="1380503"/>
              <a:ext cx="180014" cy="2925237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46" name="Google Shape;246;p5"/>
            <p:cNvSpPr/>
            <p:nvPr/>
          </p:nvSpPr>
          <p:spPr>
            <a:xfrm>
              <a:off x="2610981" y="3855704"/>
              <a:ext cx="1440117" cy="900073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49BF6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5"/>
            <p:cNvSpPr txBox="1"/>
            <p:nvPr/>
          </p:nvSpPr>
          <p:spPr>
            <a:xfrm>
              <a:off x="2637343" y="3882066"/>
              <a:ext cx="1387393" cy="8473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Uma das dominações mais cruéis da história da humanidade</a:t>
              </a:r>
              <a:endParaRPr/>
            </a:p>
          </p:txBody>
        </p:sp>
        <p:sp>
          <p:nvSpPr>
            <p:cNvPr id="248" name="Google Shape;248;p5"/>
            <p:cNvSpPr/>
            <p:nvPr/>
          </p:nvSpPr>
          <p:spPr>
            <a:xfrm>
              <a:off x="4501135" y="480430"/>
              <a:ext cx="1800146" cy="900073"/>
            </a:xfrm>
            <a:prstGeom prst="roundRect">
              <a:avLst>
                <a:gd fmla="val 10000" name="adj"/>
              </a:avLst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5"/>
            <p:cNvSpPr txBox="1"/>
            <p:nvPr/>
          </p:nvSpPr>
          <p:spPr>
            <a:xfrm>
              <a:off x="4527497" y="506792"/>
              <a:ext cx="1747422" cy="8473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26650" spcFirstLastPara="1" rIns="26650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Ingleses na África</a:t>
              </a:r>
              <a:endParaRPr/>
            </a:p>
          </p:txBody>
        </p:sp>
        <p:sp>
          <p:nvSpPr>
            <p:cNvPr id="250" name="Google Shape;250;p5"/>
            <p:cNvSpPr/>
            <p:nvPr/>
          </p:nvSpPr>
          <p:spPr>
            <a:xfrm>
              <a:off x="4681149" y="1380503"/>
              <a:ext cx="180014" cy="675054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51" name="Google Shape;251;p5"/>
            <p:cNvSpPr/>
            <p:nvPr/>
          </p:nvSpPr>
          <p:spPr>
            <a:xfrm>
              <a:off x="4861164" y="1605521"/>
              <a:ext cx="1440117" cy="900073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46BA4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5"/>
            <p:cNvSpPr txBox="1"/>
            <p:nvPr/>
          </p:nvSpPr>
          <p:spPr>
            <a:xfrm>
              <a:off x="4887526" y="1631883"/>
              <a:ext cx="1387393" cy="8473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 Inglaterra liderou a corrida pela África</a:t>
              </a:r>
              <a:endParaRPr/>
            </a:p>
          </p:txBody>
        </p:sp>
        <p:sp>
          <p:nvSpPr>
            <p:cNvPr id="253" name="Google Shape;253;p5"/>
            <p:cNvSpPr/>
            <p:nvPr/>
          </p:nvSpPr>
          <p:spPr>
            <a:xfrm>
              <a:off x="4681149" y="1380503"/>
              <a:ext cx="180014" cy="1800146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54" name="Google Shape;254;p5"/>
            <p:cNvSpPr/>
            <p:nvPr/>
          </p:nvSpPr>
          <p:spPr>
            <a:xfrm>
              <a:off x="4861164" y="2730613"/>
              <a:ext cx="1440117" cy="900073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58B34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5"/>
            <p:cNvSpPr txBox="1"/>
            <p:nvPr/>
          </p:nvSpPr>
          <p:spPr>
            <a:xfrm>
              <a:off x="4887526" y="2756975"/>
              <a:ext cx="1387393" cy="8473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Egito e Sudão</a:t>
              </a:r>
              <a:endParaRPr/>
            </a:p>
          </p:txBody>
        </p:sp>
        <p:sp>
          <p:nvSpPr>
            <p:cNvPr id="256" name="Google Shape;256;p5"/>
            <p:cNvSpPr/>
            <p:nvPr/>
          </p:nvSpPr>
          <p:spPr>
            <a:xfrm>
              <a:off x="4681149" y="1380503"/>
              <a:ext cx="180014" cy="2925237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57" name="Google Shape;257;p5"/>
            <p:cNvSpPr/>
            <p:nvPr/>
          </p:nvSpPr>
          <p:spPr>
            <a:xfrm>
              <a:off x="4861164" y="3855704"/>
              <a:ext cx="1440117" cy="900073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6FAB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5"/>
            <p:cNvSpPr txBox="1"/>
            <p:nvPr/>
          </p:nvSpPr>
          <p:spPr>
            <a:xfrm>
              <a:off x="4887526" y="3882066"/>
              <a:ext cx="1387393" cy="8473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Uganda, África Oriental e Rodésia</a:t>
              </a:r>
              <a:endParaRPr/>
            </a:p>
          </p:txBody>
        </p:sp>
      </p:grpSp>
      <p:graphicFrame>
        <p:nvGraphicFramePr>
          <p:cNvPr id="259" name="Google Shape;259;p5"/>
          <p:cNvGraphicFramePr/>
          <p:nvPr/>
        </p:nvGraphicFramePr>
        <p:xfrm>
          <a:off x="918195" y="387203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{F19FEA65-53B8-40E8-A0C0-6C6FB5E14CDD}</a:tableStyleId>
              </a:tblPr>
              <a:tblGrid>
                <a:gridCol w="950475"/>
                <a:gridCol w="2965400"/>
              </a:tblGrid>
              <a:tr h="5689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u="none" cap="none" strike="noStrike"/>
                        <a:t>Portugal</a:t>
                      </a:r>
                      <a:endParaRPr b="1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BR" sz="1200" u="none" cap="none" strike="noStrike"/>
                        <a:t>Manteve a maior parte dos territórios conquistados nos séculos XV e XVI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796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400"/>
                        <a:t>Alemanha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/>
                        <a:t>Chegou tardiamente na corrida pela África, mas conquistou a África do Sudoeste Alemão e a África Oriental Alemã</a:t>
                      </a:r>
                      <a:endParaRPr b="1" sz="1200"/>
                    </a:p>
                  </a:txBody>
                  <a:tcPr marT="45725" marB="45725" marR="91450" marL="91450"/>
                </a:tc>
              </a:tr>
              <a:tr h="4614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400"/>
                        <a:t>Espanha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/>
                        <a:t>Conservou o Marrocos espanhol</a:t>
                      </a:r>
                      <a:endParaRPr b="1" sz="12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260" name="Google Shape;26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61" name="Google Shape;26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6"/>
          <p:cNvSpPr/>
          <p:nvPr/>
        </p:nvSpPr>
        <p:spPr>
          <a:xfrm>
            <a:off x="2219054" y="585640"/>
            <a:ext cx="6901208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4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Resistência africana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7" name="Google Shape;267;p6"/>
          <p:cNvGrpSpPr/>
          <p:nvPr/>
        </p:nvGrpSpPr>
        <p:grpSpPr>
          <a:xfrm>
            <a:off x="98720" y="1712751"/>
            <a:ext cx="10408106" cy="1369816"/>
            <a:chOff x="4577" y="88471"/>
            <a:chExt cx="10408106" cy="1369816"/>
          </a:xfrm>
        </p:grpSpPr>
        <p:sp>
          <p:nvSpPr>
            <p:cNvPr id="268" name="Google Shape;268;p6"/>
            <p:cNvSpPr/>
            <p:nvPr/>
          </p:nvSpPr>
          <p:spPr>
            <a:xfrm>
              <a:off x="4577" y="88471"/>
              <a:ext cx="2001558" cy="1369816"/>
            </a:xfrm>
            <a:prstGeom prst="roundRect">
              <a:avLst>
                <a:gd fmla="val 10000" name="adj"/>
              </a:avLst>
            </a:prstGeom>
            <a:solidFill>
              <a:srgbClr val="659C4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6"/>
            <p:cNvSpPr txBox="1"/>
            <p:nvPr/>
          </p:nvSpPr>
          <p:spPr>
            <a:xfrm>
              <a:off x="44698" y="128592"/>
              <a:ext cx="1921316" cy="12895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Séculos XV e XVIII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 presença dos europeus se restringiu ao litoral</a:t>
              </a:r>
              <a:endParaRPr/>
            </a:p>
          </p:txBody>
        </p:sp>
        <p:sp>
          <p:nvSpPr>
            <p:cNvPr id="270" name="Google Shape;270;p6"/>
            <p:cNvSpPr/>
            <p:nvPr/>
          </p:nvSpPr>
          <p:spPr>
            <a:xfrm>
              <a:off x="2206292" y="525186"/>
              <a:ext cx="424330" cy="49638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6AA4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6"/>
            <p:cNvSpPr txBox="1"/>
            <p:nvPr/>
          </p:nvSpPr>
          <p:spPr>
            <a:xfrm>
              <a:off x="2206292" y="624463"/>
              <a:ext cx="297031" cy="2978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t/>
              </a:r>
              <a:endPara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6"/>
            <p:cNvSpPr/>
            <p:nvPr/>
          </p:nvSpPr>
          <p:spPr>
            <a:xfrm>
              <a:off x="2806760" y="88471"/>
              <a:ext cx="2001558" cy="1369816"/>
            </a:xfrm>
            <a:prstGeom prst="roundRect">
              <a:avLst>
                <a:gd fmla="val 10000" name="adj"/>
              </a:avLst>
            </a:prstGeom>
            <a:solidFill>
              <a:srgbClr val="79B35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6"/>
            <p:cNvSpPr txBox="1"/>
            <p:nvPr/>
          </p:nvSpPr>
          <p:spPr>
            <a:xfrm>
              <a:off x="2846881" y="128592"/>
              <a:ext cx="1921316" cy="12895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Os europeus fundam estabelecimentos permanentes em pontos estratégicos do litoral para fazer comércio com os africanos</a:t>
              </a:r>
              <a:endParaRPr/>
            </a:p>
          </p:txBody>
        </p:sp>
        <p:sp>
          <p:nvSpPr>
            <p:cNvPr id="274" name="Google Shape;274;p6"/>
            <p:cNvSpPr/>
            <p:nvPr/>
          </p:nvSpPr>
          <p:spPr>
            <a:xfrm>
              <a:off x="5008475" y="525186"/>
              <a:ext cx="424330" cy="49638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87B9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6"/>
            <p:cNvSpPr txBox="1"/>
            <p:nvPr/>
          </p:nvSpPr>
          <p:spPr>
            <a:xfrm>
              <a:off x="5008475" y="624463"/>
              <a:ext cx="297031" cy="2978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t/>
              </a:r>
              <a:endPara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6"/>
            <p:cNvSpPr/>
            <p:nvPr/>
          </p:nvSpPr>
          <p:spPr>
            <a:xfrm>
              <a:off x="5608942" y="88471"/>
              <a:ext cx="2001558" cy="1369816"/>
            </a:xfrm>
            <a:prstGeom prst="roundRect">
              <a:avLst>
                <a:gd fmla="val 10000" name="adj"/>
              </a:avLst>
            </a:prstGeom>
            <a:solidFill>
              <a:srgbClr val="92BD7B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6"/>
            <p:cNvSpPr txBox="1"/>
            <p:nvPr/>
          </p:nvSpPr>
          <p:spPr>
            <a:xfrm>
              <a:off x="5649063" y="128592"/>
              <a:ext cx="1921316" cy="12895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 partir do século XIX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Não querem mais apenas fazer comércio</a:t>
              </a:r>
              <a:endParaRPr/>
            </a:p>
          </p:txBody>
        </p:sp>
        <p:sp>
          <p:nvSpPr>
            <p:cNvPr id="278" name="Google Shape;278;p6"/>
            <p:cNvSpPr/>
            <p:nvPr/>
          </p:nvSpPr>
          <p:spPr>
            <a:xfrm>
              <a:off x="7810657" y="525186"/>
              <a:ext cx="424330" cy="49638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AC9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6"/>
            <p:cNvSpPr txBox="1"/>
            <p:nvPr/>
          </p:nvSpPr>
          <p:spPr>
            <a:xfrm>
              <a:off x="7810657" y="624463"/>
              <a:ext cx="297031" cy="2978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t/>
              </a:r>
              <a:endPara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6"/>
            <p:cNvSpPr/>
            <p:nvPr/>
          </p:nvSpPr>
          <p:spPr>
            <a:xfrm>
              <a:off x="8411125" y="88471"/>
              <a:ext cx="2001558" cy="1369816"/>
            </a:xfrm>
            <a:prstGeom prst="roundRect">
              <a:avLst>
                <a:gd fmla="val 10000" name="adj"/>
              </a:avLst>
            </a:prstGeom>
            <a:solidFill>
              <a:srgbClr val="ABC99E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6"/>
            <p:cNvSpPr txBox="1"/>
            <p:nvPr/>
          </p:nvSpPr>
          <p:spPr>
            <a:xfrm>
              <a:off x="8451246" y="128592"/>
              <a:ext cx="1921316" cy="12895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Os europeus querem conquistar as terras africanas e submeter seus povos</a:t>
              </a:r>
              <a:endParaRPr/>
            </a:p>
          </p:txBody>
        </p:sp>
      </p:grpSp>
      <p:grpSp>
        <p:nvGrpSpPr>
          <p:cNvPr id="282" name="Google Shape;282;p6"/>
          <p:cNvGrpSpPr/>
          <p:nvPr/>
        </p:nvGrpSpPr>
        <p:grpSpPr>
          <a:xfrm>
            <a:off x="2029339" y="4075171"/>
            <a:ext cx="9845141" cy="1615218"/>
            <a:chOff x="4330" y="129161"/>
            <a:chExt cx="9845141" cy="1615218"/>
          </a:xfrm>
        </p:grpSpPr>
        <p:sp>
          <p:nvSpPr>
            <p:cNvPr id="283" name="Google Shape;283;p6"/>
            <p:cNvSpPr/>
            <p:nvPr/>
          </p:nvSpPr>
          <p:spPr>
            <a:xfrm>
              <a:off x="4330" y="129161"/>
              <a:ext cx="1893296" cy="1615218"/>
            </a:xfrm>
            <a:prstGeom prst="roundRect">
              <a:avLst>
                <a:gd fmla="val 10000" name="adj"/>
              </a:avLst>
            </a:prstGeom>
            <a:solidFill>
              <a:srgbClr val="517D3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6"/>
            <p:cNvSpPr txBox="1"/>
            <p:nvPr/>
          </p:nvSpPr>
          <p:spPr>
            <a:xfrm>
              <a:off x="51638" y="176469"/>
              <a:ext cx="1798680" cy="1520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Os africanos reagem de formas diversas</a:t>
              </a:r>
              <a:endParaRPr/>
            </a:p>
          </p:txBody>
        </p:sp>
        <p:sp>
          <p:nvSpPr>
            <p:cNvPr id="285" name="Google Shape;285;p6"/>
            <p:cNvSpPr/>
            <p:nvPr/>
          </p:nvSpPr>
          <p:spPr>
            <a:xfrm>
              <a:off x="2086956" y="702001"/>
              <a:ext cx="401378" cy="469537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6AA4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6"/>
            <p:cNvSpPr txBox="1"/>
            <p:nvPr/>
          </p:nvSpPr>
          <p:spPr>
            <a:xfrm>
              <a:off x="2086956" y="795908"/>
              <a:ext cx="280965" cy="2817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t/>
              </a:r>
              <a:endPara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6"/>
            <p:cNvSpPr/>
            <p:nvPr/>
          </p:nvSpPr>
          <p:spPr>
            <a:xfrm>
              <a:off x="2654945" y="129161"/>
              <a:ext cx="1893296" cy="1615218"/>
            </a:xfrm>
            <a:prstGeom prst="roundRect">
              <a:avLst>
                <a:gd fmla="val 10000" name="adj"/>
              </a:avLst>
            </a:prstGeom>
            <a:solidFill>
              <a:srgbClr val="84B569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6"/>
            <p:cNvSpPr txBox="1"/>
            <p:nvPr/>
          </p:nvSpPr>
          <p:spPr>
            <a:xfrm>
              <a:off x="2702253" y="176469"/>
              <a:ext cx="1798680" cy="1520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 opunham à perda de soberania, à exploração econômica e à imposição de hábitos ou modos de administração europeus</a:t>
              </a:r>
              <a:endParaRPr/>
            </a:p>
          </p:txBody>
        </p:sp>
        <p:sp>
          <p:nvSpPr>
            <p:cNvPr id="289" name="Google Shape;289;p6"/>
            <p:cNvSpPr/>
            <p:nvPr/>
          </p:nvSpPr>
          <p:spPr>
            <a:xfrm>
              <a:off x="4737571" y="702001"/>
              <a:ext cx="401378" cy="469537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5C8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6"/>
            <p:cNvSpPr txBox="1"/>
            <p:nvPr/>
          </p:nvSpPr>
          <p:spPr>
            <a:xfrm>
              <a:off x="4737571" y="795908"/>
              <a:ext cx="280965" cy="2817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t/>
              </a:r>
              <a:endPara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6"/>
            <p:cNvSpPr/>
            <p:nvPr/>
          </p:nvSpPr>
          <p:spPr>
            <a:xfrm>
              <a:off x="5305560" y="129161"/>
              <a:ext cx="1893296" cy="1615218"/>
            </a:xfrm>
            <a:prstGeom prst="roundRect">
              <a:avLst>
                <a:gd fmla="val 10000" name="adj"/>
              </a:avLst>
            </a:prstGeom>
            <a:solidFill>
              <a:srgbClr val="C1D5B9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6"/>
            <p:cNvSpPr txBox="1"/>
            <p:nvPr/>
          </p:nvSpPr>
          <p:spPr>
            <a:xfrm>
              <a:off x="5352868" y="176469"/>
              <a:ext cx="1798680" cy="1520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Revoltas diversas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Rebelião Ashanti (1890 a 1900)</a:t>
              </a:r>
              <a:endParaRPr/>
            </a:p>
          </p:txBody>
        </p:sp>
        <p:sp>
          <p:nvSpPr>
            <p:cNvPr id="293" name="Google Shape;293;p6"/>
            <p:cNvSpPr/>
            <p:nvPr/>
          </p:nvSpPr>
          <p:spPr>
            <a:xfrm>
              <a:off x="7388186" y="702001"/>
              <a:ext cx="401378" cy="469537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A5C8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6"/>
            <p:cNvSpPr txBox="1"/>
            <p:nvPr/>
          </p:nvSpPr>
          <p:spPr>
            <a:xfrm>
              <a:off x="7388186" y="795908"/>
              <a:ext cx="280965" cy="2817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t/>
              </a:r>
              <a:endPara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6"/>
            <p:cNvSpPr/>
            <p:nvPr/>
          </p:nvSpPr>
          <p:spPr>
            <a:xfrm>
              <a:off x="7956175" y="129161"/>
              <a:ext cx="1893296" cy="1615218"/>
            </a:xfrm>
            <a:prstGeom prst="roundRect">
              <a:avLst>
                <a:gd fmla="val 10000" name="adj"/>
              </a:avLst>
            </a:prstGeom>
            <a:solidFill>
              <a:srgbClr val="84B569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6"/>
            <p:cNvSpPr txBox="1"/>
            <p:nvPr/>
          </p:nvSpPr>
          <p:spPr>
            <a:xfrm>
              <a:off x="8003483" y="176469"/>
              <a:ext cx="1798680" cy="1520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São derrotados pelo poderio bélico inglês, mas demonstram que não aceitam a submissão</a:t>
              </a:r>
              <a:endParaRPr/>
            </a:p>
          </p:txBody>
        </p:sp>
      </p:grpSp>
      <p:sp>
        <p:nvSpPr>
          <p:cNvPr id="297" name="Google Shape;297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98" name="Google Shape;29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7"/>
          <p:cNvSpPr/>
          <p:nvPr/>
        </p:nvSpPr>
        <p:spPr>
          <a:xfrm>
            <a:off x="2645396" y="540151"/>
            <a:ext cx="6901208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Conferência de Berlim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4" name="Google Shape;304;p7"/>
          <p:cNvPicPr preferRelativeResize="0"/>
          <p:nvPr/>
        </p:nvPicPr>
        <p:blipFill rotWithShape="1">
          <a:blip r:embed="rId3">
            <a:alphaModFix/>
          </a:blip>
          <a:srcRect b="30882" l="5849" r="78302" t="20004"/>
          <a:stretch/>
        </p:blipFill>
        <p:spPr>
          <a:xfrm>
            <a:off x="591127" y="1309753"/>
            <a:ext cx="5420983" cy="5154067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7"/>
          <p:cNvSpPr txBox="1"/>
          <p:nvPr/>
        </p:nvSpPr>
        <p:spPr>
          <a:xfrm>
            <a:off x="6526635" y="1988191"/>
            <a:ext cx="4605556" cy="36009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❖"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Tensões geradas pela corrida imperialista levaram as potências a se reunirem na Conferência de Berlim, em 1885, para evitar conflitos bélicos entre elas.</a:t>
            </a:r>
            <a:endParaRPr/>
          </a:p>
          <a:p>
            <a:pPr indent="-285750" lvl="0" marL="28575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❖"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reunião serviu para combinar regras e condições favoráveis à ocupação da África.</a:t>
            </a:r>
            <a:endParaRPr/>
          </a:p>
          <a:p>
            <a:pPr indent="-285750" lvl="0" marL="28575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❖"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partilha da África ocorreu nos anos que se seguiram à Conferência de Berlim.</a:t>
            </a:r>
            <a:endParaRPr/>
          </a:p>
          <a:p>
            <a:pPr indent="-285750" lvl="0" marL="28575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❖"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 1880, os europeus ocupavam 10% do continente e, em 1900, já ocupavam 90% dele.</a:t>
            </a:r>
            <a:endParaRPr/>
          </a:p>
        </p:txBody>
      </p:sp>
      <p:sp>
        <p:nvSpPr>
          <p:cNvPr id="306" name="Google Shape;30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307" name="Google Shape;307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8"/>
          <p:cNvSpPr/>
          <p:nvPr/>
        </p:nvSpPr>
        <p:spPr>
          <a:xfrm>
            <a:off x="-366576" y="614219"/>
            <a:ext cx="6901208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4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Conferência de Berlim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3" name="Google Shape;313;p8"/>
          <p:cNvPicPr preferRelativeResize="0"/>
          <p:nvPr/>
        </p:nvPicPr>
        <p:blipFill rotWithShape="1">
          <a:blip r:embed="rId3">
            <a:alphaModFix/>
          </a:blip>
          <a:srcRect b="29985" l="15757" r="68142" t="22023"/>
          <a:stretch/>
        </p:blipFill>
        <p:spPr>
          <a:xfrm>
            <a:off x="5754970" y="968162"/>
            <a:ext cx="6353141" cy="5810143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8"/>
          <p:cNvSpPr txBox="1"/>
          <p:nvPr/>
        </p:nvSpPr>
        <p:spPr>
          <a:xfrm>
            <a:off x="260060" y="2263817"/>
            <a:ext cx="5369076" cy="2542363"/>
          </a:xfrm>
          <a:prstGeom prst="rect">
            <a:avLst/>
          </a:prstGeom>
          <a:noFill/>
          <a:ln cap="flat" cmpd="sng" w="9525">
            <a:solidFill>
              <a:srgbClr val="38562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novo mapa fixava </a:t>
            </a:r>
            <a:r>
              <a:rPr b="1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fronteiras </a:t>
            </a: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artificiais, misturando culturas e línguas diferentes e separando povos que tinham grande identidade cultural, o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 contribuiu para a eclosão de guerras entre os próprios africanos. Algumas delas se prolongaram até os nossos dias.</a:t>
            </a:r>
            <a:endParaRPr/>
          </a:p>
        </p:txBody>
      </p:sp>
      <p:sp>
        <p:nvSpPr>
          <p:cNvPr id="315" name="Google Shape;315;p8"/>
          <p:cNvSpPr txBox="1"/>
          <p:nvPr>
            <p:ph idx="12" type="sldNum"/>
          </p:nvPr>
        </p:nvSpPr>
        <p:spPr>
          <a:xfrm>
            <a:off x="-2330115" y="641318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16" name="Google Shape;316;p8"/>
          <p:cNvSpPr/>
          <p:nvPr/>
        </p:nvSpPr>
        <p:spPr>
          <a:xfrm>
            <a:off x="5646500" y="5278327"/>
            <a:ext cx="214230" cy="1346356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7" name="Google Shape;317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9"/>
          <p:cNvSpPr/>
          <p:nvPr/>
        </p:nvSpPr>
        <p:spPr>
          <a:xfrm>
            <a:off x="2645396" y="535039"/>
            <a:ext cx="690120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Partilha da Ásia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3" name="Google Shape;323;p9"/>
          <p:cNvGrpSpPr/>
          <p:nvPr/>
        </p:nvGrpSpPr>
        <p:grpSpPr>
          <a:xfrm>
            <a:off x="362830" y="505744"/>
            <a:ext cx="2381741" cy="6090457"/>
            <a:chOff x="2727777" y="405862"/>
            <a:chExt cx="2381741" cy="6090457"/>
          </a:xfrm>
        </p:grpSpPr>
        <p:sp>
          <p:nvSpPr>
            <p:cNvPr id="324" name="Google Shape;324;p9"/>
            <p:cNvSpPr/>
            <p:nvPr/>
          </p:nvSpPr>
          <p:spPr>
            <a:xfrm>
              <a:off x="3587665" y="405862"/>
              <a:ext cx="1521853" cy="1015076"/>
            </a:xfrm>
            <a:prstGeom prst="rect">
              <a:avLst/>
            </a:prstGeom>
            <a:solidFill>
              <a:srgbClr val="CFDEEF">
                <a:alpha val="89803"/>
              </a:srgbClr>
            </a:solidFill>
            <a:ln cap="flat" cmpd="sng" w="12700">
              <a:solidFill>
                <a:srgbClr val="CFDEEF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9"/>
            <p:cNvSpPr txBox="1"/>
            <p:nvPr/>
          </p:nvSpPr>
          <p:spPr>
            <a:xfrm>
              <a:off x="3831162" y="405862"/>
              <a:ext cx="1278356" cy="10150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8225" lIns="0" spcFirstLastPara="1" rIns="78225" wrap="square" tIns="782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Times New Roman"/>
                <a:buNone/>
              </a:pPr>
              <a:r>
                <a:rPr b="0" i="0" lang="pt-BR" sz="11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• </a:t>
              </a:r>
              <a:r>
                <a:rPr b="0" i="0" lang="pt-BR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Os britânicos chegam à Índia no século XVII e começam a deslocar comerciantes locais</a:t>
              </a:r>
              <a:endParaRPr/>
            </a:p>
          </p:txBody>
        </p:sp>
        <p:sp>
          <p:nvSpPr>
            <p:cNvPr id="326" name="Google Shape;326;p9"/>
            <p:cNvSpPr/>
            <p:nvPr/>
          </p:nvSpPr>
          <p:spPr>
            <a:xfrm>
              <a:off x="3587665" y="1420938"/>
              <a:ext cx="1521853" cy="1015076"/>
            </a:xfrm>
            <a:prstGeom prst="rect">
              <a:avLst/>
            </a:prstGeom>
            <a:solidFill>
              <a:srgbClr val="CDE6EC">
                <a:alpha val="89803"/>
              </a:srgbClr>
            </a:solidFill>
            <a:ln cap="flat" cmpd="sng" w="12700">
              <a:solidFill>
                <a:srgbClr val="CDE6EC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9"/>
            <p:cNvSpPr txBox="1"/>
            <p:nvPr/>
          </p:nvSpPr>
          <p:spPr>
            <a:xfrm>
              <a:off x="3831162" y="1420938"/>
              <a:ext cx="1278356" cy="10150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8225" lIns="0" spcFirstLastPara="1" rIns="78225" wrap="square" tIns="782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Times New Roman"/>
                <a:buNone/>
              </a:pPr>
              <a:r>
                <a:rPr b="0" i="0" lang="pt-BR" sz="11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• </a:t>
              </a:r>
              <a:r>
                <a:rPr b="0" i="0" lang="pt-BR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Por volta de 1750: se apossam da Índia, tornando-a um protetorado inglês</a:t>
              </a:r>
              <a:endParaRPr/>
            </a:p>
          </p:txBody>
        </p:sp>
        <p:sp>
          <p:nvSpPr>
            <p:cNvPr id="328" name="Google Shape;328;p9"/>
            <p:cNvSpPr/>
            <p:nvPr/>
          </p:nvSpPr>
          <p:spPr>
            <a:xfrm>
              <a:off x="3587665" y="2436014"/>
              <a:ext cx="1521853" cy="1015076"/>
            </a:xfrm>
            <a:prstGeom prst="rect">
              <a:avLst/>
            </a:prstGeom>
            <a:solidFill>
              <a:srgbClr val="CCEAE3">
                <a:alpha val="89803"/>
              </a:srgbClr>
            </a:solidFill>
            <a:ln cap="flat" cmpd="sng" w="12700">
              <a:solidFill>
                <a:srgbClr val="CCEAE3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9"/>
            <p:cNvSpPr txBox="1"/>
            <p:nvPr/>
          </p:nvSpPr>
          <p:spPr>
            <a:xfrm>
              <a:off x="3831162" y="2436014"/>
              <a:ext cx="1278356" cy="10150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8225" lIns="0" spcFirstLastPara="1" rIns="78225" wrap="square" tIns="782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Times New Roman"/>
                <a:buNone/>
              </a:pPr>
              <a:r>
                <a:rPr b="0" i="0" lang="pt-BR" sz="11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• </a:t>
              </a:r>
              <a:r>
                <a:rPr b="0" i="0" lang="pt-BR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Conduzem a falência das tecelagens indianas, transformando a Índia em consumidora de tecidos ingleses</a:t>
              </a:r>
              <a:endParaRPr/>
            </a:p>
          </p:txBody>
        </p:sp>
        <p:sp>
          <p:nvSpPr>
            <p:cNvPr id="330" name="Google Shape;330;p9"/>
            <p:cNvSpPr/>
            <p:nvPr/>
          </p:nvSpPr>
          <p:spPr>
            <a:xfrm>
              <a:off x="3587665" y="3460236"/>
              <a:ext cx="1521853" cy="1015076"/>
            </a:xfrm>
            <a:prstGeom prst="rect">
              <a:avLst/>
            </a:prstGeom>
            <a:solidFill>
              <a:srgbClr val="CCE7D8">
                <a:alpha val="89803"/>
              </a:srgbClr>
            </a:solidFill>
            <a:ln cap="flat" cmpd="sng" w="12700">
              <a:solidFill>
                <a:srgbClr val="CCE7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9"/>
            <p:cNvSpPr txBox="1"/>
            <p:nvPr/>
          </p:nvSpPr>
          <p:spPr>
            <a:xfrm>
              <a:off x="3831162" y="3460236"/>
              <a:ext cx="1278356" cy="10150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8225" lIns="0" spcFirstLastPara="1" rIns="78225" wrap="square" tIns="782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Times New Roman"/>
                <a:buNone/>
              </a:pPr>
              <a:r>
                <a:rPr b="0" i="0" lang="pt-BR" sz="11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• </a:t>
              </a:r>
              <a:r>
                <a:rPr b="0" i="0" lang="pt-BR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 Índia torna-se produtora de algodão para alimentar as fábricas inglesas</a:t>
              </a:r>
              <a:endParaRPr/>
            </a:p>
          </p:txBody>
        </p:sp>
        <p:sp>
          <p:nvSpPr>
            <p:cNvPr id="332" name="Google Shape;332;p9"/>
            <p:cNvSpPr/>
            <p:nvPr/>
          </p:nvSpPr>
          <p:spPr>
            <a:xfrm>
              <a:off x="3587665" y="4466166"/>
              <a:ext cx="1521853" cy="1015076"/>
            </a:xfrm>
            <a:prstGeom prst="rect">
              <a:avLst/>
            </a:prstGeom>
            <a:solidFill>
              <a:srgbClr val="CCE4CE">
                <a:alpha val="89803"/>
              </a:srgbClr>
            </a:solidFill>
            <a:ln cap="flat" cmpd="sng" w="12700">
              <a:solidFill>
                <a:srgbClr val="CCE4CE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9"/>
            <p:cNvSpPr txBox="1"/>
            <p:nvPr/>
          </p:nvSpPr>
          <p:spPr>
            <a:xfrm>
              <a:off x="3831162" y="4466166"/>
              <a:ext cx="1278356" cy="10150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8225" lIns="0" spcFirstLastPara="1" rIns="78225" wrap="square" tIns="782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Times New Roman"/>
                <a:buNone/>
              </a:pPr>
              <a:r>
                <a:rPr b="0" i="0" lang="pt-BR" sz="11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• </a:t>
              </a:r>
              <a:r>
                <a:rPr b="0" i="0" lang="pt-BR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Revolta dos Sipaios (1857)</a:t>
              </a:r>
              <a:endParaRPr/>
            </a:p>
          </p:txBody>
        </p:sp>
        <p:sp>
          <p:nvSpPr>
            <p:cNvPr id="334" name="Google Shape;334;p9"/>
            <p:cNvSpPr/>
            <p:nvPr/>
          </p:nvSpPr>
          <p:spPr>
            <a:xfrm>
              <a:off x="3587665" y="5481243"/>
              <a:ext cx="1521853" cy="1015076"/>
            </a:xfrm>
            <a:prstGeom prst="rect">
              <a:avLst/>
            </a:prstGeom>
            <a:solidFill>
              <a:srgbClr val="D3E1CC">
                <a:alpha val="89803"/>
              </a:srgbClr>
            </a:solidFill>
            <a:ln cap="flat" cmpd="sng" w="12700">
              <a:solidFill>
                <a:srgbClr val="D3E1CC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9"/>
            <p:cNvSpPr txBox="1"/>
            <p:nvPr/>
          </p:nvSpPr>
          <p:spPr>
            <a:xfrm>
              <a:off x="3831162" y="5481243"/>
              <a:ext cx="1278356" cy="10150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8225" lIns="0" spcFirstLastPara="1" rIns="78225" wrap="square" tIns="782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Times New Roman"/>
                <a:buNone/>
              </a:pPr>
              <a:r>
                <a:rPr b="0" i="0" lang="pt-BR" sz="11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• </a:t>
              </a:r>
              <a:r>
                <a:rPr b="0" i="0" lang="pt-BR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 Inglaterra esmaga a revolta e assume diretamente o governo da Índia.</a:t>
              </a:r>
              <a:endParaRPr/>
            </a:p>
          </p:txBody>
        </p:sp>
        <p:sp>
          <p:nvSpPr>
            <p:cNvPr id="336" name="Google Shape;336;p9"/>
            <p:cNvSpPr/>
            <p:nvPr/>
          </p:nvSpPr>
          <p:spPr>
            <a:xfrm>
              <a:off x="2727777" y="417874"/>
              <a:ext cx="1014568" cy="1014568"/>
            </a:xfrm>
            <a:prstGeom prst="ellipse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9"/>
            <p:cNvSpPr txBox="1"/>
            <p:nvPr/>
          </p:nvSpPr>
          <p:spPr>
            <a:xfrm>
              <a:off x="2876357" y="566454"/>
              <a:ext cx="717408" cy="7174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Britânicos na Índia</a:t>
              </a:r>
              <a:endParaRPr/>
            </a:p>
          </p:txBody>
        </p:sp>
      </p:grpSp>
      <p:grpSp>
        <p:nvGrpSpPr>
          <p:cNvPr id="338" name="Google Shape;338;p9"/>
          <p:cNvGrpSpPr/>
          <p:nvPr/>
        </p:nvGrpSpPr>
        <p:grpSpPr>
          <a:xfrm>
            <a:off x="9144664" y="552024"/>
            <a:ext cx="2370107" cy="6139657"/>
            <a:chOff x="2741626" y="355126"/>
            <a:chExt cx="2370107" cy="6139657"/>
          </a:xfrm>
        </p:grpSpPr>
        <p:sp>
          <p:nvSpPr>
            <p:cNvPr id="339" name="Google Shape;339;p9"/>
            <p:cNvSpPr/>
            <p:nvPr/>
          </p:nvSpPr>
          <p:spPr>
            <a:xfrm>
              <a:off x="3586992" y="408167"/>
              <a:ext cx="1524741" cy="1017002"/>
            </a:xfrm>
            <a:prstGeom prst="rect">
              <a:avLst/>
            </a:prstGeom>
            <a:solidFill>
              <a:srgbClr val="CFDEEF">
                <a:alpha val="89803"/>
              </a:srgbClr>
            </a:solidFill>
            <a:ln cap="flat" cmpd="sng" w="12700">
              <a:solidFill>
                <a:srgbClr val="CFDEEF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9"/>
            <p:cNvSpPr txBox="1"/>
            <p:nvPr/>
          </p:nvSpPr>
          <p:spPr>
            <a:xfrm>
              <a:off x="3830950" y="408167"/>
              <a:ext cx="1280782" cy="1017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8225" lIns="0" spcFirstLastPara="1" rIns="78225" wrap="square" tIns="782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Times New Roman"/>
                <a:buNone/>
              </a:pPr>
              <a:r>
                <a:rPr b="0" i="0" lang="pt-BR" sz="11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• </a:t>
              </a:r>
              <a:r>
                <a:rPr b="0" i="0" lang="pt-BR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Os ingleses introduzem o ópio na China para enfraquecer sua economia e sua política</a:t>
              </a:r>
              <a:endParaRPr/>
            </a:p>
          </p:txBody>
        </p:sp>
        <p:sp>
          <p:nvSpPr>
            <p:cNvPr id="341" name="Google Shape;341;p9"/>
            <p:cNvSpPr/>
            <p:nvPr/>
          </p:nvSpPr>
          <p:spPr>
            <a:xfrm>
              <a:off x="3586992" y="1425169"/>
              <a:ext cx="1524741" cy="1017002"/>
            </a:xfrm>
            <a:prstGeom prst="rect">
              <a:avLst/>
            </a:prstGeom>
            <a:solidFill>
              <a:srgbClr val="CDE6EC">
                <a:alpha val="89803"/>
              </a:srgbClr>
            </a:solidFill>
            <a:ln cap="flat" cmpd="sng" w="12700">
              <a:solidFill>
                <a:srgbClr val="CDE6EC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9"/>
            <p:cNvSpPr txBox="1"/>
            <p:nvPr/>
          </p:nvSpPr>
          <p:spPr>
            <a:xfrm>
              <a:off x="3830950" y="1425169"/>
              <a:ext cx="1280782" cy="1017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8225" lIns="0" spcFirstLastPara="1" rIns="78225" wrap="square" tIns="782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Times New Roman"/>
                <a:buNone/>
              </a:pPr>
              <a:r>
                <a:rPr b="0" i="0" lang="pt-BR" sz="11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• </a:t>
              </a:r>
              <a:r>
                <a:rPr b="0" i="0" lang="pt-BR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 balança comercial chinesa se torna desfavorável em relação à Europa pela primeira vez em torno de 1820</a:t>
              </a:r>
              <a:endParaRPr/>
            </a:p>
          </p:txBody>
        </p:sp>
        <p:sp>
          <p:nvSpPr>
            <p:cNvPr id="343" name="Google Shape;343;p9"/>
            <p:cNvSpPr/>
            <p:nvPr/>
          </p:nvSpPr>
          <p:spPr>
            <a:xfrm>
              <a:off x="3586992" y="2442172"/>
              <a:ext cx="1524741" cy="1017002"/>
            </a:xfrm>
            <a:prstGeom prst="rect">
              <a:avLst/>
            </a:prstGeom>
            <a:solidFill>
              <a:srgbClr val="CCEAE3">
                <a:alpha val="89803"/>
              </a:srgbClr>
            </a:solidFill>
            <a:ln cap="flat" cmpd="sng" w="12700">
              <a:solidFill>
                <a:srgbClr val="CCEAE3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9"/>
            <p:cNvSpPr txBox="1"/>
            <p:nvPr/>
          </p:nvSpPr>
          <p:spPr>
            <a:xfrm>
              <a:off x="3830950" y="2442172"/>
              <a:ext cx="1280782" cy="1017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8225" lIns="0" spcFirstLastPara="1" rIns="78225" wrap="square" tIns="782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Times New Roman"/>
                <a:buNone/>
              </a:pPr>
              <a:r>
                <a:rPr b="0" i="0" lang="pt-BR" sz="11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• </a:t>
              </a:r>
              <a:r>
                <a:rPr b="0" i="0" lang="pt-BR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 governo chinês solicita ao inglês encerrar o comércio de ópio do país e não recebe resposta</a:t>
              </a:r>
              <a:endParaRPr/>
            </a:p>
          </p:txBody>
        </p:sp>
        <p:sp>
          <p:nvSpPr>
            <p:cNvPr id="345" name="Google Shape;345;p9"/>
            <p:cNvSpPr/>
            <p:nvPr/>
          </p:nvSpPr>
          <p:spPr>
            <a:xfrm>
              <a:off x="3586992" y="3459174"/>
              <a:ext cx="1524741" cy="1017002"/>
            </a:xfrm>
            <a:prstGeom prst="rect">
              <a:avLst/>
            </a:prstGeom>
            <a:solidFill>
              <a:srgbClr val="CCE7D8">
                <a:alpha val="89803"/>
              </a:srgbClr>
            </a:solidFill>
            <a:ln cap="flat" cmpd="sng" w="12700">
              <a:solidFill>
                <a:srgbClr val="CCE7D8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9"/>
            <p:cNvSpPr txBox="1"/>
            <p:nvPr/>
          </p:nvSpPr>
          <p:spPr>
            <a:xfrm>
              <a:off x="3830950" y="3459174"/>
              <a:ext cx="1280782" cy="1017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8225" lIns="0" spcFirstLastPara="1" rIns="78225" wrap="square" tIns="782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Times New Roman"/>
                <a:buNone/>
              </a:pPr>
              <a:r>
                <a:rPr b="0" i="0" lang="pt-BR" sz="11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• </a:t>
              </a:r>
              <a:r>
                <a:rPr b="0" i="0" lang="pt-BR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Guerra do Ópio (1839-1842)</a:t>
              </a:r>
              <a:endParaRPr/>
            </a:p>
          </p:txBody>
        </p:sp>
        <p:sp>
          <p:nvSpPr>
            <p:cNvPr id="347" name="Google Shape;347;p9"/>
            <p:cNvSpPr/>
            <p:nvPr/>
          </p:nvSpPr>
          <p:spPr>
            <a:xfrm>
              <a:off x="3586992" y="4476176"/>
              <a:ext cx="1524741" cy="628222"/>
            </a:xfrm>
            <a:prstGeom prst="rect">
              <a:avLst/>
            </a:prstGeom>
            <a:solidFill>
              <a:srgbClr val="CCE4CE">
                <a:alpha val="89803"/>
              </a:srgbClr>
            </a:solidFill>
            <a:ln cap="flat" cmpd="sng" w="12700">
              <a:solidFill>
                <a:srgbClr val="CCE4CE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9"/>
            <p:cNvSpPr txBox="1"/>
            <p:nvPr/>
          </p:nvSpPr>
          <p:spPr>
            <a:xfrm>
              <a:off x="3830950" y="4476176"/>
              <a:ext cx="1280782" cy="6282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8225" lIns="0" spcFirstLastPara="1" rIns="78225" wrap="square" tIns="782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Times New Roman"/>
                <a:buNone/>
              </a:pPr>
              <a:r>
                <a:rPr b="0" i="0" lang="pt-BR" sz="11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• </a:t>
              </a:r>
              <a:r>
                <a:rPr b="0" i="0" lang="pt-BR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Vitória inglesa</a:t>
              </a:r>
              <a:endParaRPr/>
            </a:p>
          </p:txBody>
        </p:sp>
        <p:sp>
          <p:nvSpPr>
            <p:cNvPr id="349" name="Google Shape;349;p9"/>
            <p:cNvSpPr/>
            <p:nvPr/>
          </p:nvSpPr>
          <p:spPr>
            <a:xfrm>
              <a:off x="3586992" y="5104399"/>
              <a:ext cx="1524741" cy="1390384"/>
            </a:xfrm>
            <a:prstGeom prst="rect">
              <a:avLst/>
            </a:prstGeom>
            <a:solidFill>
              <a:srgbClr val="D3E1CC">
                <a:alpha val="89803"/>
              </a:srgbClr>
            </a:solidFill>
            <a:ln cap="flat" cmpd="sng" w="12700">
              <a:solidFill>
                <a:srgbClr val="D3E1CC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9"/>
            <p:cNvSpPr txBox="1"/>
            <p:nvPr/>
          </p:nvSpPr>
          <p:spPr>
            <a:xfrm>
              <a:off x="3830950" y="5104399"/>
              <a:ext cx="1280782" cy="13903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8225" lIns="0" spcFirstLastPara="1" rIns="78225" wrap="square" tIns="782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Times New Roman"/>
                <a:buNone/>
              </a:pPr>
              <a:r>
                <a:rPr b="0" i="0" lang="pt-BR" sz="11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• </a:t>
              </a:r>
              <a:r>
                <a:rPr b="0" i="0" lang="pt-BR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Tratado de Nanquim: dominação quase total dos ingleses sobre o comércio chinês e abertura a outros países</a:t>
              </a:r>
              <a:endParaRPr/>
            </a:p>
          </p:txBody>
        </p:sp>
        <p:sp>
          <p:nvSpPr>
            <p:cNvPr id="351" name="Google Shape;351;p9"/>
            <p:cNvSpPr/>
            <p:nvPr/>
          </p:nvSpPr>
          <p:spPr>
            <a:xfrm>
              <a:off x="2741626" y="355126"/>
              <a:ext cx="1016494" cy="1016494"/>
            </a:xfrm>
            <a:prstGeom prst="ellipse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9"/>
            <p:cNvSpPr txBox="1"/>
            <p:nvPr/>
          </p:nvSpPr>
          <p:spPr>
            <a:xfrm>
              <a:off x="2890488" y="503988"/>
              <a:ext cx="718770" cy="7187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Britânicos na China</a:t>
              </a:r>
              <a:endParaRPr/>
            </a:p>
          </p:txBody>
        </p:sp>
      </p:grpSp>
      <p:pic>
        <p:nvPicPr>
          <p:cNvPr descr="Uma imagem contendo texto, mapa&#10;&#10;Descrição gerada automaticamente" id="353" name="Google Shape;353;p9"/>
          <p:cNvPicPr preferRelativeResize="0"/>
          <p:nvPr/>
        </p:nvPicPr>
        <p:blipFill rotWithShape="1">
          <a:blip r:embed="rId3">
            <a:alphaModFix/>
          </a:blip>
          <a:srcRect b="0" l="0" r="5794" t="0"/>
          <a:stretch/>
        </p:blipFill>
        <p:spPr>
          <a:xfrm>
            <a:off x="3014630" y="2549812"/>
            <a:ext cx="6776815" cy="4046424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9"/>
          <p:cNvSpPr txBox="1"/>
          <p:nvPr/>
        </p:nvSpPr>
        <p:spPr>
          <a:xfrm>
            <a:off x="3031721" y="1296079"/>
            <a:ext cx="599914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Entre os dominadores da Ásia não havia apenas países europeus, mas também os Estados Unidos e o Japão, que conquistaram territórios na Ásia e na Oceania.</a:t>
            </a:r>
            <a:endParaRPr/>
          </a:p>
        </p:txBody>
      </p:sp>
      <p:sp>
        <p:nvSpPr>
          <p:cNvPr id="355" name="Google Shape;355;p9"/>
          <p:cNvSpPr txBox="1"/>
          <p:nvPr>
            <p:ph idx="12" type="sldNum"/>
          </p:nvPr>
        </p:nvSpPr>
        <p:spPr>
          <a:xfrm>
            <a:off x="9296806" y="641367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356" name="Google Shape;35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0"/>
          <p:cNvSpPr txBox="1"/>
          <p:nvPr>
            <p:ph type="ctrTitle"/>
          </p:nvPr>
        </p:nvSpPr>
        <p:spPr>
          <a:xfrm>
            <a:off x="213064" y="445381"/>
            <a:ext cx="11576482" cy="15369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4800"/>
              <a:buFont typeface="Roboto"/>
              <a:buNone/>
            </a:pPr>
            <a:r>
              <a:rPr b="1" lang="pt-BR" sz="4800">
                <a:solidFill>
                  <a:srgbClr val="833C0B"/>
                </a:solidFill>
                <a:latin typeface="Roboto"/>
                <a:ea typeface="Roboto"/>
                <a:cs typeface="Roboto"/>
                <a:sym typeface="Roboto"/>
              </a:rPr>
              <a:t>Estados Unidos e América Latina no século XX</a:t>
            </a:r>
            <a:endParaRPr/>
          </a:p>
        </p:txBody>
      </p:sp>
      <p:pic>
        <p:nvPicPr>
          <p:cNvPr id="362" name="Google Shape;36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144" y="2636668"/>
            <a:ext cx="5104660" cy="415918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3" name="Google Shape;363;p10"/>
          <p:cNvGrpSpPr/>
          <p:nvPr/>
        </p:nvGrpSpPr>
        <p:grpSpPr>
          <a:xfrm>
            <a:off x="-365815" y="797976"/>
            <a:ext cx="12272995" cy="6882719"/>
            <a:chOff x="-5781194" y="-884842"/>
            <a:chExt cx="12272995" cy="6882719"/>
          </a:xfrm>
        </p:grpSpPr>
        <p:sp>
          <p:nvSpPr>
            <p:cNvPr id="364" name="Google Shape;364;p10"/>
            <p:cNvSpPr/>
            <p:nvPr/>
          </p:nvSpPr>
          <p:spPr>
            <a:xfrm>
              <a:off x="-5781194" y="-884842"/>
              <a:ext cx="6882719" cy="6882719"/>
            </a:xfrm>
            <a:prstGeom prst="blockArc">
              <a:avLst>
                <a:gd fmla="val 18900000" name="adj1"/>
                <a:gd fmla="val 2700000" name="adj2"/>
                <a:gd fmla="val 314" name="adj3"/>
              </a:avLst>
            </a:prstGeom>
            <a:noFill/>
            <a:ln cap="flat" cmpd="sng" w="12700">
              <a:solidFill>
                <a:srgbClr val="BA612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10"/>
            <p:cNvSpPr/>
            <p:nvPr/>
          </p:nvSpPr>
          <p:spPr>
            <a:xfrm>
              <a:off x="481475" y="342433"/>
              <a:ext cx="6010326" cy="593391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50000">
                  <a:schemeClr val="lt1"/>
                </a:gs>
                <a:gs pos="100000">
                  <a:srgbClr val="E1E1E1"/>
                </a:gs>
              </a:gsLst>
              <a:lin ang="5400000" scaled="0"/>
            </a:gradFill>
            <a:ln>
              <a:noFill/>
            </a:ln>
            <a:effectLst>
              <a:outerShdw blurRad="57150" rotWithShape="0" algn="ctr" dir="5400000" dist="19050">
                <a:srgbClr val="000000">
                  <a:alpha val="6274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10"/>
            <p:cNvSpPr txBox="1"/>
            <p:nvPr/>
          </p:nvSpPr>
          <p:spPr>
            <a:xfrm>
              <a:off x="481475" y="342433"/>
              <a:ext cx="6010326" cy="5933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50745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boto"/>
                <a:buNone/>
              </a:pPr>
              <a:r>
                <a:rPr b="0" i="0" lang="pt-BR" sz="1800" u="none" cap="none" strike="noStrik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Partido Republicano X Partido Democrata</a:t>
              </a:r>
              <a:endParaRPr/>
            </a:p>
          </p:txBody>
        </p:sp>
        <p:sp>
          <p:nvSpPr>
            <p:cNvPr id="367" name="Google Shape;367;p10"/>
            <p:cNvSpPr/>
            <p:nvPr/>
          </p:nvSpPr>
          <p:spPr>
            <a:xfrm>
              <a:off x="150036" y="332944"/>
              <a:ext cx="662877" cy="612369"/>
            </a:xfrm>
            <a:prstGeom prst="ellipse">
              <a:avLst/>
            </a:prstGeom>
            <a:solidFill>
              <a:srgbClr val="F2F2F2"/>
            </a:solidFill>
            <a:ln cap="flat" cmpd="sng" w="9525">
              <a:solidFill>
                <a:srgbClr val="D0CEC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10"/>
            <p:cNvSpPr/>
            <p:nvPr/>
          </p:nvSpPr>
          <p:spPr>
            <a:xfrm>
              <a:off x="934606" y="1106693"/>
              <a:ext cx="5552198" cy="611420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50000">
                  <a:schemeClr val="lt1"/>
                </a:gs>
                <a:gs pos="100000">
                  <a:srgbClr val="E1E1E1"/>
                </a:gs>
              </a:gsLst>
              <a:lin ang="5400000" scaled="0"/>
            </a:gradFill>
            <a:ln>
              <a:noFill/>
            </a:ln>
            <a:effectLst>
              <a:outerShdw blurRad="57150" rotWithShape="0" algn="ctr" dir="5400000" dist="19050">
                <a:srgbClr val="000000">
                  <a:alpha val="6274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0"/>
            <p:cNvSpPr txBox="1"/>
            <p:nvPr/>
          </p:nvSpPr>
          <p:spPr>
            <a:xfrm>
              <a:off x="934606" y="1106693"/>
              <a:ext cx="5552198" cy="6114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50745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boto"/>
                <a:buNone/>
              </a:pPr>
              <a:r>
                <a:rPr b="0" i="0" lang="pt-BR" sz="1800" u="none" cap="none" strike="noStrik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Economia em crescimento: tecelagem, fiação e transporte. Incentivo à imigração.</a:t>
              </a:r>
              <a:endParaRPr/>
            </a:p>
          </p:txBody>
        </p:sp>
        <p:sp>
          <p:nvSpPr>
            <p:cNvPr id="370" name="Google Shape;370;p10"/>
            <p:cNvSpPr/>
            <p:nvPr/>
          </p:nvSpPr>
          <p:spPr>
            <a:xfrm>
              <a:off x="539739" y="1090016"/>
              <a:ext cx="698296" cy="648780"/>
            </a:xfrm>
            <a:prstGeom prst="ellipse">
              <a:avLst/>
            </a:prstGeom>
            <a:solidFill>
              <a:srgbClr val="F2F2F2"/>
            </a:solidFill>
            <a:ln cap="flat" cmpd="sng" w="9525">
              <a:solidFill>
                <a:srgbClr val="D0CEC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0"/>
            <p:cNvSpPr/>
            <p:nvPr/>
          </p:nvSpPr>
          <p:spPr>
            <a:xfrm>
              <a:off x="1076586" y="1983767"/>
              <a:ext cx="5411590" cy="930352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50000">
                  <a:schemeClr val="lt1"/>
                </a:gs>
                <a:gs pos="100000">
                  <a:srgbClr val="E1E1E1"/>
                </a:gs>
              </a:gsLst>
              <a:lin ang="5400000" scaled="0"/>
            </a:gradFill>
            <a:ln>
              <a:noFill/>
            </a:ln>
            <a:effectLst>
              <a:outerShdw blurRad="57150" rotWithShape="0" algn="ctr" dir="5400000" dist="19050">
                <a:srgbClr val="000000">
                  <a:alpha val="6274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10"/>
            <p:cNvSpPr txBox="1"/>
            <p:nvPr/>
          </p:nvSpPr>
          <p:spPr>
            <a:xfrm>
              <a:off x="1076586" y="1983767"/>
              <a:ext cx="5411590" cy="9303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07450" spcFirstLastPara="1" rIns="53325" wrap="square" tIns="533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Roboto"/>
                <a:buNone/>
              </a:pPr>
              <a:r>
                <a:rPr b="0" i="0" lang="pt-BR" sz="2100" u="none" cap="none" strike="noStrik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b="0" i="0" lang="pt-BR" sz="1800" u="none" cap="none" strike="noStrik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Corrida do ouro e Destino Manifesto</a:t>
              </a:r>
              <a:endParaRPr/>
            </a:p>
          </p:txBody>
        </p:sp>
        <p:sp>
          <p:nvSpPr>
            <p:cNvPr id="373" name="Google Shape;373;p10"/>
            <p:cNvSpPr/>
            <p:nvPr/>
          </p:nvSpPr>
          <p:spPr>
            <a:xfrm>
              <a:off x="587537" y="1969549"/>
              <a:ext cx="913664" cy="944463"/>
            </a:xfrm>
            <a:prstGeom prst="ellipse">
              <a:avLst/>
            </a:prstGeom>
            <a:solidFill>
              <a:srgbClr val="F2F2F2"/>
            </a:solidFill>
            <a:ln cap="flat" cmpd="sng" w="9525">
              <a:solidFill>
                <a:srgbClr val="D0CEC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10"/>
            <p:cNvSpPr/>
            <p:nvPr/>
          </p:nvSpPr>
          <p:spPr>
            <a:xfrm>
              <a:off x="939603" y="3195544"/>
              <a:ext cx="5552198" cy="639333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50000">
                  <a:schemeClr val="lt1"/>
                </a:gs>
                <a:gs pos="100000">
                  <a:srgbClr val="E1E1E1"/>
                </a:gs>
              </a:gsLst>
              <a:lin ang="5400000" scaled="0"/>
            </a:gradFill>
            <a:ln>
              <a:noFill/>
            </a:ln>
            <a:effectLst>
              <a:outerShdw blurRad="57150" rotWithShape="0" algn="ctr" dir="5400000" dist="19050">
                <a:srgbClr val="000000">
                  <a:alpha val="6274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0"/>
            <p:cNvSpPr txBox="1"/>
            <p:nvPr/>
          </p:nvSpPr>
          <p:spPr>
            <a:xfrm>
              <a:off x="939603" y="3195544"/>
              <a:ext cx="5552198" cy="6393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50745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boto"/>
                <a:buNone/>
              </a:pPr>
              <a:r>
                <a:rPr b="0" i="0" lang="pt-BR" sz="1800" u="none" cap="none" strike="noStrik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Lei de povoamento</a:t>
              </a:r>
              <a:endParaRPr/>
            </a:p>
          </p:txBody>
        </p:sp>
        <p:sp>
          <p:nvSpPr>
            <p:cNvPr id="376" name="Google Shape;376;p10"/>
            <p:cNvSpPr/>
            <p:nvPr/>
          </p:nvSpPr>
          <p:spPr>
            <a:xfrm>
              <a:off x="540019" y="3115627"/>
              <a:ext cx="799167" cy="799167"/>
            </a:xfrm>
            <a:prstGeom prst="ellipse">
              <a:avLst/>
            </a:prstGeom>
            <a:solidFill>
              <a:srgbClr val="F2F2F2"/>
            </a:solidFill>
            <a:ln cap="flat" cmpd="sng" w="9525">
              <a:solidFill>
                <a:srgbClr val="D0CEC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10"/>
            <p:cNvSpPr/>
            <p:nvPr/>
          </p:nvSpPr>
          <p:spPr>
            <a:xfrm>
              <a:off x="434114" y="4202214"/>
              <a:ext cx="6010326" cy="639333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50000">
                  <a:schemeClr val="lt1"/>
                </a:gs>
                <a:gs pos="100000">
                  <a:srgbClr val="E1E1E1"/>
                </a:gs>
              </a:gsLst>
              <a:lin ang="5400000" scaled="0"/>
            </a:gradFill>
            <a:ln>
              <a:noFill/>
            </a:ln>
            <a:effectLst>
              <a:outerShdw blurRad="57150" rotWithShape="0" algn="ctr" dir="5400000" dist="19050">
                <a:srgbClr val="000000">
                  <a:alpha val="6274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10"/>
            <p:cNvSpPr txBox="1"/>
            <p:nvPr/>
          </p:nvSpPr>
          <p:spPr>
            <a:xfrm>
              <a:off x="434114" y="4202214"/>
              <a:ext cx="6010326" cy="6393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50745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boto"/>
                <a:buNone/>
              </a:pPr>
              <a:r>
                <a:rPr b="0" i="0" lang="pt-BR" sz="1800" u="none" cap="none" strike="noStrik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Acordos, guerra e ouro</a:t>
              </a:r>
              <a:endParaRPr/>
            </a:p>
          </p:txBody>
        </p:sp>
        <p:sp>
          <p:nvSpPr>
            <p:cNvPr id="379" name="Google Shape;379;p10"/>
            <p:cNvSpPr/>
            <p:nvPr/>
          </p:nvSpPr>
          <p:spPr>
            <a:xfrm>
              <a:off x="81891" y="4074321"/>
              <a:ext cx="799167" cy="799167"/>
            </a:xfrm>
            <a:prstGeom prst="ellipse">
              <a:avLst/>
            </a:prstGeom>
            <a:solidFill>
              <a:srgbClr val="F2F2F2"/>
            </a:solidFill>
            <a:ln cap="flat" cmpd="sng" w="9525">
              <a:solidFill>
                <a:srgbClr val="D0CEC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0" name="Google Shape;380;p10"/>
          <p:cNvSpPr txBox="1"/>
          <p:nvPr/>
        </p:nvSpPr>
        <p:spPr>
          <a:xfrm>
            <a:off x="319596" y="1682690"/>
            <a:ext cx="3116062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oboto"/>
              <a:buNone/>
            </a:pPr>
            <a:r>
              <a:rPr b="1" i="0" lang="pt-BR" sz="2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Marcha para o Oeste</a:t>
            </a:r>
            <a:endParaRPr/>
          </a:p>
        </p:txBody>
      </p:sp>
      <p:sp>
        <p:nvSpPr>
          <p:cNvPr id="381" name="Google Shape;381;p10"/>
          <p:cNvSpPr txBox="1"/>
          <p:nvPr>
            <p:ph idx="12" type="sldNum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382" name="Google Shape;382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1"/>
          <p:cNvSpPr/>
          <p:nvPr/>
        </p:nvSpPr>
        <p:spPr>
          <a:xfrm>
            <a:off x="3655828" y="501485"/>
            <a:ext cx="5692074" cy="5279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oboto"/>
              <a:buNone/>
            </a:pPr>
            <a:r>
              <a:rPr b="1" i="0" lang="pt-BR" sz="28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 Guerra Civil norte-americana</a:t>
            </a:r>
            <a:endParaRPr b="0" i="0" sz="2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88" name="Google Shape;38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11725" y="1007155"/>
            <a:ext cx="5348149" cy="37834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9" name="Google Shape;389;p11"/>
          <p:cNvGrpSpPr/>
          <p:nvPr/>
        </p:nvGrpSpPr>
        <p:grpSpPr>
          <a:xfrm>
            <a:off x="9111242" y="2898886"/>
            <a:ext cx="2898878" cy="1241069"/>
            <a:chOff x="337829" y="1678159"/>
            <a:chExt cx="2702634" cy="1684981"/>
          </a:xfrm>
        </p:grpSpPr>
        <p:sp>
          <p:nvSpPr>
            <p:cNvPr id="390" name="Google Shape;390;p11"/>
            <p:cNvSpPr/>
            <p:nvPr/>
          </p:nvSpPr>
          <p:spPr>
            <a:xfrm>
              <a:off x="337829" y="1678159"/>
              <a:ext cx="2702634" cy="1684981"/>
            </a:xfrm>
            <a:prstGeom prst="roundRect">
              <a:avLst>
                <a:gd fmla="val 10000" name="adj"/>
              </a:avLst>
            </a:prstGeom>
            <a:solidFill>
              <a:srgbClr val="FFF2CC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11"/>
            <p:cNvSpPr txBox="1"/>
            <p:nvPr/>
          </p:nvSpPr>
          <p:spPr>
            <a:xfrm>
              <a:off x="362012" y="1764624"/>
              <a:ext cx="2653283" cy="1519021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  <p:txBody>
            <a:bodyPr anchorCtr="0" anchor="ctr" bIns="41900" lIns="55875" spcFirstLastPara="1" rIns="55875" wrap="square" tIns="419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b="0" i="0" lang="pt-BR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Abolição da escravidão</a:t>
              </a:r>
              <a:endParaRPr b="0" i="0" sz="215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92" name="Google Shape;392;p11"/>
          <p:cNvGrpSpPr/>
          <p:nvPr/>
        </p:nvGrpSpPr>
        <p:grpSpPr>
          <a:xfrm>
            <a:off x="9085303" y="4939836"/>
            <a:ext cx="2898878" cy="1241069"/>
            <a:chOff x="337829" y="1678159"/>
            <a:chExt cx="2702634" cy="1684981"/>
          </a:xfrm>
        </p:grpSpPr>
        <p:sp>
          <p:nvSpPr>
            <p:cNvPr id="393" name="Google Shape;393;p11"/>
            <p:cNvSpPr/>
            <p:nvPr/>
          </p:nvSpPr>
          <p:spPr>
            <a:xfrm>
              <a:off x="337829" y="1678159"/>
              <a:ext cx="2702634" cy="1684981"/>
            </a:xfrm>
            <a:prstGeom prst="roundRect">
              <a:avLst>
                <a:gd fmla="val 10000" name="adj"/>
              </a:avLst>
            </a:prstGeom>
            <a:solidFill>
              <a:srgbClr val="FFF3FF"/>
            </a:solidFill>
            <a:ln cap="flat" cmpd="sng" w="12700">
              <a:solidFill>
                <a:srgbClr val="FF006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11"/>
            <p:cNvSpPr txBox="1"/>
            <p:nvPr/>
          </p:nvSpPr>
          <p:spPr>
            <a:xfrm>
              <a:off x="362012" y="1764625"/>
              <a:ext cx="2653283" cy="1519022"/>
            </a:xfrm>
            <a:prstGeom prst="rect">
              <a:avLst/>
            </a:prstGeom>
            <a:solidFill>
              <a:srgbClr val="FFF3FF"/>
            </a:solidFill>
            <a:ln>
              <a:noFill/>
            </a:ln>
          </p:spPr>
          <p:txBody>
            <a:bodyPr anchorCtr="0" anchor="ctr" bIns="41900" lIns="55875" spcFirstLastPara="1" rIns="55875" wrap="square" tIns="419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b="0" i="0" lang="pt-BR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Ku Klux Klan</a:t>
              </a:r>
              <a:endParaRPr b="0" i="0" sz="215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95" name="Google Shape;395;p11"/>
          <p:cNvSpPr/>
          <p:nvPr/>
        </p:nvSpPr>
        <p:spPr>
          <a:xfrm>
            <a:off x="5278499" y="5240327"/>
            <a:ext cx="2898878" cy="1241070"/>
          </a:xfrm>
          <a:prstGeom prst="roundRect">
            <a:avLst>
              <a:gd fmla="val 10000" name="adj"/>
            </a:avLst>
          </a:prstGeom>
          <a:solidFill>
            <a:srgbClr val="FFF3FF"/>
          </a:solidFill>
          <a:ln cap="flat" cmpd="sng" w="12700">
            <a:solidFill>
              <a:srgbClr val="FF006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pt-B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Estados Confederados </a:t>
            </a:r>
            <a:br>
              <a:rPr b="0" i="0" lang="pt-B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pt-B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0" i="0" lang="pt-B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América</a:t>
            </a:r>
            <a:endParaRPr/>
          </a:p>
        </p:txBody>
      </p:sp>
      <p:grpSp>
        <p:nvGrpSpPr>
          <p:cNvPr id="396" name="Google Shape;396;p11"/>
          <p:cNvGrpSpPr/>
          <p:nvPr/>
        </p:nvGrpSpPr>
        <p:grpSpPr>
          <a:xfrm>
            <a:off x="9059364" y="1233943"/>
            <a:ext cx="2898878" cy="1241069"/>
            <a:chOff x="337829" y="1678159"/>
            <a:chExt cx="2702634" cy="1684981"/>
          </a:xfrm>
        </p:grpSpPr>
        <p:sp>
          <p:nvSpPr>
            <p:cNvPr id="397" name="Google Shape;397;p11"/>
            <p:cNvSpPr/>
            <p:nvPr/>
          </p:nvSpPr>
          <p:spPr>
            <a:xfrm>
              <a:off x="337829" y="1678159"/>
              <a:ext cx="2702634" cy="1684981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12700">
              <a:solidFill>
                <a:srgbClr val="1F386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11"/>
            <p:cNvSpPr txBox="1"/>
            <p:nvPr/>
          </p:nvSpPr>
          <p:spPr>
            <a:xfrm>
              <a:off x="362012" y="1764624"/>
              <a:ext cx="2653283" cy="151902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1900" lIns="55875" spcFirstLastPara="1" rIns="55875" wrap="square" tIns="419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b="0" i="0" lang="pt-BR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Guerra de Secessão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b="0" i="0" lang="pt-BR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(1861-1865)</a:t>
              </a:r>
              <a:endParaRPr b="0" i="0" sz="215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99" name="Google Shape;399;p11"/>
          <p:cNvSpPr/>
          <p:nvPr/>
        </p:nvSpPr>
        <p:spPr>
          <a:xfrm flipH="1" rot="5400000">
            <a:off x="6466343" y="4708027"/>
            <a:ext cx="523191" cy="541409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E5FF"/>
          </a:solidFill>
          <a:ln cap="flat" cmpd="sng" w="19050">
            <a:solidFill>
              <a:srgbClr val="FF006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1" i="0" sz="1800" u="none" cap="none" strike="noStrike">
              <a:solidFill>
                <a:srgbClr val="F7CA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11"/>
          <p:cNvSpPr/>
          <p:nvPr/>
        </p:nvSpPr>
        <p:spPr>
          <a:xfrm flipH="1" rot="10800000">
            <a:off x="3132637" y="1702862"/>
            <a:ext cx="523191" cy="541409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2CC"/>
          </a:soli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1" i="0" sz="1800" u="none" cap="none" strike="noStrike">
              <a:solidFill>
                <a:srgbClr val="F7CA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1" name="Google Shape;401;p11"/>
          <p:cNvGrpSpPr/>
          <p:nvPr/>
        </p:nvGrpSpPr>
        <p:grpSpPr>
          <a:xfrm>
            <a:off x="386158" y="1447488"/>
            <a:ext cx="2898878" cy="1241069"/>
            <a:chOff x="337829" y="1678159"/>
            <a:chExt cx="2702634" cy="1684981"/>
          </a:xfrm>
        </p:grpSpPr>
        <p:sp>
          <p:nvSpPr>
            <p:cNvPr id="402" name="Google Shape;402;p11"/>
            <p:cNvSpPr/>
            <p:nvPr/>
          </p:nvSpPr>
          <p:spPr>
            <a:xfrm>
              <a:off x="337829" y="1678159"/>
              <a:ext cx="2702634" cy="1684981"/>
            </a:xfrm>
            <a:prstGeom prst="roundRect">
              <a:avLst>
                <a:gd fmla="val 10000" name="adj"/>
              </a:avLst>
            </a:prstGeom>
            <a:solidFill>
              <a:srgbClr val="FFF2CC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11"/>
            <p:cNvSpPr txBox="1"/>
            <p:nvPr/>
          </p:nvSpPr>
          <p:spPr>
            <a:xfrm>
              <a:off x="362012" y="1764624"/>
              <a:ext cx="2653283" cy="1519021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  <p:txBody>
            <a:bodyPr anchorCtr="0" anchor="ctr" bIns="41900" lIns="55875" spcFirstLastPara="1" rIns="55875" wrap="square" tIns="419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b="0" i="0" lang="pt-BR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Centro-Norte: trabalho livre e pequena propriedade</a:t>
              </a:r>
              <a:endParaRPr b="0" i="0" sz="215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04" name="Google Shape;404;p11"/>
          <p:cNvGrpSpPr/>
          <p:nvPr/>
        </p:nvGrpSpPr>
        <p:grpSpPr>
          <a:xfrm>
            <a:off x="647754" y="4596086"/>
            <a:ext cx="2898878" cy="1241069"/>
            <a:chOff x="337829" y="1678159"/>
            <a:chExt cx="2702634" cy="1684981"/>
          </a:xfrm>
        </p:grpSpPr>
        <p:sp>
          <p:nvSpPr>
            <p:cNvPr id="405" name="Google Shape;405;p11"/>
            <p:cNvSpPr/>
            <p:nvPr/>
          </p:nvSpPr>
          <p:spPr>
            <a:xfrm>
              <a:off x="337829" y="1678159"/>
              <a:ext cx="2702634" cy="1684981"/>
            </a:xfrm>
            <a:prstGeom prst="roundRect">
              <a:avLst>
                <a:gd fmla="val 10000" name="adj"/>
              </a:avLst>
            </a:prstGeom>
            <a:solidFill>
              <a:srgbClr val="FFF3FF"/>
            </a:solidFill>
            <a:ln cap="flat" cmpd="sng" w="12700">
              <a:solidFill>
                <a:srgbClr val="FF006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11"/>
            <p:cNvSpPr txBox="1"/>
            <p:nvPr/>
          </p:nvSpPr>
          <p:spPr>
            <a:xfrm>
              <a:off x="362012" y="1764625"/>
              <a:ext cx="2653283" cy="1519022"/>
            </a:xfrm>
            <a:prstGeom prst="rect">
              <a:avLst/>
            </a:prstGeom>
            <a:solidFill>
              <a:srgbClr val="FFF3FF"/>
            </a:solidFill>
            <a:ln>
              <a:noFill/>
            </a:ln>
          </p:spPr>
          <p:txBody>
            <a:bodyPr anchorCtr="0" anchor="ctr" bIns="41900" lIns="55875" spcFirstLastPara="1" rIns="55875" wrap="square" tIns="419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b="0" i="0" lang="pt-BR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Sul: trabalho escravo e grande propriedade escravista</a:t>
              </a:r>
              <a:endParaRPr b="0" i="0" sz="215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407" name="Google Shape;40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408" name="Google Shape;408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pt-BR">
                <a:solidFill>
                  <a:srgbClr val="FF0000"/>
                </a:solidFill>
              </a:rPr>
              <a:t>Guerra Civil nos Estados Unidos</a:t>
            </a:r>
            <a:endParaRPr/>
          </a:p>
        </p:txBody>
      </p:sp>
      <p:pic>
        <p:nvPicPr>
          <p:cNvPr id="414" name="Google Shape;414;p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5865" y="1621766"/>
            <a:ext cx="9479697" cy="4208328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416" name="Google Shape;416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13"/>
          <p:cNvSpPr txBox="1"/>
          <p:nvPr>
            <p:ph type="title"/>
          </p:nvPr>
        </p:nvSpPr>
        <p:spPr>
          <a:xfrm>
            <a:off x="230818" y="681859"/>
            <a:ext cx="3554531" cy="1043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</a:pPr>
            <a:r>
              <a:rPr b="1" lang="pt-BR" sz="2800">
                <a:latin typeface="Roboto"/>
                <a:ea typeface="Roboto"/>
                <a:cs typeface="Roboto"/>
                <a:sym typeface="Roboto"/>
              </a:rPr>
              <a:t>Prosperidade e intervencionismo</a:t>
            </a:r>
            <a:endParaRPr/>
          </a:p>
        </p:txBody>
      </p:sp>
      <p:sp>
        <p:nvSpPr>
          <p:cNvPr id="422" name="Google Shape;422;p13"/>
          <p:cNvSpPr/>
          <p:nvPr/>
        </p:nvSpPr>
        <p:spPr>
          <a:xfrm>
            <a:off x="230817" y="3344783"/>
            <a:ext cx="1741753" cy="899294"/>
          </a:xfrm>
          <a:prstGeom prst="roundRect">
            <a:avLst>
              <a:gd fmla="val 16667" name="adj"/>
            </a:avLst>
          </a:prstGeom>
          <a:solidFill>
            <a:srgbClr val="D5DBE5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Reconstrução do país após a Guerra Civil	</a:t>
            </a:r>
            <a:endParaRPr b="0" i="0" sz="20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3" name="Google Shape;423;p13"/>
          <p:cNvSpPr/>
          <p:nvPr/>
        </p:nvSpPr>
        <p:spPr>
          <a:xfrm>
            <a:off x="2122452" y="3614571"/>
            <a:ext cx="449647" cy="35971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2F2F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13"/>
          <p:cNvSpPr/>
          <p:nvPr/>
        </p:nvSpPr>
        <p:spPr>
          <a:xfrm>
            <a:off x="2721981" y="3344783"/>
            <a:ext cx="2099672" cy="899294"/>
          </a:xfrm>
          <a:prstGeom prst="roundRect">
            <a:avLst>
              <a:gd fmla="val 16667" name="adj"/>
            </a:avLst>
          </a:prstGeom>
          <a:solidFill>
            <a:srgbClr val="D5DBE5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Elevação de impostos e incentivo a imigração europeia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13"/>
          <p:cNvSpPr/>
          <p:nvPr/>
        </p:nvSpPr>
        <p:spPr>
          <a:xfrm>
            <a:off x="4971535" y="3614571"/>
            <a:ext cx="449647" cy="35971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2F2F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13"/>
          <p:cNvSpPr/>
          <p:nvPr/>
        </p:nvSpPr>
        <p:spPr>
          <a:xfrm>
            <a:off x="5571064" y="3344783"/>
            <a:ext cx="1748632" cy="899294"/>
          </a:xfrm>
          <a:prstGeom prst="roundRect">
            <a:avLst>
              <a:gd fmla="val 16667" name="adj"/>
            </a:avLst>
          </a:prstGeom>
          <a:solidFill>
            <a:srgbClr val="D5DBE5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Exploração de recursos naturais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13"/>
          <p:cNvSpPr/>
          <p:nvPr/>
        </p:nvSpPr>
        <p:spPr>
          <a:xfrm>
            <a:off x="7469578" y="3614571"/>
            <a:ext cx="449647" cy="35971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2F2F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13"/>
          <p:cNvSpPr/>
          <p:nvPr/>
        </p:nvSpPr>
        <p:spPr>
          <a:xfrm>
            <a:off x="8069107" y="3344783"/>
            <a:ext cx="1498824" cy="899294"/>
          </a:xfrm>
          <a:prstGeom prst="roundRect">
            <a:avLst>
              <a:gd fmla="val 16667" name="adj"/>
            </a:avLst>
          </a:prstGeom>
          <a:solidFill>
            <a:srgbClr val="D5DBE5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Final do século XIX: potência industrial mundial</a:t>
            </a:r>
            <a:endParaRPr/>
          </a:p>
        </p:txBody>
      </p:sp>
      <p:sp>
        <p:nvSpPr>
          <p:cNvPr id="429" name="Google Shape;429;p13"/>
          <p:cNvSpPr/>
          <p:nvPr/>
        </p:nvSpPr>
        <p:spPr>
          <a:xfrm>
            <a:off x="9717813" y="3614571"/>
            <a:ext cx="449647" cy="359717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2F2F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13"/>
          <p:cNvSpPr/>
          <p:nvPr/>
        </p:nvSpPr>
        <p:spPr>
          <a:xfrm>
            <a:off x="10317342" y="3344783"/>
            <a:ext cx="1498824" cy="899294"/>
          </a:xfrm>
          <a:prstGeom prst="roundRect">
            <a:avLst>
              <a:gd fmla="val 16667" name="adj"/>
            </a:avLst>
          </a:prstGeom>
          <a:solidFill>
            <a:srgbClr val="D5DBE5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Concentração de riqueza</a:t>
            </a:r>
            <a:endParaRPr/>
          </a:p>
        </p:txBody>
      </p:sp>
      <p:sp>
        <p:nvSpPr>
          <p:cNvPr id="431" name="Google Shape;43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432" name="Google Shape;43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4"/>
          <p:cNvSpPr txBox="1"/>
          <p:nvPr>
            <p:ph type="title"/>
          </p:nvPr>
        </p:nvSpPr>
        <p:spPr>
          <a:xfrm>
            <a:off x="-458176" y="505034"/>
            <a:ext cx="4243526" cy="1043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</a:pPr>
            <a:r>
              <a:rPr b="1" lang="pt-BR" sz="2800">
                <a:latin typeface="Roboto"/>
                <a:ea typeface="Roboto"/>
                <a:cs typeface="Roboto"/>
                <a:sym typeface="Roboto"/>
              </a:rPr>
              <a:t>Imperialismo estadunidense</a:t>
            </a:r>
            <a:endParaRPr/>
          </a:p>
        </p:txBody>
      </p:sp>
      <p:grpSp>
        <p:nvGrpSpPr>
          <p:cNvPr id="438" name="Google Shape;438;p14"/>
          <p:cNvGrpSpPr/>
          <p:nvPr/>
        </p:nvGrpSpPr>
        <p:grpSpPr>
          <a:xfrm>
            <a:off x="2272683" y="1681607"/>
            <a:ext cx="8254895" cy="4892130"/>
            <a:chOff x="0" y="154648"/>
            <a:chExt cx="8254895" cy="4892130"/>
          </a:xfrm>
        </p:grpSpPr>
        <p:sp>
          <p:nvSpPr>
            <p:cNvPr id="439" name="Google Shape;439;p14"/>
            <p:cNvSpPr/>
            <p:nvPr/>
          </p:nvSpPr>
          <p:spPr>
            <a:xfrm>
              <a:off x="2663100" y="2535647"/>
              <a:ext cx="2929528" cy="2511131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14"/>
            <p:cNvSpPr txBox="1"/>
            <p:nvPr/>
          </p:nvSpPr>
          <p:spPr>
            <a:xfrm>
              <a:off x="3092119" y="2903394"/>
              <a:ext cx="2071490" cy="17756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950" lIns="13950" spcFirstLastPara="1" rIns="13950" wrap="square" tIns="13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Roboto"/>
                <a:buNone/>
              </a:pPr>
              <a:r>
                <a:rPr b="1" i="0" lang="pt-BR" sz="2200" u="none" cap="none" strike="noStrik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Imperialismo</a:t>
              </a:r>
              <a:br>
                <a:rPr b="1" i="0" lang="pt-BR" sz="2200" u="none" cap="none" strike="noStrik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b="1" i="0" lang="pt-BR" sz="2200" u="none" cap="none" strike="noStrik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estadunidense</a:t>
              </a:r>
              <a:endParaRPr/>
            </a:p>
          </p:txBody>
        </p:sp>
        <p:sp>
          <p:nvSpPr>
            <p:cNvPr id="441" name="Google Shape;441;p14"/>
            <p:cNvSpPr/>
            <p:nvPr/>
          </p:nvSpPr>
          <p:spPr>
            <a:xfrm rot="10789430">
              <a:off x="774067" y="3483623"/>
              <a:ext cx="1785149" cy="630315"/>
            </a:xfrm>
            <a:prstGeom prst="leftArrow">
              <a:avLst>
                <a:gd fmla="val 60000" name="adj1"/>
                <a:gd fmla="val 50000" name="adj2"/>
              </a:avLst>
            </a:prstGeom>
            <a:solidFill>
              <a:srgbClr val="FF64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14"/>
            <p:cNvSpPr/>
            <p:nvPr/>
          </p:nvSpPr>
          <p:spPr>
            <a:xfrm>
              <a:off x="0" y="3372225"/>
              <a:ext cx="1548142" cy="858600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12700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14"/>
            <p:cNvSpPr txBox="1"/>
            <p:nvPr/>
          </p:nvSpPr>
          <p:spPr>
            <a:xfrm>
              <a:off x="25148" y="3397373"/>
              <a:ext cx="1497846" cy="8083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b="0" i="0" lang="pt-BR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América Latina e Filipinas</a:t>
              </a:r>
              <a:endParaRPr/>
            </a:p>
          </p:txBody>
        </p:sp>
        <p:sp>
          <p:nvSpPr>
            <p:cNvPr id="444" name="Google Shape;444;p14"/>
            <p:cNvSpPr/>
            <p:nvPr/>
          </p:nvSpPr>
          <p:spPr>
            <a:xfrm rot="-8640000">
              <a:off x="1237329" y="2052859"/>
              <a:ext cx="1863346" cy="630315"/>
            </a:xfrm>
            <a:prstGeom prst="leftArrow">
              <a:avLst>
                <a:gd fmla="val 60000" name="adj1"/>
                <a:gd fmla="val 50000" name="adj2"/>
              </a:avLst>
            </a:prstGeom>
            <a:solidFill>
              <a:srgbClr val="FF64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14"/>
            <p:cNvSpPr/>
            <p:nvPr/>
          </p:nvSpPr>
          <p:spPr>
            <a:xfrm>
              <a:off x="641192" y="1389836"/>
              <a:ext cx="1548142" cy="861114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12700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14"/>
            <p:cNvSpPr txBox="1"/>
            <p:nvPr/>
          </p:nvSpPr>
          <p:spPr>
            <a:xfrm>
              <a:off x="666413" y="1415057"/>
              <a:ext cx="1497700" cy="8106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38100" spcFirstLastPara="1" rIns="381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b="0" i="0" lang="pt-BR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Doutrina</a:t>
              </a:r>
              <a:br>
                <a:rPr b="0" i="0" lang="pt-BR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b="0" i="0" lang="pt-BR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Monroe</a:t>
              </a:r>
              <a:endParaRPr/>
            </a:p>
          </p:txBody>
        </p:sp>
        <p:sp>
          <p:nvSpPr>
            <p:cNvPr id="447" name="Google Shape;447;p14"/>
            <p:cNvSpPr/>
            <p:nvPr/>
          </p:nvSpPr>
          <p:spPr>
            <a:xfrm rot="-6480000">
              <a:off x="2412258" y="1222432"/>
              <a:ext cx="1966719" cy="630315"/>
            </a:xfrm>
            <a:prstGeom prst="leftArrow">
              <a:avLst>
                <a:gd fmla="val 60000" name="adj1"/>
                <a:gd fmla="val 50000" name="adj2"/>
              </a:avLst>
            </a:prstGeom>
            <a:solidFill>
              <a:srgbClr val="FF64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14"/>
            <p:cNvSpPr/>
            <p:nvPr/>
          </p:nvSpPr>
          <p:spPr>
            <a:xfrm>
              <a:off x="2235310" y="154648"/>
              <a:ext cx="1712865" cy="895421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12700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14"/>
            <p:cNvSpPr txBox="1"/>
            <p:nvPr/>
          </p:nvSpPr>
          <p:spPr>
            <a:xfrm>
              <a:off x="2261536" y="180874"/>
              <a:ext cx="1660413" cy="8429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36175" spcFirstLastPara="1" rIns="36175" wrap="square" tIns="36175">
              <a:noAutofit/>
            </a:bodyPr>
            <a:lstStyle/>
            <a:p>
              <a:pPr indent="0" lvl="0" marL="0" marR="0" rtl="0" algn="ctr">
                <a:lnSpc>
                  <a:spcPct val="78947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alibri"/>
                <a:buNone/>
              </a:pPr>
              <a:r>
                <a:rPr b="0" i="0" lang="pt-BR" sz="19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Pan-</a:t>
              </a:r>
              <a:endParaRPr/>
            </a:p>
            <a:p>
              <a:pPr indent="0" lvl="0" marL="0" marR="0" rtl="0" algn="ctr">
                <a:lnSpc>
                  <a:spcPct val="78947"/>
                </a:lnSpc>
                <a:spcBef>
                  <a:spcPts val="665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alibri"/>
                <a:buNone/>
              </a:pPr>
              <a:r>
                <a:rPr b="0" i="0" lang="pt-BR" sz="19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-Americanismo</a:t>
              </a:r>
              <a:endParaRPr/>
            </a:p>
          </p:txBody>
        </p:sp>
        <p:sp>
          <p:nvSpPr>
            <p:cNvPr id="450" name="Google Shape;450;p14"/>
            <p:cNvSpPr/>
            <p:nvPr/>
          </p:nvSpPr>
          <p:spPr>
            <a:xfrm rot="-4320000">
              <a:off x="3876752" y="1222432"/>
              <a:ext cx="1966719" cy="630315"/>
            </a:xfrm>
            <a:prstGeom prst="leftArrow">
              <a:avLst>
                <a:gd fmla="val 60000" name="adj1"/>
                <a:gd fmla="val 50000" name="adj2"/>
              </a:avLst>
            </a:prstGeom>
            <a:solidFill>
              <a:srgbClr val="FF64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14"/>
            <p:cNvSpPr/>
            <p:nvPr/>
          </p:nvSpPr>
          <p:spPr>
            <a:xfrm>
              <a:off x="4344786" y="170947"/>
              <a:ext cx="1638399" cy="862823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12700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14"/>
            <p:cNvSpPr txBox="1"/>
            <p:nvPr/>
          </p:nvSpPr>
          <p:spPr>
            <a:xfrm>
              <a:off x="4370057" y="196218"/>
              <a:ext cx="1587857" cy="8122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38100" spcFirstLastPara="1" rIns="381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b="0" i="1" lang="pt-BR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Big Stick</a:t>
              </a:r>
              <a:endParaRPr/>
            </a:p>
          </p:txBody>
        </p:sp>
        <p:sp>
          <p:nvSpPr>
            <p:cNvPr id="453" name="Google Shape;453;p14"/>
            <p:cNvSpPr/>
            <p:nvPr/>
          </p:nvSpPr>
          <p:spPr>
            <a:xfrm rot="-2160000">
              <a:off x="5155053" y="2052859"/>
              <a:ext cx="1863346" cy="630315"/>
            </a:xfrm>
            <a:prstGeom prst="leftArrow">
              <a:avLst>
                <a:gd fmla="val 60000" name="adj1"/>
                <a:gd fmla="val 50000" name="adj2"/>
              </a:avLst>
            </a:prstGeom>
            <a:solidFill>
              <a:srgbClr val="FF64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14"/>
            <p:cNvSpPr/>
            <p:nvPr/>
          </p:nvSpPr>
          <p:spPr>
            <a:xfrm>
              <a:off x="5982214" y="1350804"/>
              <a:ext cx="1716503" cy="939177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12700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14"/>
            <p:cNvSpPr txBox="1"/>
            <p:nvPr/>
          </p:nvSpPr>
          <p:spPr>
            <a:xfrm>
              <a:off x="6009722" y="1378312"/>
              <a:ext cx="1661487" cy="8841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38100" spcFirstLastPara="1" rIns="381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b="0" i="0" lang="pt-BR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Canal do Panamá</a:t>
              </a:r>
              <a:endParaRPr/>
            </a:p>
          </p:txBody>
        </p:sp>
        <p:sp>
          <p:nvSpPr>
            <p:cNvPr id="456" name="Google Shape;456;p14"/>
            <p:cNvSpPr/>
            <p:nvPr/>
          </p:nvSpPr>
          <p:spPr>
            <a:xfrm>
              <a:off x="5696480" y="3476055"/>
              <a:ext cx="1784344" cy="630315"/>
            </a:xfrm>
            <a:prstGeom prst="leftArrow">
              <a:avLst>
                <a:gd fmla="val 60000" name="adj1"/>
                <a:gd fmla="val 50000" name="adj2"/>
              </a:avLst>
            </a:prstGeom>
            <a:solidFill>
              <a:srgbClr val="FF643F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14"/>
            <p:cNvSpPr/>
            <p:nvPr/>
          </p:nvSpPr>
          <p:spPr>
            <a:xfrm>
              <a:off x="6706753" y="3326925"/>
              <a:ext cx="1548142" cy="928576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12700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14"/>
            <p:cNvSpPr txBox="1"/>
            <p:nvPr/>
          </p:nvSpPr>
          <p:spPr>
            <a:xfrm>
              <a:off x="6733950" y="3354122"/>
              <a:ext cx="1493748" cy="8741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38100" spcFirstLastPara="1" rIns="381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b="0" i="0" lang="pt-BR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Diplomacia do </a:t>
              </a:r>
              <a:br>
                <a:rPr b="0" i="0" lang="pt-BR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b="0" i="0" lang="pt-BR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dólar</a:t>
              </a:r>
              <a:endParaRPr/>
            </a:p>
          </p:txBody>
        </p:sp>
      </p:grpSp>
      <p:sp>
        <p:nvSpPr>
          <p:cNvPr id="459" name="Google Shape;45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460" name="Google Shape;46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2020-04-03T14:09:08Z</dcterms:created>
  <dc:creator>João Paulo Bortoluci</dc:creator>
</cp:coreProperties>
</file>