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</p:sldIdLst>
  <p:sldSz cy="6858000" cx="12192000"/>
  <p:notesSz cx="6858000" cy="9144000"/>
  <p:embeddedFontLst>
    <p:embeddedFont>
      <p:font typeface="Roboto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r:id="rId30" roundtripDataSignature="AMtx7mgJ00DFpitpndHwHhwPO+E0/41B6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6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4" Type="http://schemas.openxmlformats.org/officeDocument/2006/relationships/slide" Target="slides/slide20.xml"/><Relationship Id="rId23" Type="http://schemas.openxmlformats.org/officeDocument/2006/relationships/slide" Target="slides/slide19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Roboto-regular.fntdata"/><Relationship Id="rId25" Type="http://schemas.openxmlformats.org/officeDocument/2006/relationships/slide" Target="slides/slide21.xml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Roboto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0" Type="http://customschemas.google.com/relationships/presentationmetadata" Target="meta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slide" Target="slides/slide15.xml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pt-BR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7" name="Google Shape;127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0" name="Google Shape;190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9" name="Google Shape;21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6" name="Google Shape;286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9" name="Google Shape;329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3" name="Google Shape;363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1" name="Google Shape;381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3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5" name="Google Shape;405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1" name="Google Shape;411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46" name="Google Shape;446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7" name="Google Shape;447;p1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1" name="Google Shape;471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13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5" name="Google Shape;515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50" name="Shape 5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1" name="Google Shape;551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2" name="Google Shape;552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6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8" name="Google Shape;578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2" name="Shape 6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3" name="Google Shape;613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14" name="Google Shape;614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Conteúdo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Duas Partes de Conteúdo" type="twoObj">
  <p:cSld name="TWO_OBJECTS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lide de Título" type="title">
  <p:cSld name="TITLE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25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25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31" name="Google Shape;31;p2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2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2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beçalho da Seção" type="secHead">
  <p:cSld name="SECTION_HEADER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2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7" name="Google Shape;37;p2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2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2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ação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7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27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27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4" name="Google Shape;44;p27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27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2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2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2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omente Título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2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2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2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Em Branco" type="blank">
  <p:cSld name="BLANK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2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2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údo com Legenda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0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30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3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3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Imagem com Legenda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3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31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31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3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3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ítulo e Texto Vertical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3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32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3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exto e Título Vertical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3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3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3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2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Relationship Id="rId4" Type="http://schemas.openxmlformats.org/officeDocument/2006/relationships/image" Target="../media/image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jpg"/><Relationship Id="rId4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Relationship Id="rId4" Type="http://schemas.openxmlformats.org/officeDocument/2006/relationships/image" Target="../media/image2.jpg"/><Relationship Id="rId5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5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8.jpg"/><Relationship Id="rId4" Type="http://schemas.openxmlformats.org/officeDocument/2006/relationships/image" Target="../media/image5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jpg"/><Relationship Id="rId4" Type="http://schemas.openxmlformats.org/officeDocument/2006/relationships/image" Target="../media/image5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>
            <p:ph type="title"/>
          </p:nvPr>
        </p:nvSpPr>
        <p:spPr>
          <a:xfrm>
            <a:off x="838200" y="977900"/>
            <a:ext cx="10515600" cy="123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385623"/>
              </a:buClr>
              <a:buSzPts val="6600"/>
              <a:buFont typeface="Roboto"/>
              <a:buNone/>
            </a:pPr>
            <a:r>
              <a:rPr b="1" lang="pt-BR" sz="6600">
                <a:solidFill>
                  <a:srgbClr val="385623"/>
                </a:solidFill>
                <a:latin typeface="Roboto"/>
                <a:ea typeface="Roboto"/>
                <a:cs typeface="Roboto"/>
                <a:sym typeface="Roboto"/>
              </a:rPr>
              <a:t>Unidade 2</a:t>
            </a:r>
            <a:endParaRPr/>
          </a:p>
        </p:txBody>
      </p:sp>
      <p:sp>
        <p:nvSpPr>
          <p:cNvPr id="89" name="Google Shape;89;p1"/>
          <p:cNvSpPr txBox="1"/>
          <p:nvPr>
            <p:ph idx="1" type="body"/>
          </p:nvPr>
        </p:nvSpPr>
        <p:spPr>
          <a:xfrm>
            <a:off x="838200" y="2768018"/>
            <a:ext cx="10515600" cy="27771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Rebeliões na América portuguesa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Formação dos Estados Unidos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Independência do Haiti e América espanhola</a:t>
            </a:r>
            <a:endParaRPr/>
          </a:p>
          <a:p>
            <a:pPr indent="-228600" lvl="0" marL="22860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pt-BR" sz="2400">
                <a:latin typeface="Roboto"/>
                <a:ea typeface="Roboto"/>
                <a:cs typeface="Roboto"/>
                <a:sym typeface="Roboto"/>
              </a:rPr>
              <a:t>Chegada da Família Real e a emancipação política do Brasil</a:t>
            </a:r>
            <a:endParaRPr/>
          </a:p>
        </p:txBody>
      </p:sp>
      <p:sp>
        <p:nvSpPr>
          <p:cNvPr id="90" name="Google Shape;90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91" name="Google Shape;9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6" name="Google Shape;96;p2"/>
          <p:cNvGrpSpPr/>
          <p:nvPr/>
        </p:nvGrpSpPr>
        <p:grpSpPr>
          <a:xfrm>
            <a:off x="1438405" y="1677199"/>
            <a:ext cx="4219974" cy="4849650"/>
            <a:chOff x="0" y="616954"/>
            <a:chExt cx="4219974" cy="4849650"/>
          </a:xfrm>
        </p:grpSpPr>
        <p:sp>
          <p:nvSpPr>
            <p:cNvPr id="97" name="Google Shape;97;p2"/>
            <p:cNvSpPr/>
            <p:nvPr/>
          </p:nvSpPr>
          <p:spPr>
            <a:xfrm>
              <a:off x="0" y="1576354"/>
              <a:ext cx="4219974" cy="389025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17D3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2"/>
            <p:cNvSpPr txBox="1"/>
            <p:nvPr/>
          </p:nvSpPr>
          <p:spPr>
            <a:xfrm>
              <a:off x="0" y="1576354"/>
              <a:ext cx="4219974" cy="3890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5325" lIns="327500" spcFirstLastPara="1" rIns="327500" wrap="square" tIns="13538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Grão-Pará e Maranhão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Atividades: extração de riquezas da floresta e produção de açúcar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Mão de obra predominante: indígenas escravizados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Problema inicial: proibição da escravização de indígenas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Criação da Companhia de Comércio do Maranhão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Demandas dos colonos não atendidas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Revolta dos colonos contra a Companhia, os jesuítas e o governador local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Líder: Manuel Beckman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Repressão dos rebeldes, mas extinção da Companhia de Comércio do Maranhão e liberação da escravização de indígenas</a:t>
              </a:r>
              <a:endParaRPr/>
            </a:p>
          </p:txBody>
        </p:sp>
        <p:sp>
          <p:nvSpPr>
            <p:cNvPr id="99" name="Google Shape;99;p2"/>
            <p:cNvSpPr/>
            <p:nvPr/>
          </p:nvSpPr>
          <p:spPr>
            <a:xfrm>
              <a:off x="210998" y="616954"/>
              <a:ext cx="2953981" cy="1918800"/>
            </a:xfrm>
            <a:prstGeom prst="roundRect">
              <a:avLst>
                <a:gd fmla="val 16667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2"/>
            <p:cNvSpPr txBox="1"/>
            <p:nvPr/>
          </p:nvSpPr>
          <p:spPr>
            <a:xfrm>
              <a:off x="304666" y="710622"/>
              <a:ext cx="2766645" cy="1731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11650" spcFirstLastPara="1" rIns="1116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Revolta de Beckman (1684)</a:t>
              </a:r>
              <a:endParaRPr/>
            </a:p>
          </p:txBody>
        </p:sp>
      </p:grpSp>
      <p:grpSp>
        <p:nvGrpSpPr>
          <p:cNvPr id="101" name="Google Shape;101;p2"/>
          <p:cNvGrpSpPr/>
          <p:nvPr/>
        </p:nvGrpSpPr>
        <p:grpSpPr>
          <a:xfrm>
            <a:off x="6197379" y="1646563"/>
            <a:ext cx="4774276" cy="5141482"/>
            <a:chOff x="0" y="478684"/>
            <a:chExt cx="4774276" cy="5141482"/>
          </a:xfrm>
        </p:grpSpPr>
        <p:sp>
          <p:nvSpPr>
            <p:cNvPr id="102" name="Google Shape;102;p2"/>
            <p:cNvSpPr/>
            <p:nvPr/>
          </p:nvSpPr>
          <p:spPr>
            <a:xfrm>
              <a:off x="0" y="1422791"/>
              <a:ext cx="4774276" cy="4197375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2"/>
            <p:cNvSpPr txBox="1"/>
            <p:nvPr/>
          </p:nvSpPr>
          <p:spPr>
            <a:xfrm>
              <a:off x="0" y="1422791"/>
              <a:ext cx="4774276" cy="41973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5325" lIns="370525" spcFirstLastPara="1" rIns="370525" wrap="square" tIns="13538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Região atualmente pertencente a Minas Gerais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Descoberta de ouro onde hoje se localiza a cidade de Sabará (MG)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Grande fluxo de pessoas de Portugal, Rio de Janeiro, Bahia, São Paulo e outros pontos do território colonial, além de africanos escravizados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Conflitos entre os paulistas (emboabas) e os forasteiros 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paulistas são proibidos de entrar na região das minas e reagem com armas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Manoel Nunes é aclamado governador de todas as Minas pelos emboabas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Vitória dos emboabas e consequências político-administrativas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Maior controle da região pela metrópole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Novo governador para o Rio de Janeiro; criação da Capitania de São Paulo e das Minas de ouro; e elevação de povoados a vilas</a:t>
              </a:r>
              <a:endParaRPr/>
            </a:p>
          </p:txBody>
        </p:sp>
        <p:sp>
          <p:nvSpPr>
            <p:cNvPr id="104" name="Google Shape;104;p2"/>
            <p:cNvSpPr/>
            <p:nvPr/>
          </p:nvSpPr>
          <p:spPr>
            <a:xfrm>
              <a:off x="238713" y="478684"/>
              <a:ext cx="3341993" cy="191880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2"/>
            <p:cNvSpPr txBox="1"/>
            <p:nvPr/>
          </p:nvSpPr>
          <p:spPr>
            <a:xfrm>
              <a:off x="332381" y="572352"/>
              <a:ext cx="3154657" cy="173146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6300" spcFirstLastPara="1" rIns="1263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Guerra dos Emboabas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(1707-1709)</a:t>
              </a:r>
              <a:endParaRPr/>
            </a:p>
          </p:txBody>
        </p:sp>
      </p:grpSp>
      <p:sp>
        <p:nvSpPr>
          <p:cNvPr id="106" name="Google Shape;106;p2"/>
          <p:cNvSpPr txBox="1"/>
          <p:nvPr>
            <p:ph type="title"/>
          </p:nvPr>
        </p:nvSpPr>
        <p:spPr>
          <a:xfrm>
            <a:off x="0" y="381899"/>
            <a:ext cx="12192000" cy="104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3600"/>
              <a:buFont typeface="Roboto"/>
              <a:buNone/>
            </a:pPr>
            <a:r>
              <a:rPr b="1" lang="pt-BR" sz="3600">
                <a:solidFill>
                  <a:srgbClr val="548135"/>
                </a:solidFill>
                <a:latin typeface="Roboto"/>
                <a:ea typeface="Roboto"/>
                <a:cs typeface="Roboto"/>
                <a:sym typeface="Roboto"/>
              </a:rPr>
              <a:t>Rebeliões na América portuguesa</a:t>
            </a:r>
            <a:endParaRPr/>
          </a:p>
        </p:txBody>
      </p:sp>
      <p:sp>
        <p:nvSpPr>
          <p:cNvPr id="107" name="Google Shape;107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08" name="Google Shape;108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" name="Google Shape;113;p3"/>
          <p:cNvGrpSpPr/>
          <p:nvPr/>
        </p:nvGrpSpPr>
        <p:grpSpPr>
          <a:xfrm>
            <a:off x="1645719" y="680476"/>
            <a:ext cx="3503800" cy="6023520"/>
            <a:chOff x="0" y="30019"/>
            <a:chExt cx="3503800" cy="6023520"/>
          </a:xfrm>
        </p:grpSpPr>
        <p:sp>
          <p:nvSpPr>
            <p:cNvPr id="114" name="Google Shape;114;p3"/>
            <p:cNvSpPr/>
            <p:nvPr/>
          </p:nvSpPr>
          <p:spPr>
            <a:xfrm>
              <a:off x="0" y="723739"/>
              <a:ext cx="3503800" cy="53298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3"/>
            <p:cNvSpPr txBox="1"/>
            <p:nvPr/>
          </p:nvSpPr>
          <p:spPr>
            <a:xfrm>
              <a:off x="0" y="723739"/>
              <a:ext cx="3503800" cy="5329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5325" lIns="271925" spcFirstLastPara="1" rIns="271925" wrap="square" tIns="9789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Olinda e Recife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Contexto: queda do preço do açúcar brasileiro no mercado europeu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Empobrecimento dos senhores de engenho de Olinda e endividamento com os comerciantes de Recife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riqueza dos comerciantes de Recife era incompatível com a ausência de poder político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poder político estava concentrado nas mãos dos senhores de Olinda, através do controle da Câmara Municipal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Comerciantes de Recife pedem ao rei a elevação de seu povoado a vila, para terem sua própria Câmara Municipal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rei de Portugal atende o pedido dos comerciantes de Recife, que se apressam em construir um pelourinho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senhores de Olinda se armam, invadem Recife e destroem o pelourinho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rei manda reprimir a revolta em favor dos recifenses, mantendo a elevação do povoado a vila e transformando-a na capital de Pernambuco</a:t>
              </a:r>
              <a:endParaRPr/>
            </a:p>
          </p:txBody>
        </p:sp>
        <p:sp>
          <p:nvSpPr>
            <p:cNvPr id="116" name="Google Shape;116;p3"/>
            <p:cNvSpPr/>
            <p:nvPr/>
          </p:nvSpPr>
          <p:spPr>
            <a:xfrm>
              <a:off x="175190" y="30019"/>
              <a:ext cx="2452660" cy="138744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3"/>
            <p:cNvSpPr txBox="1"/>
            <p:nvPr/>
          </p:nvSpPr>
          <p:spPr>
            <a:xfrm>
              <a:off x="242919" y="97748"/>
              <a:ext cx="2317202" cy="1251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92700" spcFirstLastPara="1" rIns="9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Guerra dos Mascates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70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(1710-1711)</a:t>
              </a:r>
              <a:endParaRPr/>
            </a:p>
          </p:txBody>
        </p:sp>
      </p:grpSp>
      <p:grpSp>
        <p:nvGrpSpPr>
          <p:cNvPr id="118" name="Google Shape;118;p3"/>
          <p:cNvGrpSpPr/>
          <p:nvPr/>
        </p:nvGrpSpPr>
        <p:grpSpPr>
          <a:xfrm>
            <a:off x="6515318" y="879943"/>
            <a:ext cx="3672513" cy="5814862"/>
            <a:chOff x="0" y="268695"/>
            <a:chExt cx="3672513" cy="5814862"/>
          </a:xfrm>
        </p:grpSpPr>
        <p:sp>
          <p:nvSpPr>
            <p:cNvPr id="119" name="Google Shape;119;p3"/>
            <p:cNvSpPr/>
            <p:nvPr/>
          </p:nvSpPr>
          <p:spPr>
            <a:xfrm>
              <a:off x="0" y="555307"/>
              <a:ext cx="3672513" cy="552825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17D3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3"/>
            <p:cNvSpPr txBox="1"/>
            <p:nvPr/>
          </p:nvSpPr>
          <p:spPr>
            <a:xfrm>
              <a:off x="0" y="555307"/>
              <a:ext cx="3672513" cy="55282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85325" lIns="285025" spcFirstLastPara="1" rIns="285025" wrap="square" tIns="13538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Região atualmente pertencente a Minas Gerais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Contexto: criação da Intendência das Minas para aumentar o controle da Coroa sobre a extração mineral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Impostos diversos: sobre homens livres e escravizados, tecidos, ferramentas, gêneros agrícolas e ouro – o quinto (20% de todo ouro extraído)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Maior opressão fiscal = maior reação (contrabando)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Criação das Casas de Fundição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Aumento do preço dos alimentos e insatisfação e revolta das pessoas</a:t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Exigências dos rebeldes: redução no preço dos alimentos e anulação do decreto que criava as casas de Fundição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Repressão violenta: Felipe dos Santos e Pascoal Guimarães foram presos; Felipe dos Santos foi executado e seu corpo foi esquartejado e espalhado nas estradas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Consequências político-administrativas: separação de Minas Gerais e São Paulo, com a criação da capitania de Minas Gerais</a:t>
              </a:r>
              <a:endParaRPr/>
            </a:p>
          </p:txBody>
        </p:sp>
        <p:sp>
          <p:nvSpPr>
            <p:cNvPr id="121" name="Google Shape;121;p3"/>
            <p:cNvSpPr/>
            <p:nvPr/>
          </p:nvSpPr>
          <p:spPr>
            <a:xfrm>
              <a:off x="183625" y="268695"/>
              <a:ext cx="2570759" cy="1246011"/>
            </a:xfrm>
            <a:prstGeom prst="roundRect">
              <a:avLst>
                <a:gd fmla="val 16667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3"/>
            <p:cNvSpPr txBox="1"/>
            <p:nvPr/>
          </p:nvSpPr>
          <p:spPr>
            <a:xfrm>
              <a:off x="244450" y="329520"/>
              <a:ext cx="2449109" cy="11243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97150" spcFirstLastPara="1" rIns="971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i="0" lang="pt-BR" sz="20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Revolta de Vila Rica (1720)</a:t>
              </a:r>
              <a:endParaRPr/>
            </a:p>
          </p:txBody>
        </p:sp>
      </p:grpSp>
      <p:sp>
        <p:nvSpPr>
          <p:cNvPr id="123" name="Google Shape;123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24" name="Google Shape;124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9" name="Google Shape;129;p4"/>
          <p:cNvGrpSpPr/>
          <p:nvPr/>
        </p:nvGrpSpPr>
        <p:grpSpPr>
          <a:xfrm>
            <a:off x="-359861" y="617191"/>
            <a:ext cx="11766135" cy="6690506"/>
            <a:chOff x="-5619390" y="-860243"/>
            <a:chExt cx="11766135" cy="6690506"/>
          </a:xfrm>
        </p:grpSpPr>
        <p:sp>
          <p:nvSpPr>
            <p:cNvPr id="130" name="Google Shape;130;p4"/>
            <p:cNvSpPr/>
            <p:nvPr/>
          </p:nvSpPr>
          <p:spPr>
            <a:xfrm>
              <a:off x="-5619390" y="-860243"/>
              <a:ext cx="6690506" cy="6690506"/>
            </a:xfrm>
            <a:prstGeom prst="blockArc">
              <a:avLst>
                <a:gd fmla="val 18900000" name="adj1"/>
                <a:gd fmla="val 2700000" name="adj2"/>
                <a:gd fmla="val 323" name="adj3"/>
              </a:avLst>
            </a:pr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4"/>
            <p:cNvSpPr/>
            <p:nvPr/>
          </p:nvSpPr>
          <p:spPr>
            <a:xfrm>
              <a:off x="560702" y="382095"/>
              <a:ext cx="5586043" cy="764587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4"/>
            <p:cNvSpPr txBox="1"/>
            <p:nvPr/>
          </p:nvSpPr>
          <p:spPr>
            <a:xfrm>
              <a:off x="560702" y="382095"/>
              <a:ext cx="5586043" cy="7645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606875" spcFirstLastPara="1" rIns="58400" wrap="square" tIns="58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pt-BR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Ocupação e povoamento de áreas no interior do território</a:t>
              </a:r>
              <a:endParaRPr/>
            </a:p>
          </p:txBody>
        </p:sp>
        <p:sp>
          <p:nvSpPr>
            <p:cNvPr id="133" name="Google Shape;133;p4"/>
            <p:cNvSpPr/>
            <p:nvPr/>
          </p:nvSpPr>
          <p:spPr>
            <a:xfrm>
              <a:off x="82834" y="286521"/>
              <a:ext cx="955734" cy="95573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4"/>
            <p:cNvSpPr/>
            <p:nvPr/>
          </p:nvSpPr>
          <p:spPr>
            <a:xfrm>
              <a:off x="999058" y="1529175"/>
              <a:ext cx="5147687" cy="764587"/>
            </a:xfrm>
            <a:prstGeom prst="rect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4"/>
            <p:cNvSpPr txBox="1"/>
            <p:nvPr/>
          </p:nvSpPr>
          <p:spPr>
            <a:xfrm>
              <a:off x="999058" y="1529175"/>
              <a:ext cx="5147687" cy="7645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606875" spcFirstLastPara="1" rIns="58400" wrap="square" tIns="58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pt-BR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Florescimento da vida urbana = nascimentos de vilas e cidades</a:t>
              </a:r>
              <a:endParaRPr/>
            </a:p>
          </p:txBody>
        </p:sp>
        <p:sp>
          <p:nvSpPr>
            <p:cNvPr id="136" name="Google Shape;136;p4"/>
            <p:cNvSpPr/>
            <p:nvPr/>
          </p:nvSpPr>
          <p:spPr>
            <a:xfrm>
              <a:off x="521190" y="1433602"/>
              <a:ext cx="955734" cy="95573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50C9B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4"/>
            <p:cNvSpPr/>
            <p:nvPr/>
          </p:nvSpPr>
          <p:spPr>
            <a:xfrm>
              <a:off x="999058" y="2676256"/>
              <a:ext cx="5147687" cy="764587"/>
            </a:xfrm>
            <a:prstGeom prst="rect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4"/>
            <p:cNvSpPr txBox="1"/>
            <p:nvPr/>
          </p:nvSpPr>
          <p:spPr>
            <a:xfrm>
              <a:off x="999058" y="2676256"/>
              <a:ext cx="5147687" cy="7645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606875" spcFirstLastPara="1" rIns="58400" wrap="square" tIns="58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pt-BR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Mudança da capital de Salvador para o Rio de Janeiro</a:t>
              </a:r>
              <a:endParaRPr/>
            </a:p>
          </p:txBody>
        </p:sp>
        <p:sp>
          <p:nvSpPr>
            <p:cNvPr id="139" name="Google Shape;139;p4"/>
            <p:cNvSpPr/>
            <p:nvPr/>
          </p:nvSpPr>
          <p:spPr>
            <a:xfrm>
              <a:off x="521190" y="2580682"/>
              <a:ext cx="955734" cy="95573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48BD6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4"/>
            <p:cNvSpPr/>
            <p:nvPr/>
          </p:nvSpPr>
          <p:spPr>
            <a:xfrm>
              <a:off x="560702" y="3823336"/>
              <a:ext cx="5586043" cy="764587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4"/>
            <p:cNvSpPr txBox="1"/>
            <p:nvPr/>
          </p:nvSpPr>
          <p:spPr>
            <a:xfrm>
              <a:off x="560702" y="3823336"/>
              <a:ext cx="5586043" cy="76458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8400" lIns="606875" spcFirstLastPara="1" rIns="58400" wrap="square" tIns="584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300"/>
                <a:buFont typeface="Calibri"/>
                <a:buNone/>
              </a:pPr>
              <a:r>
                <a:rPr b="0" i="0" lang="pt-BR" sz="23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Crescimento do mercado interno</a:t>
              </a:r>
              <a:endParaRPr/>
            </a:p>
          </p:txBody>
        </p:sp>
        <p:sp>
          <p:nvSpPr>
            <p:cNvPr id="142" name="Google Shape;142;p4"/>
            <p:cNvSpPr/>
            <p:nvPr/>
          </p:nvSpPr>
          <p:spPr>
            <a:xfrm>
              <a:off x="82834" y="3727763"/>
              <a:ext cx="955734" cy="955734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43" name="Google Shape;143;p4"/>
          <p:cNvSpPr txBox="1"/>
          <p:nvPr/>
        </p:nvSpPr>
        <p:spPr>
          <a:xfrm>
            <a:off x="625151" y="622005"/>
            <a:ext cx="10649652" cy="98488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pt-BR" sz="2000" u="none" cap="none" strike="noStrike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Contribuição da mineração de ouro e diamantes para as mudanças ocorridas na colônia portuguesa na América: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ma imagem contendo texto, mapa&#10;&#10;Descrição gerada automaticamente" id="144" name="Google Shape;144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4033" y="2000372"/>
            <a:ext cx="4375875" cy="3752994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Google Shape;145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46" name="Google Shape;146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5"/>
          <p:cNvSpPr txBox="1"/>
          <p:nvPr/>
        </p:nvSpPr>
        <p:spPr>
          <a:xfrm>
            <a:off x="3039553" y="536179"/>
            <a:ext cx="6350466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Conjuração Mineira (1789)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52" name="Google Shape;152;p5"/>
          <p:cNvGrpSpPr/>
          <p:nvPr/>
        </p:nvGrpSpPr>
        <p:grpSpPr>
          <a:xfrm>
            <a:off x="117239" y="1809071"/>
            <a:ext cx="11957520" cy="3831305"/>
            <a:chOff x="726" y="1809071"/>
            <a:chExt cx="11957520" cy="3831305"/>
          </a:xfrm>
        </p:grpSpPr>
        <p:sp>
          <p:nvSpPr>
            <p:cNvPr id="153" name="Google Shape;153;p5"/>
            <p:cNvSpPr/>
            <p:nvPr/>
          </p:nvSpPr>
          <p:spPr>
            <a:xfrm rot="10800000">
              <a:off x="10589639" y="4423890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787878"/>
            </a:solidFill>
            <a:ln cap="flat" cmpd="sng" w="12700">
              <a:solidFill>
                <a:srgbClr val="78787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5"/>
            <p:cNvSpPr/>
            <p:nvPr/>
          </p:nvSpPr>
          <p:spPr>
            <a:xfrm>
              <a:off x="10586902" y="4559479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5"/>
            <p:cNvSpPr txBox="1"/>
            <p:nvPr/>
          </p:nvSpPr>
          <p:spPr>
            <a:xfrm>
              <a:off x="10586902" y="4559479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pt-BR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Apenas Tiradentes foi condenado à morte e teve seu corpo esquartejado → punição exemplar</a:t>
              </a:r>
              <a:endParaRPr sz="11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6" name="Google Shape;156;p5"/>
            <p:cNvSpPr/>
            <p:nvPr/>
          </p:nvSpPr>
          <p:spPr>
            <a:xfrm rot="5400000">
              <a:off x="10586902" y="4050821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848484"/>
            </a:solidFill>
            <a:ln cap="flat" cmpd="sng" w="12700">
              <a:solidFill>
                <a:srgbClr val="84848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5"/>
            <p:cNvSpPr/>
            <p:nvPr/>
          </p:nvSpPr>
          <p:spPr>
            <a:xfrm rot="10800000">
              <a:off x="9077328" y="4050344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909090"/>
            </a:solidFill>
            <a:ln cap="flat" cmpd="sng" w="12700">
              <a:solidFill>
                <a:srgbClr val="90909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5"/>
            <p:cNvSpPr/>
            <p:nvPr/>
          </p:nvSpPr>
          <p:spPr>
            <a:xfrm>
              <a:off x="9074591" y="4185933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5"/>
            <p:cNvSpPr txBox="1"/>
            <p:nvPr/>
          </p:nvSpPr>
          <p:spPr>
            <a:xfrm>
              <a:off x="9074591" y="4185933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1900" lIns="41900" spcFirstLastPara="1" rIns="41900" wrap="square" tIns="419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pt-BR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Denúncia da conjuração; suspensão da derrama  e repressão dos conjurados</a:t>
              </a:r>
              <a:endParaRPr/>
            </a:p>
          </p:txBody>
        </p:sp>
        <p:sp>
          <p:nvSpPr>
            <p:cNvPr id="160" name="Google Shape;160;p5"/>
            <p:cNvSpPr/>
            <p:nvPr/>
          </p:nvSpPr>
          <p:spPr>
            <a:xfrm rot="5400000">
              <a:off x="9074591" y="3677276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9C9C9C"/>
            </a:solidFill>
            <a:ln cap="flat" cmpd="sng" w="12700">
              <a:solidFill>
                <a:srgbClr val="9C9C9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5"/>
            <p:cNvSpPr/>
            <p:nvPr/>
          </p:nvSpPr>
          <p:spPr>
            <a:xfrm rot="10800000">
              <a:off x="7565017" y="3676799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A8A8A8"/>
            </a:solidFill>
            <a:ln cap="flat" cmpd="sng" w="12700">
              <a:solidFill>
                <a:srgbClr val="A8A8A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7562280" y="3812388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5"/>
            <p:cNvSpPr txBox="1"/>
            <p:nvPr/>
          </p:nvSpPr>
          <p:spPr>
            <a:xfrm>
              <a:off x="7562280" y="3812388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38100" spcFirstLastPara="1" rIns="38100" wrap="square" tIns="3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Diversidade das aspirações dos conjurados: ideais iluministas; objetivos diretos (fim dos impostos); divergências sobre a escravidão</a:t>
              </a:r>
              <a:endParaRPr/>
            </a:p>
          </p:txBody>
        </p:sp>
        <p:sp>
          <p:nvSpPr>
            <p:cNvPr id="164" name="Google Shape;164;p5"/>
            <p:cNvSpPr/>
            <p:nvPr/>
          </p:nvSpPr>
          <p:spPr>
            <a:xfrm rot="5400000">
              <a:off x="7562280" y="3303730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B5B5B5"/>
            </a:solidFill>
            <a:ln cap="flat" cmpd="sng" w="12700">
              <a:solidFill>
                <a:srgbClr val="B5B5B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5"/>
            <p:cNvSpPr/>
            <p:nvPr/>
          </p:nvSpPr>
          <p:spPr>
            <a:xfrm rot="10800000">
              <a:off x="6052706" y="3303253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C1C1C1"/>
            </a:solidFill>
            <a:ln cap="flat" cmpd="sng" w="12700">
              <a:solidFill>
                <a:srgbClr val="C1C1C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5"/>
            <p:cNvSpPr/>
            <p:nvPr/>
          </p:nvSpPr>
          <p:spPr>
            <a:xfrm>
              <a:off x="6049969" y="3438842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5"/>
            <p:cNvSpPr txBox="1"/>
            <p:nvPr/>
          </p:nvSpPr>
          <p:spPr>
            <a:xfrm>
              <a:off x="6049969" y="3438842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38100" spcFirstLastPara="1" rIns="38100" wrap="square" tIns="3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Homens locais, em sua maioria ricos, começam a se reunir para planejar uma rebelião contra a coroa</a:t>
              </a:r>
              <a:endParaRPr/>
            </a:p>
          </p:txBody>
        </p:sp>
        <p:sp>
          <p:nvSpPr>
            <p:cNvPr id="168" name="Google Shape;168;p5"/>
            <p:cNvSpPr/>
            <p:nvPr/>
          </p:nvSpPr>
          <p:spPr>
            <a:xfrm rot="5400000">
              <a:off x="6049969" y="2930185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CDCDCD"/>
            </a:solidFill>
            <a:ln cap="flat" cmpd="sng" w="12700">
              <a:solidFill>
                <a:srgbClr val="CDCDC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9" name="Google Shape;169;p5"/>
            <p:cNvSpPr/>
            <p:nvPr/>
          </p:nvSpPr>
          <p:spPr>
            <a:xfrm rot="10800000">
              <a:off x="4540396" y="2929708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CDCDCD"/>
            </a:solidFill>
            <a:ln cap="flat" cmpd="sng" w="12700">
              <a:solidFill>
                <a:srgbClr val="CDCDC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0" name="Google Shape;170;p5"/>
            <p:cNvSpPr/>
            <p:nvPr/>
          </p:nvSpPr>
          <p:spPr>
            <a:xfrm>
              <a:off x="4537658" y="3065297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1" name="Google Shape;171;p5"/>
            <p:cNvSpPr txBox="1"/>
            <p:nvPr/>
          </p:nvSpPr>
          <p:spPr>
            <a:xfrm>
              <a:off x="4537658" y="3065297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38100" spcFirstLastPara="1" rIns="38100" wrap="square" tIns="3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1788: anúncio de uma derrama e instauração de um clima de revolta</a:t>
              </a:r>
              <a:endParaRPr/>
            </a:p>
          </p:txBody>
        </p:sp>
        <p:sp>
          <p:nvSpPr>
            <p:cNvPr id="172" name="Google Shape;172;p5"/>
            <p:cNvSpPr/>
            <p:nvPr/>
          </p:nvSpPr>
          <p:spPr>
            <a:xfrm rot="5400000">
              <a:off x="4537658" y="2556639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C1C1C1"/>
            </a:solidFill>
            <a:ln cap="flat" cmpd="sng" w="12700">
              <a:solidFill>
                <a:srgbClr val="C1C1C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3" name="Google Shape;173;p5"/>
            <p:cNvSpPr/>
            <p:nvPr/>
          </p:nvSpPr>
          <p:spPr>
            <a:xfrm rot="10800000">
              <a:off x="3028085" y="2556162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B5B5B5"/>
            </a:solidFill>
            <a:ln cap="flat" cmpd="sng" w="12700">
              <a:solidFill>
                <a:srgbClr val="B5B5B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4" name="Google Shape;174;p5"/>
            <p:cNvSpPr/>
            <p:nvPr/>
          </p:nvSpPr>
          <p:spPr>
            <a:xfrm>
              <a:off x="3025348" y="2691752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5" name="Google Shape;175;p5"/>
            <p:cNvSpPr txBox="1"/>
            <p:nvPr/>
          </p:nvSpPr>
          <p:spPr>
            <a:xfrm>
              <a:off x="3025348" y="2691752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38100" spcFirstLastPara="1" rIns="38100" wrap="square" tIns="3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Empobrecimento da população de Minas Gerais e aumento do medo e da insegurança</a:t>
              </a:r>
              <a:endParaRPr/>
            </a:p>
          </p:txBody>
        </p:sp>
        <p:sp>
          <p:nvSpPr>
            <p:cNvPr id="176" name="Google Shape;176;p5"/>
            <p:cNvSpPr/>
            <p:nvPr/>
          </p:nvSpPr>
          <p:spPr>
            <a:xfrm rot="5400000">
              <a:off x="3025348" y="2183094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A8A8A8"/>
            </a:solidFill>
            <a:ln cap="flat" cmpd="sng" w="12700">
              <a:solidFill>
                <a:srgbClr val="A8A8A8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7" name="Google Shape;177;p5"/>
            <p:cNvSpPr/>
            <p:nvPr/>
          </p:nvSpPr>
          <p:spPr>
            <a:xfrm rot="10800000">
              <a:off x="1515774" y="2182617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9C9C9C"/>
            </a:solidFill>
            <a:ln cap="flat" cmpd="sng" w="12700">
              <a:solidFill>
                <a:srgbClr val="9C9C9C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8" name="Google Shape;178;p5"/>
            <p:cNvSpPr/>
            <p:nvPr/>
          </p:nvSpPr>
          <p:spPr>
            <a:xfrm>
              <a:off x="1513037" y="2318206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9" name="Google Shape;179;p5"/>
            <p:cNvSpPr txBox="1"/>
            <p:nvPr/>
          </p:nvSpPr>
          <p:spPr>
            <a:xfrm>
              <a:off x="1513037" y="2318206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38100" spcFirstLastPara="1" rIns="38100" wrap="square" tIns="3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Continuidade da cobrança de impostos e proibições de outras atividades econômicas</a:t>
              </a:r>
              <a:endParaRPr/>
            </a:p>
          </p:txBody>
        </p:sp>
        <p:sp>
          <p:nvSpPr>
            <p:cNvPr id="180" name="Google Shape;180;p5"/>
            <p:cNvSpPr/>
            <p:nvPr/>
          </p:nvSpPr>
          <p:spPr>
            <a:xfrm rot="5400000">
              <a:off x="1513037" y="1809548"/>
              <a:ext cx="232663" cy="232663"/>
            </a:xfrm>
            <a:prstGeom prst="triangle">
              <a:avLst>
                <a:gd fmla="val 100000" name="adj"/>
              </a:avLst>
            </a:prstGeom>
            <a:solidFill>
              <a:srgbClr val="909090"/>
            </a:solidFill>
            <a:ln cap="flat" cmpd="sng" w="12700">
              <a:solidFill>
                <a:srgbClr val="90909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1" name="Google Shape;181;p5"/>
            <p:cNvSpPr/>
            <p:nvPr/>
          </p:nvSpPr>
          <p:spPr>
            <a:xfrm rot="10800000">
              <a:off x="3463" y="1809071"/>
              <a:ext cx="1368607" cy="820846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rgbClr val="848484"/>
            </a:solidFill>
            <a:ln cap="flat" cmpd="sng" w="12700">
              <a:solidFill>
                <a:srgbClr val="84848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5"/>
            <p:cNvSpPr/>
            <p:nvPr/>
          </p:nvSpPr>
          <p:spPr>
            <a:xfrm>
              <a:off x="726" y="1944661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5"/>
            <p:cNvSpPr txBox="1"/>
            <p:nvPr/>
          </p:nvSpPr>
          <p:spPr>
            <a:xfrm>
              <a:off x="726" y="1944661"/>
              <a:ext cx="1234483" cy="108089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38100" lIns="38100" spcFirstLastPara="1" rIns="38100" wrap="square" tIns="381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000"/>
                <a:buFont typeface="Calibri"/>
                <a:buNone/>
              </a:pPr>
              <a:r>
                <a:rPr lang="pt-BR" sz="1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1760: as jazidas mineiras começam a se esgotar</a:t>
              </a:r>
              <a:endParaRPr/>
            </a:p>
          </p:txBody>
        </p:sp>
      </p:grpSp>
      <p:pic>
        <p:nvPicPr>
          <p:cNvPr descr="Uma imagem contendo captura de tela&#10;&#10;Descrição gerada automaticamente" id="184" name="Google Shape;18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355355" y="3977784"/>
            <a:ext cx="3838610" cy="2386253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5"/>
          <p:cNvSpPr/>
          <p:nvPr/>
        </p:nvSpPr>
        <p:spPr>
          <a:xfrm>
            <a:off x="7800391" y="1152811"/>
            <a:ext cx="3387013" cy="1730732"/>
          </a:xfrm>
          <a:prstGeom prst="wedgeEllipseCallout">
            <a:avLst>
              <a:gd fmla="val -20833" name="adj1"/>
              <a:gd fmla="val 62500" name="adj2"/>
            </a:avLst>
          </a:prstGeom>
          <a:solidFill>
            <a:schemeClr val="lt1"/>
          </a:solidFill>
          <a:ln cap="flat" cmpd="sng" w="12700">
            <a:solidFill>
              <a:srgbClr val="262626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44450" algn="ctr" dir="5400000" dist="27940">
              <a:srgbClr val="000000">
                <a:alpha val="31764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Os conjurados defendiam a independência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 Minas Gerais; a proclamação de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uma república com capital em São João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del-Rei;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 a criação, em Vila Rica, de uma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universidade e de uma Casa da Moeda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0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para controlar a emissão de dinheiro.</a:t>
            </a:r>
            <a:endParaRPr sz="9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Google Shape;186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187" name="Google Shape;187;p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6"/>
          <p:cNvSpPr txBox="1"/>
          <p:nvPr/>
        </p:nvSpPr>
        <p:spPr>
          <a:xfrm>
            <a:off x="2920767" y="473133"/>
            <a:ext cx="6350466" cy="800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Conjuração Baiana (1798)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93" name="Google Shape;193;p6"/>
          <p:cNvGrpSpPr/>
          <p:nvPr/>
        </p:nvGrpSpPr>
        <p:grpSpPr>
          <a:xfrm>
            <a:off x="184538" y="1218411"/>
            <a:ext cx="11404082" cy="5602219"/>
            <a:chOff x="0" y="71466"/>
            <a:chExt cx="11404082" cy="5602219"/>
          </a:xfrm>
        </p:grpSpPr>
        <p:sp>
          <p:nvSpPr>
            <p:cNvPr id="194" name="Google Shape;194;p6"/>
            <p:cNvSpPr/>
            <p:nvPr/>
          </p:nvSpPr>
          <p:spPr>
            <a:xfrm>
              <a:off x="0" y="71466"/>
              <a:ext cx="11404082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5" name="Google Shape;195;p6"/>
            <p:cNvSpPr/>
            <p:nvPr/>
          </p:nvSpPr>
          <p:spPr>
            <a:xfrm>
              <a:off x="542918" y="95898"/>
              <a:ext cx="10858367" cy="358815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6"/>
            <p:cNvSpPr txBox="1"/>
            <p:nvPr/>
          </p:nvSpPr>
          <p:spPr>
            <a:xfrm>
              <a:off x="560434" y="113414"/>
              <a:ext cx="10823335" cy="32378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01725" spcFirstLastPara="1" rIns="3017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Formação étnica de Salvador: 60 mil habitantes, dos quais 40 mil eram afrodescendentes</a:t>
              </a:r>
              <a:endParaRPr/>
            </a:p>
          </p:txBody>
        </p:sp>
        <p:sp>
          <p:nvSpPr>
            <p:cNvPr id="197" name="Google Shape;197;p6"/>
            <p:cNvSpPr/>
            <p:nvPr/>
          </p:nvSpPr>
          <p:spPr>
            <a:xfrm>
              <a:off x="0" y="764032"/>
              <a:ext cx="11404082" cy="106694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196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8" name="Google Shape;198;p6"/>
            <p:cNvSpPr txBox="1"/>
            <p:nvPr/>
          </p:nvSpPr>
          <p:spPr>
            <a:xfrm>
              <a:off x="0" y="764032"/>
              <a:ext cx="11404082" cy="10669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85075" spcFirstLastPara="1" rIns="885075" wrap="square" tIns="3124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Crescimento da população e do comércio, enriquecendo senhores de terras e grandes comerciantes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Péssimas condições de vida para a maior parte da população (altos preços de produtos básicos e impostos abusivos)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Forte racismo contra a os afrodescendentes</a:t>
              </a:r>
              <a:endParaRPr/>
            </a:p>
          </p:txBody>
        </p:sp>
        <p:sp>
          <p:nvSpPr>
            <p:cNvPr id="199" name="Google Shape;199;p6"/>
            <p:cNvSpPr/>
            <p:nvPr/>
          </p:nvSpPr>
          <p:spPr>
            <a:xfrm>
              <a:off x="552942" y="744666"/>
              <a:ext cx="10845715" cy="344086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81960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0" name="Google Shape;200;p6"/>
            <p:cNvSpPr txBox="1"/>
            <p:nvPr/>
          </p:nvSpPr>
          <p:spPr>
            <a:xfrm>
              <a:off x="569739" y="761463"/>
              <a:ext cx="10812121" cy="3104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01725" spcFirstLastPara="1" rIns="3017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Contexto socioeconômico: insatisfação da maior parte da população</a:t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1" name="Google Shape;201;p6"/>
            <p:cNvSpPr/>
            <p:nvPr/>
          </p:nvSpPr>
          <p:spPr>
            <a:xfrm>
              <a:off x="0" y="1961210"/>
              <a:ext cx="11404082" cy="1139281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74117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2" name="Google Shape;202;p6"/>
            <p:cNvSpPr txBox="1"/>
            <p:nvPr/>
          </p:nvSpPr>
          <p:spPr>
            <a:xfrm>
              <a:off x="0" y="1961210"/>
              <a:ext cx="11404082" cy="11392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85075" spcFirstLastPara="1" rIns="885075" wrap="square" tIns="3124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População pobre: artesãos, soldados, trabalhadores escravizados e libertos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Intelectuais que pregavam ideias de liberdade, igualdade e fraternidade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Homens ricos interessados em romper com Portugal</a:t>
              </a:r>
              <a:endParaRPr/>
            </a:p>
          </p:txBody>
        </p:sp>
        <p:sp>
          <p:nvSpPr>
            <p:cNvPr id="203" name="Google Shape;203;p6"/>
            <p:cNvSpPr/>
            <p:nvPr/>
          </p:nvSpPr>
          <p:spPr>
            <a:xfrm>
              <a:off x="561294" y="1830030"/>
              <a:ext cx="10833997" cy="336156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74117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4" name="Google Shape;204;p6"/>
            <p:cNvSpPr txBox="1"/>
            <p:nvPr/>
          </p:nvSpPr>
          <p:spPr>
            <a:xfrm>
              <a:off x="577704" y="1846440"/>
              <a:ext cx="10801177" cy="3033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01725" spcFirstLastPara="1" rIns="3017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Crescimento das agitações nas ruas de Salvador</a:t>
              </a:r>
              <a:endParaRPr/>
            </a:p>
          </p:txBody>
        </p:sp>
        <p:sp>
          <p:nvSpPr>
            <p:cNvPr id="205" name="Google Shape;205;p6"/>
            <p:cNvSpPr/>
            <p:nvPr/>
          </p:nvSpPr>
          <p:spPr>
            <a:xfrm>
              <a:off x="0" y="3204290"/>
              <a:ext cx="11404082" cy="11781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65882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6" name="Google Shape;206;p6"/>
            <p:cNvSpPr txBox="1"/>
            <p:nvPr/>
          </p:nvSpPr>
          <p:spPr>
            <a:xfrm>
              <a:off x="0" y="3204290"/>
              <a:ext cx="11404082" cy="117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85075" spcFirstLastPara="1" rIns="885075" wrap="square" tIns="3124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Fim do domínio português na Bahia; proclamação de uma república em que todos tivessem igualdade de tratamento; a abertura do porto de Salvador para o livre-comércio; a diminuição dos impostos e o aumento dos soldos e da oferta de alimentos; fim do preconceito contra os negros</a:t>
              </a:r>
              <a:endParaRPr/>
            </a:p>
          </p:txBody>
        </p:sp>
        <p:sp>
          <p:nvSpPr>
            <p:cNvPr id="207" name="Google Shape;207;p6"/>
            <p:cNvSpPr/>
            <p:nvPr/>
          </p:nvSpPr>
          <p:spPr>
            <a:xfrm>
              <a:off x="545714" y="3103269"/>
              <a:ext cx="10858367" cy="309717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65882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8" name="Google Shape;208;p6"/>
            <p:cNvSpPr txBox="1"/>
            <p:nvPr/>
          </p:nvSpPr>
          <p:spPr>
            <a:xfrm>
              <a:off x="560833" y="3118388"/>
              <a:ext cx="10828129" cy="27947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01725" spcFirstLastPara="1" rIns="3017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12 de agosto de 1798: panfletos são afixados exigindo a revolução</a:t>
              </a:r>
              <a:endParaRPr/>
            </a:p>
          </p:txBody>
        </p:sp>
        <p:sp>
          <p:nvSpPr>
            <p:cNvPr id="209" name="Google Shape;209;p6"/>
            <p:cNvSpPr/>
            <p:nvPr/>
          </p:nvSpPr>
          <p:spPr>
            <a:xfrm>
              <a:off x="0" y="4458989"/>
              <a:ext cx="11404082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58039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0" name="Google Shape;210;p6"/>
            <p:cNvSpPr/>
            <p:nvPr/>
          </p:nvSpPr>
          <p:spPr>
            <a:xfrm>
              <a:off x="542918" y="4501190"/>
              <a:ext cx="10858367" cy="282519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58039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1" name="Google Shape;211;p6"/>
            <p:cNvSpPr txBox="1"/>
            <p:nvPr/>
          </p:nvSpPr>
          <p:spPr>
            <a:xfrm>
              <a:off x="556709" y="4514981"/>
              <a:ext cx="10830785" cy="25493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01725" spcFirstLastPara="1" rIns="3017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Temor das autoridades dos dois lados do Atlântico (Revolução Americana, Revolução Francesa e lutas por liberdade no Haiti</a:t>
              </a:r>
              <a:endParaRPr/>
            </a:p>
          </p:txBody>
        </p:sp>
        <p:sp>
          <p:nvSpPr>
            <p:cNvPr id="212" name="Google Shape;212;p6"/>
            <p:cNvSpPr/>
            <p:nvPr/>
          </p:nvSpPr>
          <p:spPr>
            <a:xfrm>
              <a:off x="0" y="5119285"/>
              <a:ext cx="11404082" cy="5544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4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3" name="Google Shape;213;p6"/>
            <p:cNvSpPr/>
            <p:nvPr/>
          </p:nvSpPr>
          <p:spPr>
            <a:xfrm>
              <a:off x="542918" y="5132189"/>
              <a:ext cx="10858367" cy="311815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4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6"/>
            <p:cNvSpPr txBox="1"/>
            <p:nvPr/>
          </p:nvSpPr>
          <p:spPr>
            <a:xfrm>
              <a:off x="558140" y="5147411"/>
              <a:ext cx="10827923" cy="28137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301725" spcFirstLastPara="1" rIns="3017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Forte repressão: quatro líderes afrodescendentes e pobres foram executados</a:t>
              </a:r>
              <a:endParaRPr/>
            </a:p>
          </p:txBody>
        </p:sp>
      </p:grpSp>
      <p:sp>
        <p:nvSpPr>
          <p:cNvPr id="215" name="Google Shape;215;p6"/>
          <p:cNvSpPr txBox="1"/>
          <p:nvPr>
            <p:ph idx="12" type="sldNum"/>
          </p:nvPr>
        </p:nvSpPr>
        <p:spPr>
          <a:xfrm>
            <a:off x="9271233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16" name="Google Shape;216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"/>
          <p:cNvSpPr txBox="1"/>
          <p:nvPr>
            <p:ph type="title"/>
          </p:nvPr>
        </p:nvSpPr>
        <p:spPr>
          <a:xfrm>
            <a:off x="130629" y="230801"/>
            <a:ext cx="12192000" cy="104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3200"/>
              <a:buFont typeface="Roboto"/>
              <a:buNone/>
            </a:pPr>
            <a:r>
              <a:rPr b="1" lang="pt-BR" sz="3200">
                <a:solidFill>
                  <a:srgbClr val="548135"/>
                </a:solidFill>
                <a:latin typeface="Roboto"/>
                <a:ea typeface="Roboto"/>
                <a:cs typeface="Roboto"/>
                <a:sym typeface="Roboto"/>
              </a:rPr>
              <a:t>Formação dos Estados Unidos</a:t>
            </a:r>
            <a:endParaRPr/>
          </a:p>
        </p:txBody>
      </p:sp>
      <p:sp>
        <p:nvSpPr>
          <p:cNvPr id="222" name="Google Shape;222;p7"/>
          <p:cNvSpPr txBox="1"/>
          <p:nvPr/>
        </p:nvSpPr>
        <p:spPr>
          <a:xfrm>
            <a:off x="2920767" y="944165"/>
            <a:ext cx="6350466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Colonização inglesa na América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223" name="Google Shape;223;p7"/>
          <p:cNvGrpSpPr/>
          <p:nvPr/>
        </p:nvGrpSpPr>
        <p:grpSpPr>
          <a:xfrm>
            <a:off x="383912" y="1449972"/>
            <a:ext cx="6851121" cy="5417164"/>
            <a:chOff x="2602014" y="751"/>
            <a:chExt cx="6851121" cy="5417164"/>
          </a:xfrm>
        </p:grpSpPr>
        <p:sp>
          <p:nvSpPr>
            <p:cNvPr id="224" name="Google Shape;224;p7"/>
            <p:cNvSpPr/>
            <p:nvPr/>
          </p:nvSpPr>
          <p:spPr>
            <a:xfrm>
              <a:off x="2602014" y="751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5" name="Google Shape;225;p7"/>
            <p:cNvSpPr txBox="1"/>
            <p:nvPr/>
          </p:nvSpPr>
          <p:spPr>
            <a:xfrm>
              <a:off x="2625456" y="24193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pt-BR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Primeira tentativa inglesa</a:t>
              </a:r>
              <a:endParaRPr/>
            </a:p>
          </p:txBody>
        </p:sp>
        <p:sp>
          <p:nvSpPr>
            <p:cNvPr id="226" name="Google Shape;226;p7"/>
            <p:cNvSpPr/>
            <p:nvPr/>
          </p:nvSpPr>
          <p:spPr>
            <a:xfrm rot="5400000">
              <a:off x="4132712" y="871148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6AA44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7" name="Google Shape;227;p7"/>
            <p:cNvSpPr/>
            <p:nvPr/>
          </p:nvSpPr>
          <p:spPr>
            <a:xfrm>
              <a:off x="2602014" y="1081243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8" name="Google Shape;228;p7"/>
            <p:cNvSpPr txBox="1"/>
            <p:nvPr/>
          </p:nvSpPr>
          <p:spPr>
            <a:xfrm>
              <a:off x="2625456" y="1104685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1585: a rainha Elizabeth I dá permissão a Sir Walter Raleigh para iniciar a colonização</a:t>
              </a:r>
              <a:endParaRPr/>
            </a:p>
          </p:txBody>
        </p:sp>
        <p:sp>
          <p:nvSpPr>
            <p:cNvPr id="229" name="Google Shape;229;p7"/>
            <p:cNvSpPr/>
            <p:nvPr/>
          </p:nvSpPr>
          <p:spPr>
            <a:xfrm rot="5400000">
              <a:off x="4132712" y="1951640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7EB6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0" name="Google Shape;230;p7"/>
            <p:cNvSpPr/>
            <p:nvPr/>
          </p:nvSpPr>
          <p:spPr>
            <a:xfrm>
              <a:off x="2602014" y="2161736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1" name="Google Shape;231;p7"/>
            <p:cNvSpPr txBox="1"/>
            <p:nvPr/>
          </p:nvSpPr>
          <p:spPr>
            <a:xfrm>
              <a:off x="2625456" y="2185178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Sir Raleigh funda Virgínia, um povoado na costa leste da América</a:t>
              </a:r>
              <a:endParaRPr/>
            </a:p>
          </p:txBody>
        </p:sp>
        <p:sp>
          <p:nvSpPr>
            <p:cNvPr id="232" name="Google Shape;232;p7"/>
            <p:cNvSpPr/>
            <p:nvPr/>
          </p:nvSpPr>
          <p:spPr>
            <a:xfrm rot="5400000">
              <a:off x="4132712" y="3032132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94C1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3" name="Google Shape;233;p7"/>
            <p:cNvSpPr/>
            <p:nvPr/>
          </p:nvSpPr>
          <p:spPr>
            <a:xfrm>
              <a:off x="2602014" y="3242228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7"/>
            <p:cNvSpPr txBox="1"/>
            <p:nvPr/>
          </p:nvSpPr>
          <p:spPr>
            <a:xfrm>
              <a:off x="2625456" y="3265670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Fracasso por causa da fome, das doenças e da resistência indígena</a:t>
              </a:r>
              <a:endParaRPr/>
            </a:p>
          </p:txBody>
        </p:sp>
        <p:sp>
          <p:nvSpPr>
            <p:cNvPr id="235" name="Google Shape;235;p7"/>
            <p:cNvSpPr/>
            <p:nvPr/>
          </p:nvSpPr>
          <p:spPr>
            <a:xfrm>
              <a:off x="6251677" y="751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A8D0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6" name="Google Shape;236;p7"/>
            <p:cNvSpPr txBox="1"/>
            <p:nvPr/>
          </p:nvSpPr>
          <p:spPr>
            <a:xfrm>
              <a:off x="6275119" y="24193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lang="pt-BR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Segunda tentativa</a:t>
              </a:r>
              <a:endParaRPr/>
            </a:p>
          </p:txBody>
        </p:sp>
        <p:sp>
          <p:nvSpPr>
            <p:cNvPr id="237" name="Google Shape;237;p7"/>
            <p:cNvSpPr/>
            <p:nvPr/>
          </p:nvSpPr>
          <p:spPr>
            <a:xfrm rot="5400000">
              <a:off x="7782374" y="871148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ADC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8" name="Google Shape;238;p7"/>
            <p:cNvSpPr/>
            <p:nvPr/>
          </p:nvSpPr>
          <p:spPr>
            <a:xfrm>
              <a:off x="6251677" y="1081243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9" name="Google Shape;239;p7"/>
            <p:cNvSpPr txBox="1"/>
            <p:nvPr/>
          </p:nvSpPr>
          <p:spPr>
            <a:xfrm>
              <a:off x="6275119" y="1104685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Início do século XVII: concessão a duas companhias de comércio</a:t>
              </a:r>
              <a:endParaRPr/>
            </a:p>
          </p:txBody>
        </p:sp>
        <p:sp>
          <p:nvSpPr>
            <p:cNvPr id="240" name="Google Shape;240;p7"/>
            <p:cNvSpPr/>
            <p:nvPr/>
          </p:nvSpPr>
          <p:spPr>
            <a:xfrm rot="5400000">
              <a:off x="7782374" y="1951640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C6DAB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1" name="Google Shape;241;p7"/>
            <p:cNvSpPr/>
            <p:nvPr/>
          </p:nvSpPr>
          <p:spPr>
            <a:xfrm>
              <a:off x="6251677" y="2161736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2" name="Google Shape;242;p7"/>
            <p:cNvSpPr txBox="1"/>
            <p:nvPr/>
          </p:nvSpPr>
          <p:spPr>
            <a:xfrm>
              <a:off x="6275119" y="2185178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Promessa de terras férteis e novas oportunidades de vida</a:t>
              </a:r>
              <a:endParaRPr/>
            </a:p>
          </p:txBody>
        </p:sp>
        <p:sp>
          <p:nvSpPr>
            <p:cNvPr id="243" name="Google Shape;243;p7"/>
            <p:cNvSpPr/>
            <p:nvPr/>
          </p:nvSpPr>
          <p:spPr>
            <a:xfrm rot="5400000">
              <a:off x="7782374" y="3032132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ADCC9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4" name="Google Shape;244;p7"/>
            <p:cNvSpPr/>
            <p:nvPr/>
          </p:nvSpPr>
          <p:spPr>
            <a:xfrm>
              <a:off x="6251677" y="3242228"/>
              <a:ext cx="3201458" cy="800364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5" name="Google Shape;245;p7"/>
            <p:cNvSpPr txBox="1"/>
            <p:nvPr/>
          </p:nvSpPr>
          <p:spPr>
            <a:xfrm>
              <a:off x="6275119" y="3265670"/>
              <a:ext cx="3154574" cy="75348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Degredados; aventureiros; pobres; camponeses; sem-terra; grupos religiosos protestantes ingleses</a:t>
              </a:r>
              <a:endParaRPr/>
            </a:p>
          </p:txBody>
        </p:sp>
        <p:sp>
          <p:nvSpPr>
            <p:cNvPr id="246" name="Google Shape;246;p7"/>
            <p:cNvSpPr/>
            <p:nvPr/>
          </p:nvSpPr>
          <p:spPr>
            <a:xfrm rot="5400000">
              <a:off x="7782374" y="4112624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94C17D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7" name="Google Shape;247;p7"/>
            <p:cNvSpPr/>
            <p:nvPr/>
          </p:nvSpPr>
          <p:spPr>
            <a:xfrm>
              <a:off x="6251677" y="4322720"/>
              <a:ext cx="3201458" cy="324555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8" name="Google Shape;248;p7"/>
            <p:cNvSpPr txBox="1"/>
            <p:nvPr/>
          </p:nvSpPr>
          <p:spPr>
            <a:xfrm>
              <a:off x="6261183" y="4332226"/>
              <a:ext cx="3182446" cy="30554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Europeus de diferentes origens</a:t>
              </a:r>
              <a:endParaRPr/>
            </a:p>
          </p:txBody>
        </p:sp>
        <p:sp>
          <p:nvSpPr>
            <p:cNvPr id="249" name="Google Shape;249;p7"/>
            <p:cNvSpPr/>
            <p:nvPr/>
          </p:nvSpPr>
          <p:spPr>
            <a:xfrm rot="5400000">
              <a:off x="7782374" y="4717308"/>
              <a:ext cx="140063" cy="140063"/>
            </a:xfrm>
            <a:prstGeom prst="rightArrow">
              <a:avLst>
                <a:gd fmla="val 66700" name="adj1"/>
                <a:gd fmla="val 50000" name="adj2"/>
              </a:avLst>
            </a:prstGeom>
            <a:solidFill>
              <a:srgbClr val="7EB65B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0" name="Google Shape;250;p7"/>
            <p:cNvSpPr/>
            <p:nvPr/>
          </p:nvSpPr>
          <p:spPr>
            <a:xfrm>
              <a:off x="6251677" y="4927404"/>
              <a:ext cx="3201458" cy="490511"/>
            </a:xfrm>
            <a:prstGeom prst="roundRect">
              <a:avLst>
                <a:gd fmla="val 10000" name="adj"/>
              </a:avLst>
            </a:prstGeom>
            <a:solidFill>
              <a:srgbClr val="C1D7B7">
                <a:alpha val="89803"/>
              </a:srgbClr>
            </a:solidFill>
            <a:ln cap="flat" cmpd="sng" w="12700">
              <a:solidFill>
                <a:srgbClr val="C1D7B7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1" name="Google Shape;251;p7"/>
            <p:cNvSpPr txBox="1"/>
            <p:nvPr/>
          </p:nvSpPr>
          <p:spPr>
            <a:xfrm>
              <a:off x="6266044" y="4941771"/>
              <a:ext cx="3172724" cy="461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17775" spcFirstLastPara="1" rIns="17775" wrap="square" tIns="177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Formação das Treze Colônias</a:t>
              </a:r>
              <a:endParaRPr/>
            </a:p>
          </p:txBody>
        </p:sp>
      </p:grpSp>
      <p:sp>
        <p:nvSpPr>
          <p:cNvPr id="252" name="Google Shape;252;p7"/>
          <p:cNvSpPr txBox="1"/>
          <p:nvPr/>
        </p:nvSpPr>
        <p:spPr>
          <a:xfrm>
            <a:off x="8106398" y="4099406"/>
            <a:ext cx="3751604" cy="12003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Muito pelo contrário, na maior parte das vezes, essa população acabou sendo exterminada por doenças ou por conflitos armados.</a:t>
            </a:r>
            <a:endParaRPr/>
          </a:p>
        </p:txBody>
      </p:sp>
      <p:sp>
        <p:nvSpPr>
          <p:cNvPr id="253" name="Google Shape;253;p7"/>
          <p:cNvSpPr txBox="1"/>
          <p:nvPr/>
        </p:nvSpPr>
        <p:spPr>
          <a:xfrm>
            <a:off x="8118675" y="2191275"/>
            <a:ext cx="3751604" cy="147732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Apesar da diversidade da população originária da Europa, os colonos da América do Norte não fizeram nenhum esforço significativo para integrar a população indígena.</a:t>
            </a:r>
            <a:endParaRPr/>
          </a:p>
        </p:txBody>
      </p:sp>
      <p:sp>
        <p:nvSpPr>
          <p:cNvPr id="254" name="Google Shape;254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55" name="Google Shape;25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texto, mapa&#10;&#10;Descrição gerada automaticamente" id="260" name="Google Shape;26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074407" y="575806"/>
            <a:ext cx="4638543" cy="260918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ma imagem contendo texto, mapa&#10;&#10;Descrição gerada automaticamente" id="261" name="Google Shape;261;p8"/>
          <p:cNvPicPr preferRelativeResize="0"/>
          <p:nvPr/>
        </p:nvPicPr>
        <p:blipFill rotWithShape="1">
          <a:blip r:embed="rId4">
            <a:alphaModFix/>
          </a:blip>
          <a:srcRect b="0" l="0" r="14744" t="0"/>
          <a:stretch/>
        </p:blipFill>
        <p:spPr>
          <a:xfrm>
            <a:off x="4074407" y="3437154"/>
            <a:ext cx="4638543" cy="306043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2" name="Google Shape;262;p8"/>
          <p:cNvGrpSpPr/>
          <p:nvPr/>
        </p:nvGrpSpPr>
        <p:grpSpPr>
          <a:xfrm>
            <a:off x="286661" y="827537"/>
            <a:ext cx="3388356" cy="5057985"/>
            <a:chOff x="0" y="541401"/>
            <a:chExt cx="3388356" cy="5057985"/>
          </a:xfrm>
        </p:grpSpPr>
        <p:sp>
          <p:nvSpPr>
            <p:cNvPr id="263" name="Google Shape;263;p8"/>
            <p:cNvSpPr/>
            <p:nvPr/>
          </p:nvSpPr>
          <p:spPr>
            <a:xfrm>
              <a:off x="0" y="541401"/>
              <a:ext cx="3388356" cy="822540"/>
            </a:xfrm>
            <a:prstGeom prst="roundRect">
              <a:avLst>
                <a:gd fmla="val 10000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4" name="Google Shape;264;p8"/>
            <p:cNvSpPr txBox="1"/>
            <p:nvPr/>
          </p:nvSpPr>
          <p:spPr>
            <a:xfrm>
              <a:off x="24091" y="565492"/>
              <a:ext cx="3340174" cy="7743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76200" spcFirstLastPara="1" rIns="76200" wrap="square" tIns="508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Calibri"/>
                <a:buNone/>
              </a:pPr>
              <a:r>
                <a:rPr lang="pt-BR" sz="4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Treze Colônias</a:t>
              </a:r>
              <a:endParaRPr/>
            </a:p>
          </p:txBody>
        </p:sp>
        <p:sp>
          <p:nvSpPr>
            <p:cNvPr id="265" name="Google Shape;265;p8"/>
            <p:cNvSpPr/>
            <p:nvPr/>
          </p:nvSpPr>
          <p:spPr>
            <a:xfrm>
              <a:off x="338835" y="1363941"/>
              <a:ext cx="338835" cy="1270633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87B76D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66" name="Google Shape;266;p8"/>
            <p:cNvSpPr/>
            <p:nvPr/>
          </p:nvSpPr>
          <p:spPr>
            <a:xfrm>
              <a:off x="677671" y="1787486"/>
              <a:ext cx="2710684" cy="1694178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7" name="Google Shape;267;p8"/>
            <p:cNvSpPr txBox="1"/>
            <p:nvPr/>
          </p:nvSpPr>
          <p:spPr>
            <a:xfrm>
              <a:off x="727292" y="1837107"/>
              <a:ext cx="2611442" cy="159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36175" spcFirstLastPara="1" rIns="36175" wrap="square" tIns="241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Colônias do sul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1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Plantation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Importações da Inglaterra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Mão de obra: colonos, depois, africanos escravizados </a:t>
              </a:r>
              <a:endParaRPr/>
            </a:p>
          </p:txBody>
        </p:sp>
        <p:sp>
          <p:nvSpPr>
            <p:cNvPr id="268" name="Google Shape;268;p8"/>
            <p:cNvSpPr/>
            <p:nvPr/>
          </p:nvSpPr>
          <p:spPr>
            <a:xfrm>
              <a:off x="338835" y="1363941"/>
              <a:ext cx="338835" cy="338835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87B76D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269" name="Google Shape;269;p8"/>
            <p:cNvSpPr/>
            <p:nvPr/>
          </p:nvSpPr>
          <p:spPr>
            <a:xfrm>
              <a:off x="677671" y="3905208"/>
              <a:ext cx="2710684" cy="1694178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4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0" name="Google Shape;270;p8"/>
            <p:cNvSpPr txBox="1"/>
            <p:nvPr/>
          </p:nvSpPr>
          <p:spPr>
            <a:xfrm>
              <a:off x="727292" y="3954829"/>
              <a:ext cx="2611442" cy="159493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24125" lIns="36175" spcFirstLastPara="1" rIns="36175" wrap="square" tIns="241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900"/>
                <a:buFont typeface="Calibri"/>
                <a:buNone/>
              </a:pPr>
              <a:r>
                <a:rPr lang="pt-BR" sz="19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Colônias do centro-norte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66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Pequena propriedade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Policultura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Produção de manufaturas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25"/>
                </a:spcBef>
                <a:spcAft>
                  <a:spcPts val="0"/>
                </a:spcAft>
                <a:buClr>
                  <a:schemeClr val="dk1"/>
                </a:buClr>
                <a:buSzPts val="1500"/>
                <a:buFont typeface="Calibri"/>
                <a:buChar char="•"/>
              </a:pPr>
              <a:r>
                <a:rPr b="0" i="0" lang="pt-BR" sz="15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Comércio triangular</a:t>
              </a:r>
              <a:endParaRPr/>
            </a:p>
          </p:txBody>
        </p:sp>
      </p:grpSp>
      <p:grpSp>
        <p:nvGrpSpPr>
          <p:cNvPr id="271" name="Google Shape;271;p8"/>
          <p:cNvGrpSpPr/>
          <p:nvPr/>
        </p:nvGrpSpPr>
        <p:grpSpPr>
          <a:xfrm>
            <a:off x="8915209" y="474683"/>
            <a:ext cx="3073565" cy="5977615"/>
            <a:chOff x="398224" y="-4256"/>
            <a:chExt cx="3073565" cy="5977615"/>
          </a:xfrm>
        </p:grpSpPr>
        <p:sp>
          <p:nvSpPr>
            <p:cNvPr id="272" name="Google Shape;272;p8"/>
            <p:cNvSpPr/>
            <p:nvPr/>
          </p:nvSpPr>
          <p:spPr>
            <a:xfrm>
              <a:off x="1015189" y="-4256"/>
              <a:ext cx="2456600" cy="2539759"/>
            </a:xfrm>
            <a:custGeom>
              <a:rect b="b" l="l" r="r" t="t"/>
              <a:pathLst>
                <a:path extrusionOk="0" h="120000" w="120000">
                  <a:moveTo>
                    <a:pt x="8412" y="60000"/>
                  </a:moveTo>
                  <a:lnTo>
                    <a:pt x="8412" y="60000"/>
                  </a:lnTo>
                  <a:cubicBezTo>
                    <a:pt x="8412" y="32882"/>
                    <a:pt x="29192" y="10342"/>
                    <a:pt x="56088" y="8286"/>
                  </a:cubicBezTo>
                  <a:cubicBezTo>
                    <a:pt x="82985" y="6230"/>
                    <a:pt x="106916" y="25352"/>
                    <a:pt x="110995" y="52158"/>
                  </a:cubicBezTo>
                  <a:cubicBezTo>
                    <a:pt x="115074" y="78964"/>
                    <a:pt x="97922" y="104404"/>
                    <a:pt x="71645" y="110525"/>
                  </a:cubicBezTo>
                  <a:lnTo>
                    <a:pt x="71079" y="118279"/>
                  </a:lnTo>
                  <a:lnTo>
                    <a:pt x="56688" y="105368"/>
                  </a:lnTo>
                  <a:lnTo>
                    <a:pt x="73192" y="89333"/>
                  </a:lnTo>
                  <a:lnTo>
                    <a:pt x="72636" y="96942"/>
                  </a:lnTo>
                  <a:lnTo>
                    <a:pt x="72636" y="96942"/>
                  </a:lnTo>
                  <a:cubicBezTo>
                    <a:pt x="91105" y="90390"/>
                    <a:pt x="101791" y="70752"/>
                    <a:pt x="97457" y="51331"/>
                  </a:cubicBezTo>
                  <a:cubicBezTo>
                    <a:pt x="93123" y="31909"/>
                    <a:pt x="75152" y="18904"/>
                    <a:pt x="55717" y="21125"/>
                  </a:cubicBezTo>
                  <a:cubicBezTo>
                    <a:pt x="36282" y="23346"/>
                    <a:pt x="21588" y="40083"/>
                    <a:pt x="21588" y="60000"/>
                  </a:cubicBezTo>
                  <a:close/>
                </a:path>
              </a:pathLst>
            </a:cu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3" name="Google Shape;273;p8"/>
            <p:cNvSpPr/>
            <p:nvPr/>
          </p:nvSpPr>
          <p:spPr>
            <a:xfrm>
              <a:off x="1672610" y="980277"/>
              <a:ext cx="1140479" cy="570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4" name="Google Shape;274;p8"/>
            <p:cNvSpPr txBox="1"/>
            <p:nvPr/>
          </p:nvSpPr>
          <p:spPr>
            <a:xfrm>
              <a:off x="1672610" y="980277"/>
              <a:ext cx="1140479" cy="570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6975" spcFirstLastPara="1" rIns="6975" wrap="square" tIns="6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pt-BR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Usando navios próprios, os colonos do Norte conseguiam melaço nas Antilhas e o transformavam em rum.</a:t>
              </a:r>
              <a:endParaRPr/>
            </a:p>
          </p:txBody>
        </p:sp>
        <p:sp>
          <p:nvSpPr>
            <p:cNvPr id="275" name="Google Shape;275;p8"/>
            <p:cNvSpPr/>
            <p:nvPr/>
          </p:nvSpPr>
          <p:spPr>
            <a:xfrm>
              <a:off x="398224" y="1960895"/>
              <a:ext cx="2518952" cy="2748561"/>
            </a:xfrm>
            <a:custGeom>
              <a:rect b="b" l="l" r="r" t="t"/>
              <a:pathLst>
                <a:path extrusionOk="0" h="120000" w="120000">
                  <a:moveTo>
                    <a:pt x="98266" y="24931"/>
                  </a:moveTo>
                  <a:lnTo>
                    <a:pt x="88903" y="33512"/>
                  </a:lnTo>
                  <a:lnTo>
                    <a:pt x="88903" y="33512"/>
                  </a:lnTo>
                  <a:cubicBezTo>
                    <a:pt x="78359" y="20901"/>
                    <a:pt x="61450" y="16458"/>
                    <a:pt x="46468" y="22363"/>
                  </a:cubicBezTo>
                  <a:cubicBezTo>
                    <a:pt x="31486" y="28267"/>
                    <a:pt x="21572" y="43279"/>
                    <a:pt x="21588" y="60039"/>
                  </a:cubicBezTo>
                  <a:cubicBezTo>
                    <a:pt x="21604" y="76799"/>
                    <a:pt x="31545" y="91791"/>
                    <a:pt x="46538" y="97665"/>
                  </a:cubicBezTo>
                  <a:lnTo>
                    <a:pt x="45993" y="90583"/>
                  </a:lnTo>
                  <a:lnTo>
                    <a:pt x="63552" y="106109"/>
                  </a:lnTo>
                  <a:lnTo>
                    <a:pt x="48105" y="118009"/>
                  </a:lnTo>
                  <a:lnTo>
                    <a:pt x="47546" y="110744"/>
                  </a:lnTo>
                  <a:lnTo>
                    <a:pt x="47546" y="110744"/>
                  </a:lnTo>
                  <a:cubicBezTo>
                    <a:pt x="26081" y="105331"/>
                    <a:pt x="10410" y="86652"/>
                    <a:pt x="8587" y="64308"/>
                  </a:cubicBezTo>
                  <a:cubicBezTo>
                    <a:pt x="6765" y="41965"/>
                    <a:pt x="19198" y="20930"/>
                    <a:pt x="39494" y="12018"/>
                  </a:cubicBezTo>
                  <a:cubicBezTo>
                    <a:pt x="59790" y="3106"/>
                    <a:pt x="83432" y="8300"/>
                    <a:pt x="98266" y="24931"/>
                  </a:cubicBezTo>
                  <a:close/>
                </a:path>
              </a:pathLst>
            </a:cu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6" name="Google Shape;276;p8"/>
            <p:cNvSpPr/>
            <p:nvPr/>
          </p:nvSpPr>
          <p:spPr>
            <a:xfrm>
              <a:off x="1087461" y="2942725"/>
              <a:ext cx="1140479" cy="570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7" name="Google Shape;277;p8"/>
            <p:cNvSpPr txBox="1"/>
            <p:nvPr/>
          </p:nvSpPr>
          <p:spPr>
            <a:xfrm>
              <a:off x="1087461" y="2942725"/>
              <a:ext cx="1140479" cy="570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6975" spcFirstLastPara="1" rIns="6975" wrap="square" tIns="6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pt-BR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Trocavam rum, armas e tecidos por pessoas escravizadas na costa ocidental da África.</a:t>
              </a:r>
              <a:endParaRPr/>
            </a:p>
          </p:txBody>
        </p:sp>
        <p:sp>
          <p:nvSpPr>
            <p:cNvPr id="278" name="Google Shape;278;p8"/>
            <p:cNvSpPr/>
            <p:nvPr/>
          </p:nvSpPr>
          <p:spPr>
            <a:xfrm>
              <a:off x="1105704" y="3676478"/>
              <a:ext cx="2309450" cy="2296881"/>
            </a:xfrm>
            <a:prstGeom prst="blockArc">
              <a:avLst>
                <a:gd fmla="val 13500000" name="adj1"/>
                <a:gd fmla="val 10800000" name="adj2"/>
                <a:gd fmla="val 12740" name="adj3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9" name="Google Shape;279;p8"/>
            <p:cNvSpPr/>
            <p:nvPr/>
          </p:nvSpPr>
          <p:spPr>
            <a:xfrm>
              <a:off x="1736267" y="4532081"/>
              <a:ext cx="1140479" cy="570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0" name="Google Shape;280;p8"/>
            <p:cNvSpPr txBox="1"/>
            <p:nvPr/>
          </p:nvSpPr>
          <p:spPr>
            <a:xfrm>
              <a:off x="1736267" y="4532081"/>
              <a:ext cx="1140479" cy="5701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975" lIns="6975" spcFirstLastPara="1" rIns="6975" wrap="square" tIns="69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Calibri"/>
                <a:buNone/>
              </a:pPr>
              <a:r>
                <a:rPr lang="pt-BR" sz="11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Levavam os escravizados para serem vendidos nas fazendas das Antilhas e de lá voltavam com mais melaço de cana para transformar em rum.</a:t>
              </a:r>
              <a:endParaRPr/>
            </a:p>
          </p:txBody>
        </p:sp>
      </p:grpSp>
      <p:sp>
        <p:nvSpPr>
          <p:cNvPr id="281" name="Google Shape;281;p8"/>
          <p:cNvSpPr txBox="1"/>
          <p:nvPr/>
        </p:nvSpPr>
        <p:spPr>
          <a:xfrm>
            <a:off x="8254476" y="557349"/>
            <a:ext cx="1533958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Comércio triangular</a:t>
            </a:r>
            <a:endParaRPr/>
          </a:p>
        </p:txBody>
      </p:sp>
      <p:sp>
        <p:nvSpPr>
          <p:cNvPr id="282" name="Google Shape;282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283" name="Google Shape;283;p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8" name="Google Shape;288;p9"/>
          <p:cNvGrpSpPr/>
          <p:nvPr/>
        </p:nvGrpSpPr>
        <p:grpSpPr>
          <a:xfrm>
            <a:off x="268093" y="237142"/>
            <a:ext cx="5411765" cy="6573366"/>
            <a:chOff x="15546" y="801"/>
            <a:chExt cx="5411765" cy="6573366"/>
          </a:xfrm>
        </p:grpSpPr>
        <p:sp>
          <p:nvSpPr>
            <p:cNvPr id="289" name="Google Shape;289;p9"/>
            <p:cNvSpPr/>
            <p:nvPr/>
          </p:nvSpPr>
          <p:spPr>
            <a:xfrm>
              <a:off x="3026419" y="5304470"/>
              <a:ext cx="400148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0" name="Google Shape;290;p9"/>
            <p:cNvSpPr txBox="1"/>
            <p:nvPr/>
          </p:nvSpPr>
          <p:spPr>
            <a:xfrm>
              <a:off x="3216490" y="5340186"/>
              <a:ext cx="20007" cy="20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1" name="Google Shape;291;p9"/>
            <p:cNvSpPr/>
            <p:nvPr/>
          </p:nvSpPr>
          <p:spPr>
            <a:xfrm>
              <a:off x="625528" y="4968950"/>
              <a:ext cx="400148" cy="38123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60000" y="0"/>
                  </a:lnTo>
                  <a:lnTo>
                    <a:pt x="6000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2" name="Google Shape;292;p9"/>
            <p:cNvSpPr txBox="1"/>
            <p:nvPr/>
          </p:nvSpPr>
          <p:spPr>
            <a:xfrm>
              <a:off x="811785" y="5145753"/>
              <a:ext cx="27634" cy="27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3" name="Google Shape;293;p9"/>
            <p:cNvSpPr/>
            <p:nvPr/>
          </p:nvSpPr>
          <p:spPr>
            <a:xfrm>
              <a:off x="625528" y="4587711"/>
              <a:ext cx="400148" cy="381239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lnTo>
                    <a:pt x="60000" y="120000"/>
                  </a:lnTo>
                  <a:lnTo>
                    <a:pt x="60000" y="0"/>
                  </a:lnTo>
                  <a:lnTo>
                    <a:pt x="120000" y="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4" name="Google Shape;294;p9"/>
            <p:cNvSpPr txBox="1"/>
            <p:nvPr/>
          </p:nvSpPr>
          <p:spPr>
            <a:xfrm>
              <a:off x="811785" y="4764514"/>
              <a:ext cx="27634" cy="2763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5" name="Google Shape;295;p9"/>
            <p:cNvSpPr/>
            <p:nvPr/>
          </p:nvSpPr>
          <p:spPr>
            <a:xfrm>
              <a:off x="625528" y="1560300"/>
              <a:ext cx="400148" cy="91440"/>
            </a:xfrm>
            <a:custGeom>
              <a:rect b="b" l="l" r="r" t="t"/>
              <a:pathLst>
                <a:path extrusionOk="0" h="120000" w="120000">
                  <a:moveTo>
                    <a:pt x="0" y="60000"/>
                  </a:moveTo>
                  <a:lnTo>
                    <a:pt x="120000" y="60000"/>
                  </a:lnTo>
                </a:path>
              </a:pathLst>
            </a:custGeom>
            <a:noFill/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6" name="Google Shape;296;p9"/>
            <p:cNvSpPr txBox="1"/>
            <p:nvPr/>
          </p:nvSpPr>
          <p:spPr>
            <a:xfrm>
              <a:off x="815598" y="1596016"/>
              <a:ext cx="20007" cy="2000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12700" spcFirstLastPara="1" rIns="1270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00"/>
                <a:buFont typeface="Calibri"/>
                <a:buNone/>
              </a:pPr>
              <a:r>
                <a:t/>
              </a:r>
              <a:endParaRPr sz="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97" name="Google Shape;297;p9"/>
            <p:cNvSpPr/>
            <p:nvPr/>
          </p:nvSpPr>
          <p:spPr>
            <a:xfrm rot="-5400000">
              <a:off x="-1284680" y="1301028"/>
              <a:ext cx="3210435" cy="609982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8" name="Google Shape;298;p9"/>
            <p:cNvSpPr txBox="1"/>
            <p:nvPr/>
          </p:nvSpPr>
          <p:spPr>
            <a:xfrm rot="-5400000">
              <a:off x="-1284680" y="1301028"/>
              <a:ext cx="3210435" cy="609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Calibri"/>
                <a:buNone/>
              </a:pPr>
              <a:r>
                <a:rPr lang="pt-BR" sz="4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Século XVII</a:t>
              </a:r>
              <a:endParaRPr/>
            </a:p>
          </p:txBody>
        </p:sp>
        <p:sp>
          <p:nvSpPr>
            <p:cNvPr id="299" name="Google Shape;299;p9"/>
            <p:cNvSpPr/>
            <p:nvPr/>
          </p:nvSpPr>
          <p:spPr>
            <a:xfrm>
              <a:off x="1025676" y="1301028"/>
              <a:ext cx="2000743" cy="609982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0" name="Google Shape;300;p9"/>
            <p:cNvSpPr txBox="1"/>
            <p:nvPr/>
          </p:nvSpPr>
          <p:spPr>
            <a:xfrm>
              <a:off x="1025676" y="1301028"/>
              <a:ext cx="2000743" cy="609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Inglaterra não interfere nos assuntos internos das colônias</a:t>
              </a:r>
              <a:endParaRPr/>
            </a:p>
          </p:txBody>
        </p:sp>
        <p:sp>
          <p:nvSpPr>
            <p:cNvPr id="301" name="Google Shape;301;p9"/>
            <p:cNvSpPr/>
            <p:nvPr/>
          </p:nvSpPr>
          <p:spPr>
            <a:xfrm rot="-5400000">
              <a:off x="-1284680" y="4663959"/>
              <a:ext cx="3210435" cy="609982"/>
            </a:xfrm>
            <a:prstGeom prst="rect">
              <a:avLst/>
            </a:prstGeom>
            <a:solidFill>
              <a:schemeClr val="accent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2" name="Google Shape;302;p9"/>
            <p:cNvSpPr txBox="1"/>
            <p:nvPr/>
          </p:nvSpPr>
          <p:spPr>
            <a:xfrm rot="-5400000">
              <a:off x="-1284680" y="4663959"/>
              <a:ext cx="3210435" cy="609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5400" lIns="25400" spcFirstLastPara="1" rIns="25400" wrap="square" tIns="254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4000"/>
                <a:buFont typeface="Calibri"/>
                <a:buNone/>
              </a:pPr>
              <a:r>
                <a:rPr lang="pt-BR" sz="4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Século XVIII</a:t>
              </a:r>
              <a:endParaRPr/>
            </a:p>
          </p:txBody>
        </p:sp>
        <p:sp>
          <p:nvSpPr>
            <p:cNvPr id="303" name="Google Shape;303;p9"/>
            <p:cNvSpPr/>
            <p:nvPr/>
          </p:nvSpPr>
          <p:spPr>
            <a:xfrm>
              <a:off x="1025676" y="4282720"/>
              <a:ext cx="2000743" cy="609982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4" name="Google Shape;304;p9"/>
            <p:cNvSpPr txBox="1"/>
            <p:nvPr/>
          </p:nvSpPr>
          <p:spPr>
            <a:xfrm>
              <a:off x="1025676" y="4282720"/>
              <a:ext cx="2000743" cy="609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71428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Concorrência das mercadorias norte-</a:t>
              </a:r>
              <a:endParaRPr/>
            </a:p>
            <a:p>
              <a:pPr indent="0" lvl="0" marL="0" marR="0" rtl="0" algn="ctr">
                <a:lnSpc>
                  <a:spcPct val="35714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-americanas às inglesas</a:t>
              </a:r>
              <a:endParaRPr/>
            </a:p>
          </p:txBody>
        </p:sp>
        <p:sp>
          <p:nvSpPr>
            <p:cNvPr id="305" name="Google Shape;305;p9"/>
            <p:cNvSpPr/>
            <p:nvPr/>
          </p:nvSpPr>
          <p:spPr>
            <a:xfrm>
              <a:off x="1025676" y="5045198"/>
              <a:ext cx="2000743" cy="609982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9"/>
            <p:cNvSpPr txBox="1"/>
            <p:nvPr/>
          </p:nvSpPr>
          <p:spPr>
            <a:xfrm>
              <a:off x="1025676" y="5045198"/>
              <a:ext cx="2000743" cy="609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Guerras que drenaram recursos da Inglaterra</a:t>
              </a:r>
              <a:endParaRPr/>
            </a:p>
          </p:txBody>
        </p:sp>
        <p:sp>
          <p:nvSpPr>
            <p:cNvPr id="307" name="Google Shape;307;p9"/>
            <p:cNvSpPr/>
            <p:nvPr/>
          </p:nvSpPr>
          <p:spPr>
            <a:xfrm>
              <a:off x="3426568" y="5045198"/>
              <a:ext cx="2000743" cy="609982"/>
            </a:xfrm>
            <a:prstGeom prst="rect">
              <a:avLst/>
            </a:prstGeom>
            <a:solidFill>
              <a:schemeClr val="accent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8" name="Google Shape;308;p9"/>
            <p:cNvSpPr txBox="1"/>
            <p:nvPr/>
          </p:nvSpPr>
          <p:spPr>
            <a:xfrm>
              <a:off x="3426568" y="5045198"/>
              <a:ext cx="2000743" cy="60998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8875" lIns="8875" spcFirstLastPara="1" rIns="8875" wrap="square" tIns="887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Mudança de política:</a:t>
              </a:r>
              <a:r>
                <a:rPr lang="pt-BR" sz="1400">
                  <a:solidFill>
                    <a:schemeClr val="lt1"/>
                  </a:solidFill>
                  <a:latin typeface="Times New Roman"/>
                  <a:ea typeface="Times New Roman"/>
                  <a:cs typeface="Times New Roman"/>
                  <a:sym typeface="Times New Roman"/>
                </a:rPr>
                <a:t> </a:t>
              </a: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opressão colonial</a:t>
              </a:r>
              <a:endParaRPr sz="14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09" name="Google Shape;309;p9"/>
          <p:cNvGrpSpPr/>
          <p:nvPr/>
        </p:nvGrpSpPr>
        <p:grpSpPr>
          <a:xfrm>
            <a:off x="6096000" y="1146386"/>
            <a:ext cx="5527040" cy="5418666"/>
            <a:chOff x="0" y="0"/>
            <a:chExt cx="5527040" cy="5418666"/>
          </a:xfrm>
        </p:grpSpPr>
        <p:sp>
          <p:nvSpPr>
            <p:cNvPr id="310" name="Google Shape;310;p9"/>
            <p:cNvSpPr/>
            <p:nvPr/>
          </p:nvSpPr>
          <p:spPr>
            <a:xfrm>
              <a:off x="0" y="0"/>
              <a:ext cx="4421632" cy="1192106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1" name="Google Shape;311;p9"/>
            <p:cNvSpPr txBox="1"/>
            <p:nvPr/>
          </p:nvSpPr>
          <p:spPr>
            <a:xfrm>
              <a:off x="34916" y="34916"/>
              <a:ext cx="3034522" cy="1122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Lei do Açúcar (1764)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Reação: protestos que não foram ouvidos pelas autoridades inglesas</a:t>
              </a:r>
              <a:endParaRPr/>
            </a:p>
          </p:txBody>
        </p:sp>
        <p:sp>
          <p:nvSpPr>
            <p:cNvPr id="312" name="Google Shape;312;p9"/>
            <p:cNvSpPr/>
            <p:nvPr/>
          </p:nvSpPr>
          <p:spPr>
            <a:xfrm>
              <a:off x="370311" y="1408853"/>
              <a:ext cx="4421632" cy="1192106"/>
            </a:xfrm>
            <a:prstGeom prst="roundRect">
              <a:avLst>
                <a:gd fmla="val 10000" name="adj"/>
              </a:avLst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3" name="Google Shape;313;p9"/>
            <p:cNvSpPr txBox="1"/>
            <p:nvPr/>
          </p:nvSpPr>
          <p:spPr>
            <a:xfrm>
              <a:off x="405227" y="1443769"/>
              <a:ext cx="3206619" cy="1122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Lei do Selo (1765)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Reação: os colonos queimaram maços de selos e criaram a campanha “Sem representação não pode haver tributação”</a:t>
              </a:r>
              <a:endParaRPr/>
            </a:p>
          </p:txBody>
        </p:sp>
        <p:sp>
          <p:nvSpPr>
            <p:cNvPr id="314" name="Google Shape;314;p9"/>
            <p:cNvSpPr/>
            <p:nvPr/>
          </p:nvSpPr>
          <p:spPr>
            <a:xfrm>
              <a:off x="735096" y="2817706"/>
              <a:ext cx="4421632" cy="1192106"/>
            </a:xfrm>
            <a:prstGeom prst="roundRect">
              <a:avLst>
                <a:gd fmla="val 10000" name="adj"/>
              </a:avLst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5" name="Google Shape;315;p9"/>
            <p:cNvSpPr txBox="1"/>
            <p:nvPr/>
          </p:nvSpPr>
          <p:spPr>
            <a:xfrm>
              <a:off x="770012" y="2852622"/>
              <a:ext cx="3212146" cy="1122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Lei do Chá (1773)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Reação: os colonos se disfarçaram de índios Mohawk e invadiram três navios ingleses, atirando chá ao mar (Festa do Chá)</a:t>
              </a:r>
              <a:endParaRPr/>
            </a:p>
          </p:txBody>
        </p:sp>
        <p:sp>
          <p:nvSpPr>
            <p:cNvPr id="316" name="Google Shape;316;p9"/>
            <p:cNvSpPr/>
            <p:nvPr/>
          </p:nvSpPr>
          <p:spPr>
            <a:xfrm>
              <a:off x="1105408" y="4226560"/>
              <a:ext cx="4421632" cy="1192106"/>
            </a:xfrm>
            <a:prstGeom prst="roundRect">
              <a:avLst>
                <a:gd fmla="val 1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7" name="Google Shape;317;p9"/>
            <p:cNvSpPr txBox="1"/>
            <p:nvPr/>
          </p:nvSpPr>
          <p:spPr>
            <a:xfrm>
              <a:off x="1140324" y="4261476"/>
              <a:ext cx="3206619" cy="112227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0950" lIns="60950" spcFirstLastPara="1" rIns="60950" wrap="square" tIns="6095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Leis intoleráveis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Reação: os colonos organizaram o Primeiro Congresso Continental da Filadélfia e redigiram um protesto contra as Leis Intoleráveis. Esse processo culmina na independência</a:t>
              </a:r>
              <a:endParaRPr/>
            </a:p>
          </p:txBody>
        </p:sp>
        <p:sp>
          <p:nvSpPr>
            <p:cNvPr id="318" name="Google Shape;318;p9"/>
            <p:cNvSpPr/>
            <p:nvPr/>
          </p:nvSpPr>
          <p:spPr>
            <a:xfrm>
              <a:off x="3646763" y="913045"/>
              <a:ext cx="774869" cy="774869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CFDEEF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9"/>
            <p:cNvSpPr txBox="1"/>
            <p:nvPr/>
          </p:nvSpPr>
          <p:spPr>
            <a:xfrm>
              <a:off x="3821109" y="913045"/>
              <a:ext cx="426177" cy="5830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4450" lIns="44450" spcFirstLastPara="1" rIns="44450" wrap="square" tIns="44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r>
                <a:t/>
              </a:r>
              <a:endParaRPr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0" name="Google Shape;320;p9"/>
            <p:cNvSpPr/>
            <p:nvPr/>
          </p:nvSpPr>
          <p:spPr>
            <a:xfrm>
              <a:off x="4017075" y="2321898"/>
              <a:ext cx="774869" cy="774869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CCE8DD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9"/>
            <p:cNvSpPr txBox="1"/>
            <p:nvPr/>
          </p:nvSpPr>
          <p:spPr>
            <a:xfrm>
              <a:off x="4191421" y="2321898"/>
              <a:ext cx="426177" cy="5830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4450" lIns="44450" spcFirstLastPara="1" rIns="44450" wrap="square" tIns="44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r>
                <a:t/>
              </a:r>
              <a:endParaRPr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22" name="Google Shape;322;p9"/>
            <p:cNvSpPr/>
            <p:nvPr/>
          </p:nvSpPr>
          <p:spPr>
            <a:xfrm>
              <a:off x="4381859" y="3730752"/>
              <a:ext cx="774869" cy="774869"/>
            </a:xfrm>
            <a:prstGeom prst="downArrow">
              <a:avLst>
                <a:gd fmla="val 55000" name="adj1"/>
                <a:gd fmla="val 45000" name="adj2"/>
              </a:avLst>
            </a:prstGeom>
            <a:solidFill>
              <a:srgbClr val="D3E1CC">
                <a:alpha val="89803"/>
              </a:srgbClr>
            </a:solidFill>
            <a:ln cap="flat" cmpd="sng" w="12700">
              <a:solidFill>
                <a:srgbClr val="CFDEEF">
                  <a:alpha val="89803"/>
                </a:srgb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9"/>
            <p:cNvSpPr txBox="1"/>
            <p:nvPr/>
          </p:nvSpPr>
          <p:spPr>
            <a:xfrm>
              <a:off x="4556205" y="3730752"/>
              <a:ext cx="426177" cy="5830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4450" lIns="44450" spcFirstLastPara="1" rIns="44450" wrap="square" tIns="444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500"/>
                <a:buFont typeface="Calibri"/>
                <a:buNone/>
              </a:pPr>
              <a:r>
                <a:t/>
              </a:r>
              <a:endParaRPr sz="3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4" name="Google Shape;324;p9"/>
          <p:cNvSpPr txBox="1"/>
          <p:nvPr/>
        </p:nvSpPr>
        <p:spPr>
          <a:xfrm>
            <a:off x="2055223" y="512497"/>
            <a:ext cx="82208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Relações entre a Inglaterra e as Treze Colônias</a:t>
            </a:r>
            <a:endParaRPr/>
          </a:p>
        </p:txBody>
      </p:sp>
      <p:sp>
        <p:nvSpPr>
          <p:cNvPr id="325" name="Google Shape;325;p9"/>
          <p:cNvSpPr txBox="1"/>
          <p:nvPr>
            <p:ph idx="12" type="sldNum"/>
          </p:nvPr>
        </p:nvSpPr>
        <p:spPr>
          <a:xfrm>
            <a:off x="9448800" y="6446187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26" name="Google Shape;326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10"/>
          <p:cNvSpPr txBox="1"/>
          <p:nvPr/>
        </p:nvSpPr>
        <p:spPr>
          <a:xfrm>
            <a:off x="2055223" y="558967"/>
            <a:ext cx="82208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Processo de independência</a:t>
            </a:r>
            <a:endParaRPr/>
          </a:p>
        </p:txBody>
      </p:sp>
      <p:grpSp>
        <p:nvGrpSpPr>
          <p:cNvPr id="332" name="Google Shape;332;p10"/>
          <p:cNvGrpSpPr/>
          <p:nvPr/>
        </p:nvGrpSpPr>
        <p:grpSpPr>
          <a:xfrm>
            <a:off x="2029321" y="1465372"/>
            <a:ext cx="8580395" cy="4923177"/>
            <a:chOff x="1286190" y="2332"/>
            <a:chExt cx="8580395" cy="4923177"/>
          </a:xfrm>
        </p:grpSpPr>
        <p:sp>
          <p:nvSpPr>
            <p:cNvPr id="333" name="Google Shape;333;p10"/>
            <p:cNvSpPr/>
            <p:nvPr/>
          </p:nvSpPr>
          <p:spPr>
            <a:xfrm rot="5400000">
              <a:off x="883493" y="1119691"/>
              <a:ext cx="1750710" cy="210993"/>
            </a:xfrm>
            <a:prstGeom prst="rect">
              <a:avLst/>
            </a:prstGeom>
            <a:solidFill>
              <a:srgbClr val="599BD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10"/>
            <p:cNvSpPr/>
            <p:nvPr/>
          </p:nvSpPr>
          <p:spPr>
            <a:xfrm>
              <a:off x="1286190" y="2332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10"/>
            <p:cNvSpPr txBox="1"/>
            <p:nvPr/>
          </p:nvSpPr>
          <p:spPr>
            <a:xfrm>
              <a:off x="1327389" y="43531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Primeiro Congresso Continental da Filadélfia (1174)</a:t>
              </a:r>
              <a:endParaRPr/>
            </a:p>
          </p:txBody>
        </p:sp>
        <p:sp>
          <p:nvSpPr>
            <p:cNvPr id="336" name="Google Shape;336;p10"/>
            <p:cNvSpPr/>
            <p:nvPr/>
          </p:nvSpPr>
          <p:spPr>
            <a:xfrm rot="5400000">
              <a:off x="883493" y="2877969"/>
              <a:ext cx="1750710" cy="210993"/>
            </a:xfrm>
            <a:prstGeom prst="rect">
              <a:avLst/>
            </a:prstGeom>
            <a:solidFill>
              <a:srgbClr val="55B6D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10"/>
            <p:cNvSpPr/>
            <p:nvPr/>
          </p:nvSpPr>
          <p:spPr>
            <a:xfrm>
              <a:off x="1286190" y="1760609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56B2D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10"/>
            <p:cNvSpPr txBox="1"/>
            <p:nvPr/>
          </p:nvSpPr>
          <p:spPr>
            <a:xfrm>
              <a:off x="1327389" y="1801808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Governo inglês destrói um depósito de armas dos colonos</a:t>
              </a:r>
              <a:endParaRPr/>
            </a:p>
          </p:txBody>
        </p:sp>
        <p:sp>
          <p:nvSpPr>
            <p:cNvPr id="339" name="Google Shape;339;p10"/>
            <p:cNvSpPr/>
            <p:nvPr/>
          </p:nvSpPr>
          <p:spPr>
            <a:xfrm>
              <a:off x="1762632" y="3757108"/>
              <a:ext cx="3110445" cy="210993"/>
            </a:xfrm>
            <a:prstGeom prst="rect">
              <a:avLst/>
            </a:prstGeom>
            <a:solidFill>
              <a:srgbClr val="51CBC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10"/>
            <p:cNvSpPr/>
            <p:nvPr/>
          </p:nvSpPr>
          <p:spPr>
            <a:xfrm>
              <a:off x="1286190" y="3518887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52CBC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10"/>
            <p:cNvSpPr txBox="1"/>
            <p:nvPr/>
          </p:nvSpPr>
          <p:spPr>
            <a:xfrm>
              <a:off x="1327389" y="3560086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Batalhas de Lexington e de Concord (1775)</a:t>
              </a:r>
              <a:endParaRPr/>
            </a:p>
          </p:txBody>
        </p:sp>
        <p:sp>
          <p:nvSpPr>
            <p:cNvPr id="342" name="Google Shape;342;p10"/>
            <p:cNvSpPr/>
            <p:nvPr/>
          </p:nvSpPr>
          <p:spPr>
            <a:xfrm rot="-5400000">
              <a:off x="4001505" y="2877969"/>
              <a:ext cx="1750710" cy="210993"/>
            </a:xfrm>
            <a:prstGeom prst="rect">
              <a:avLst/>
            </a:prstGeom>
            <a:solidFill>
              <a:srgbClr val="4DC69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10"/>
            <p:cNvSpPr/>
            <p:nvPr/>
          </p:nvSpPr>
          <p:spPr>
            <a:xfrm>
              <a:off x="4404203" y="3518887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4EC8A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10"/>
            <p:cNvSpPr txBox="1"/>
            <p:nvPr/>
          </p:nvSpPr>
          <p:spPr>
            <a:xfrm>
              <a:off x="4445402" y="3560086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Segundo Congresso Continental da Filadélfia (1776)</a:t>
              </a:r>
              <a:endParaRPr/>
            </a:p>
          </p:txBody>
        </p:sp>
        <p:sp>
          <p:nvSpPr>
            <p:cNvPr id="345" name="Google Shape;345;p10"/>
            <p:cNvSpPr/>
            <p:nvPr/>
          </p:nvSpPr>
          <p:spPr>
            <a:xfrm rot="-5400000">
              <a:off x="4001505" y="1119691"/>
              <a:ext cx="1750710" cy="210993"/>
            </a:xfrm>
            <a:prstGeom prst="rect">
              <a:avLst/>
            </a:prstGeom>
            <a:solidFill>
              <a:srgbClr val="4AC17A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10"/>
            <p:cNvSpPr/>
            <p:nvPr/>
          </p:nvSpPr>
          <p:spPr>
            <a:xfrm>
              <a:off x="4404203" y="1760609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4CC38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10"/>
            <p:cNvSpPr txBox="1"/>
            <p:nvPr/>
          </p:nvSpPr>
          <p:spPr>
            <a:xfrm>
              <a:off x="4445402" y="1801808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 Congresso declara a separação e nomeia George Washington comandante das tropas norte-americanas</a:t>
              </a:r>
              <a:endParaRPr/>
            </a:p>
          </p:txBody>
        </p:sp>
        <p:sp>
          <p:nvSpPr>
            <p:cNvPr id="348" name="Google Shape;348;p10"/>
            <p:cNvSpPr/>
            <p:nvPr/>
          </p:nvSpPr>
          <p:spPr>
            <a:xfrm>
              <a:off x="4880644" y="240552"/>
              <a:ext cx="3110445" cy="210993"/>
            </a:xfrm>
            <a:prstGeom prst="rect">
              <a:avLst/>
            </a:prstGeom>
            <a:solidFill>
              <a:srgbClr val="46BC57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10"/>
            <p:cNvSpPr/>
            <p:nvPr/>
          </p:nvSpPr>
          <p:spPr>
            <a:xfrm>
              <a:off x="4404203" y="2332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49BF6C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10"/>
            <p:cNvSpPr txBox="1"/>
            <p:nvPr/>
          </p:nvSpPr>
          <p:spPr>
            <a:xfrm>
              <a:off x="4445402" y="43531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Declaração de Independência (4 de julho de 1776), inspirada nas ideias de John Locke</a:t>
              </a:r>
              <a:endParaRPr/>
            </a:p>
          </p:txBody>
        </p:sp>
        <p:sp>
          <p:nvSpPr>
            <p:cNvPr id="351" name="Google Shape;351;p10"/>
            <p:cNvSpPr/>
            <p:nvPr/>
          </p:nvSpPr>
          <p:spPr>
            <a:xfrm rot="5400000">
              <a:off x="7119518" y="1119691"/>
              <a:ext cx="1750710" cy="210993"/>
            </a:xfrm>
            <a:prstGeom prst="rect">
              <a:avLst/>
            </a:prstGeom>
            <a:solidFill>
              <a:srgbClr val="55B4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10"/>
            <p:cNvSpPr/>
            <p:nvPr/>
          </p:nvSpPr>
          <p:spPr>
            <a:xfrm>
              <a:off x="7522215" y="2332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46BA4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10"/>
            <p:cNvSpPr txBox="1"/>
            <p:nvPr/>
          </p:nvSpPr>
          <p:spPr>
            <a:xfrm>
              <a:off x="7563414" y="43531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Continua a guerra contra os ingleses (jaquetas vermelhas)</a:t>
              </a:r>
              <a:endParaRPr/>
            </a:p>
          </p:txBody>
        </p:sp>
        <p:sp>
          <p:nvSpPr>
            <p:cNvPr id="354" name="Google Shape;354;p10"/>
            <p:cNvSpPr/>
            <p:nvPr/>
          </p:nvSpPr>
          <p:spPr>
            <a:xfrm rot="5400000">
              <a:off x="7119518" y="2877969"/>
              <a:ext cx="1750710" cy="210993"/>
            </a:xfrm>
            <a:prstGeom prst="rect">
              <a:avLst/>
            </a:prstGeom>
            <a:solidFill>
              <a:srgbClr val="6FAB4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10"/>
            <p:cNvSpPr/>
            <p:nvPr/>
          </p:nvSpPr>
          <p:spPr>
            <a:xfrm>
              <a:off x="7522215" y="1760609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58B34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10"/>
            <p:cNvSpPr txBox="1"/>
            <p:nvPr/>
          </p:nvSpPr>
          <p:spPr>
            <a:xfrm>
              <a:off x="7563414" y="1801808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norte-americanos conseguem o apoio da França, da Espanha e das Províncias Unidas (1777)</a:t>
              </a:r>
              <a:endParaRPr/>
            </a:p>
          </p:txBody>
        </p:sp>
        <p:sp>
          <p:nvSpPr>
            <p:cNvPr id="357" name="Google Shape;357;p10"/>
            <p:cNvSpPr/>
            <p:nvPr/>
          </p:nvSpPr>
          <p:spPr>
            <a:xfrm>
              <a:off x="7522215" y="3518887"/>
              <a:ext cx="2344370" cy="1406622"/>
            </a:xfrm>
            <a:prstGeom prst="roundRect">
              <a:avLst>
                <a:gd fmla="val 10000" name="adj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10"/>
            <p:cNvSpPr txBox="1"/>
            <p:nvPr/>
          </p:nvSpPr>
          <p:spPr>
            <a:xfrm>
              <a:off x="7563414" y="3560086"/>
              <a:ext cx="2261972" cy="132422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64750" lIns="64750" spcFirstLastPara="1" rIns="64750" wrap="square" tIns="647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700"/>
                <a:buFont typeface="Calibri"/>
                <a:buNone/>
              </a:pPr>
              <a:r>
                <a:rPr lang="pt-BR" sz="17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 o Tratado de Paris, a Inglaterra reconhece a independência (1783)</a:t>
              </a:r>
              <a:endParaRPr/>
            </a:p>
          </p:txBody>
        </p:sp>
      </p:grpSp>
      <p:sp>
        <p:nvSpPr>
          <p:cNvPr id="359" name="Google Shape;359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60" name="Google Shape;36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1"/>
          <p:cNvSpPr txBox="1"/>
          <p:nvPr/>
        </p:nvSpPr>
        <p:spPr>
          <a:xfrm>
            <a:off x="1872344" y="492225"/>
            <a:ext cx="822089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 Constituição dos Estados Unidos</a:t>
            </a:r>
            <a:endParaRPr/>
          </a:p>
        </p:txBody>
      </p:sp>
      <p:grpSp>
        <p:nvGrpSpPr>
          <p:cNvPr id="366" name="Google Shape;366;p11"/>
          <p:cNvGrpSpPr/>
          <p:nvPr/>
        </p:nvGrpSpPr>
        <p:grpSpPr>
          <a:xfrm>
            <a:off x="-5288179" y="-188080"/>
            <a:ext cx="15579004" cy="8190492"/>
            <a:chOff x="-6878946" y="-1052205"/>
            <a:chExt cx="15579004" cy="8190492"/>
          </a:xfrm>
        </p:grpSpPr>
        <p:sp>
          <p:nvSpPr>
            <p:cNvPr id="367" name="Google Shape;367;p11"/>
            <p:cNvSpPr/>
            <p:nvPr/>
          </p:nvSpPr>
          <p:spPr>
            <a:xfrm>
              <a:off x="-6878946" y="-1052205"/>
              <a:ext cx="8190492" cy="8190492"/>
            </a:xfrm>
            <a:prstGeom prst="blockArc">
              <a:avLst>
                <a:gd fmla="val 18900000" name="adj1"/>
                <a:gd fmla="val 2700000" name="adj2"/>
                <a:gd fmla="val 264" name="adj3"/>
              </a:avLst>
            </a:prstGeom>
            <a:noFill/>
            <a:ln cap="flat" cmpd="sng" w="12700">
              <a:solidFill>
                <a:srgbClr val="87B76D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11"/>
            <p:cNvSpPr/>
            <p:nvPr/>
          </p:nvSpPr>
          <p:spPr>
            <a:xfrm>
              <a:off x="844748" y="608608"/>
              <a:ext cx="7855310" cy="1217216"/>
            </a:xfrm>
            <a:prstGeom prst="rect">
              <a:avLst/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11"/>
            <p:cNvSpPr txBox="1"/>
            <p:nvPr/>
          </p:nvSpPr>
          <p:spPr>
            <a:xfrm>
              <a:off x="844748" y="608608"/>
              <a:ext cx="7855310" cy="12172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661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pt-BR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1787 – A Constituição fica pronta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República federalista e presidencialista</a:t>
              </a:r>
              <a:endParaRPr/>
            </a:p>
            <a:p>
              <a:pPr indent="-114300" lvl="2" marL="2286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novos estados, antigas colônias, têm autonomia para criar leis próprias, organizar forças militares e pedir empréstimos no exterior</a:t>
              </a:r>
              <a:endParaRPr/>
            </a:p>
          </p:txBody>
        </p:sp>
        <p:sp>
          <p:nvSpPr>
            <p:cNvPr id="370" name="Google Shape;370;p11"/>
            <p:cNvSpPr/>
            <p:nvPr/>
          </p:nvSpPr>
          <p:spPr>
            <a:xfrm>
              <a:off x="83987" y="456456"/>
              <a:ext cx="1521520" cy="152152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517D3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11"/>
            <p:cNvSpPr/>
            <p:nvPr/>
          </p:nvSpPr>
          <p:spPr>
            <a:xfrm>
              <a:off x="1287206" y="2434432"/>
              <a:ext cx="7412851" cy="1217216"/>
            </a:xfrm>
            <a:prstGeom prst="rect">
              <a:avLst/>
            </a:prstGeom>
            <a:solidFill>
              <a:srgbClr val="98BF8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11"/>
            <p:cNvSpPr txBox="1"/>
            <p:nvPr/>
          </p:nvSpPr>
          <p:spPr>
            <a:xfrm>
              <a:off x="1287206" y="2434432"/>
              <a:ext cx="7412851" cy="121721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661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pt-BR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Poderes divididos em Executivo, Legislativo e Judiciário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 Executivo é eleito indiretamente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 Legislativo é dividido em duas câmaras: Câmara dos Representantes e Senado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Suprema Corte é o órgão máximo do Judiciário</a:t>
              </a:r>
              <a:endParaRPr/>
            </a:p>
          </p:txBody>
        </p:sp>
        <p:sp>
          <p:nvSpPr>
            <p:cNvPr id="373" name="Google Shape;373;p11"/>
            <p:cNvSpPr/>
            <p:nvPr/>
          </p:nvSpPr>
          <p:spPr>
            <a:xfrm>
              <a:off x="526446" y="2282280"/>
              <a:ext cx="1521520" cy="152152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98BF8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11"/>
            <p:cNvSpPr/>
            <p:nvPr/>
          </p:nvSpPr>
          <p:spPr>
            <a:xfrm>
              <a:off x="844748" y="3994221"/>
              <a:ext cx="7855310" cy="1749285"/>
            </a:xfrm>
            <a:prstGeom prst="rect">
              <a:avLst/>
            </a:prstGeom>
            <a:solidFill>
              <a:srgbClr val="98BF8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11"/>
            <p:cNvSpPr txBox="1"/>
            <p:nvPr/>
          </p:nvSpPr>
          <p:spPr>
            <a:xfrm>
              <a:off x="844748" y="3994221"/>
              <a:ext cx="7855310" cy="174928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6615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Calibri"/>
                <a:buNone/>
              </a:pPr>
              <a:r>
                <a:rPr lang="pt-BR" sz="18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Cidadania limitada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63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indígenas não foram considerados cidadãos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Os negros escravizados continuaram na mesma situação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As mulheres foram excluídas do direito de voto</a:t>
              </a:r>
              <a:endParaRPr/>
            </a:p>
            <a:p>
              <a:pPr indent="-114300" lvl="1" marL="114300" marR="0" rtl="0" algn="l">
                <a:lnSpc>
                  <a:spcPct val="10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 cidadania era válida apenas para os homens brancos, adultos e que possuíssem certo nível de renda</a:t>
              </a:r>
              <a:endParaRPr/>
            </a:p>
          </p:txBody>
        </p:sp>
        <p:sp>
          <p:nvSpPr>
            <p:cNvPr id="376" name="Google Shape;376;p11"/>
            <p:cNvSpPr/>
            <p:nvPr/>
          </p:nvSpPr>
          <p:spPr>
            <a:xfrm>
              <a:off x="83987" y="4108104"/>
              <a:ext cx="1521520" cy="1521520"/>
            </a:xfrm>
            <a:prstGeom prst="ellipse">
              <a:avLst/>
            </a:prstGeom>
            <a:solidFill>
              <a:schemeClr val="lt1"/>
            </a:solidFill>
            <a:ln cap="flat" cmpd="sng" w="12700">
              <a:solidFill>
                <a:srgbClr val="98BF8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77" name="Google Shape;377;p11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378" name="Google Shape;3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12"/>
          <p:cNvSpPr txBox="1"/>
          <p:nvPr>
            <p:ph type="title"/>
          </p:nvPr>
        </p:nvSpPr>
        <p:spPr>
          <a:xfrm>
            <a:off x="130629" y="214421"/>
            <a:ext cx="12192000" cy="104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3200"/>
              <a:buFont typeface="Roboto"/>
              <a:buNone/>
            </a:pPr>
            <a:r>
              <a:rPr b="1" lang="pt-BR" sz="3200">
                <a:solidFill>
                  <a:srgbClr val="548135"/>
                </a:solidFill>
                <a:latin typeface="Roboto"/>
                <a:ea typeface="Roboto"/>
                <a:cs typeface="Roboto"/>
                <a:sym typeface="Roboto"/>
              </a:rPr>
              <a:t>Independências: Haiti e América espanhola</a:t>
            </a:r>
            <a:endParaRPr/>
          </a:p>
        </p:txBody>
      </p:sp>
      <p:sp>
        <p:nvSpPr>
          <p:cNvPr id="384" name="Google Shape;384;p12"/>
          <p:cNvSpPr txBox="1"/>
          <p:nvPr/>
        </p:nvSpPr>
        <p:spPr>
          <a:xfrm>
            <a:off x="3122098" y="1039725"/>
            <a:ext cx="6350466" cy="6155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Independência e formação do Haiti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Uma imagem contendo texto, mapa&#10;&#10;Descrição gerada automaticamente" id="385" name="Google Shape;385;p12"/>
          <p:cNvPicPr preferRelativeResize="0"/>
          <p:nvPr/>
        </p:nvPicPr>
        <p:blipFill rotWithShape="1">
          <a:blip r:embed="rId3">
            <a:alphaModFix/>
          </a:blip>
          <a:srcRect b="0" l="0" r="27529" t="0"/>
          <a:stretch/>
        </p:blipFill>
        <p:spPr>
          <a:xfrm>
            <a:off x="4834985" y="1593318"/>
            <a:ext cx="6807750" cy="528399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86" name="Google Shape;386;p12"/>
          <p:cNvGrpSpPr/>
          <p:nvPr/>
        </p:nvGrpSpPr>
        <p:grpSpPr>
          <a:xfrm>
            <a:off x="410103" y="1347583"/>
            <a:ext cx="3775434" cy="5418667"/>
            <a:chOff x="0" y="0"/>
            <a:chExt cx="3775434" cy="5418667"/>
          </a:xfrm>
        </p:grpSpPr>
        <p:sp>
          <p:nvSpPr>
            <p:cNvPr id="387" name="Google Shape;387;p12"/>
            <p:cNvSpPr/>
            <p:nvPr/>
          </p:nvSpPr>
          <p:spPr>
            <a:xfrm>
              <a:off x="0" y="0"/>
              <a:ext cx="3775434" cy="5418667"/>
            </a:xfrm>
            <a:prstGeom prst="roundRect">
              <a:avLst>
                <a:gd fmla="val 10000" name="adj"/>
              </a:avLst>
            </a:prstGeom>
            <a:solidFill>
              <a:srgbClr val="D4E2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12"/>
            <p:cNvSpPr txBox="1"/>
            <p:nvPr/>
          </p:nvSpPr>
          <p:spPr>
            <a:xfrm>
              <a:off x="0" y="0"/>
              <a:ext cx="3775434" cy="1625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21900" lIns="121900" spcFirstLastPara="1" rIns="121900" wrap="square" tIns="1219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rPr lang="pt-BR" sz="3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Formação do Haiti</a:t>
              </a:r>
              <a:endParaRPr/>
            </a:p>
          </p:txBody>
        </p:sp>
        <p:sp>
          <p:nvSpPr>
            <p:cNvPr id="389" name="Google Shape;389;p12"/>
            <p:cNvSpPr/>
            <p:nvPr/>
          </p:nvSpPr>
          <p:spPr>
            <a:xfrm>
              <a:off x="355709" y="1197766"/>
              <a:ext cx="3020347" cy="545257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12"/>
            <p:cNvSpPr txBox="1"/>
            <p:nvPr/>
          </p:nvSpPr>
          <p:spPr>
            <a:xfrm>
              <a:off x="371679" y="1213736"/>
              <a:ext cx="2988407" cy="51331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30475" spcFirstLastPara="1" rIns="30475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As terras onde hoje é o Haiti faziam parte da ilha de Hispaniola, onde Colombo aportou em 1492</a:t>
              </a:r>
              <a:endParaRPr/>
            </a:p>
          </p:txBody>
        </p:sp>
        <p:sp>
          <p:nvSpPr>
            <p:cNvPr id="391" name="Google Shape;391;p12"/>
            <p:cNvSpPr/>
            <p:nvPr/>
          </p:nvSpPr>
          <p:spPr>
            <a:xfrm>
              <a:off x="343869" y="1914651"/>
              <a:ext cx="3020347" cy="599471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12"/>
            <p:cNvSpPr txBox="1"/>
            <p:nvPr/>
          </p:nvSpPr>
          <p:spPr>
            <a:xfrm>
              <a:off x="361427" y="1932209"/>
              <a:ext cx="2985231" cy="5643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30475" spcFirstLastPara="1" rIns="30475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Na segunda metade do século XVII, a parte ocidental da ilha, rebatizada então de São Domingos, foi ocupada pelos franceses</a:t>
              </a:r>
              <a:endParaRPr/>
            </a:p>
          </p:txBody>
        </p:sp>
        <p:sp>
          <p:nvSpPr>
            <p:cNvPr id="393" name="Google Shape;393;p12"/>
            <p:cNvSpPr/>
            <p:nvPr/>
          </p:nvSpPr>
          <p:spPr>
            <a:xfrm>
              <a:off x="379388" y="2648700"/>
              <a:ext cx="3020347" cy="529032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12"/>
            <p:cNvSpPr txBox="1"/>
            <p:nvPr/>
          </p:nvSpPr>
          <p:spPr>
            <a:xfrm>
              <a:off x="394883" y="2664195"/>
              <a:ext cx="2989357" cy="49804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30475" spcFirstLastPara="1" rIns="30475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Montagem de </a:t>
              </a:r>
              <a:r>
                <a:rPr i="1"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plantations</a:t>
              </a: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para produzir gêneros tropicais (fumo, algodão, açúcar, rum)</a:t>
              </a:r>
              <a:endParaRPr/>
            </a:p>
          </p:txBody>
        </p:sp>
        <p:sp>
          <p:nvSpPr>
            <p:cNvPr id="395" name="Google Shape;395;p12"/>
            <p:cNvSpPr/>
            <p:nvPr/>
          </p:nvSpPr>
          <p:spPr>
            <a:xfrm>
              <a:off x="379388" y="3284216"/>
              <a:ext cx="3020347" cy="389102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6" name="Google Shape;396;p12"/>
            <p:cNvSpPr txBox="1"/>
            <p:nvPr/>
          </p:nvSpPr>
          <p:spPr>
            <a:xfrm>
              <a:off x="390784" y="3295612"/>
              <a:ext cx="2997555" cy="366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30475" spcFirstLastPara="1" rIns="30475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São Domingos se torna a colônia francesa mais rica: dois terços do comércio exterior francês</a:t>
              </a:r>
              <a:endParaRPr/>
            </a:p>
          </p:txBody>
        </p:sp>
        <p:sp>
          <p:nvSpPr>
            <p:cNvPr id="397" name="Google Shape;397;p12"/>
            <p:cNvSpPr/>
            <p:nvPr/>
          </p:nvSpPr>
          <p:spPr>
            <a:xfrm>
              <a:off x="379388" y="3782267"/>
              <a:ext cx="3020347" cy="389102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8" name="Google Shape;398;p12"/>
            <p:cNvSpPr txBox="1"/>
            <p:nvPr/>
          </p:nvSpPr>
          <p:spPr>
            <a:xfrm>
              <a:off x="390784" y="3793663"/>
              <a:ext cx="2997555" cy="3663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30475" spcFirstLastPara="1" rIns="30475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Composição étnica: 7% de brancos; 87% de negros</a:t>
              </a:r>
              <a:endParaRPr/>
            </a:p>
          </p:txBody>
        </p:sp>
        <p:sp>
          <p:nvSpPr>
            <p:cNvPr id="399" name="Google Shape;399;p12"/>
            <p:cNvSpPr/>
            <p:nvPr/>
          </p:nvSpPr>
          <p:spPr>
            <a:xfrm>
              <a:off x="391228" y="4281064"/>
              <a:ext cx="3020347" cy="768703"/>
            </a:xfrm>
            <a:prstGeom prst="roundRect">
              <a:avLst>
                <a:gd fmla="val 10000" name="adj"/>
              </a:avLst>
            </a:pr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0" name="Google Shape;400;p12"/>
            <p:cNvSpPr txBox="1"/>
            <p:nvPr/>
          </p:nvSpPr>
          <p:spPr>
            <a:xfrm>
              <a:off x="413743" y="4303579"/>
              <a:ext cx="2975317" cy="72367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2850" lIns="30475" spcFirstLastPara="1" rIns="30475" wrap="square" tIns="228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Composição socioeconômica: a elite branca vivia luxuosamente, enquanto os negros eram vítimas de maus-tratos, doenças e/ou fome, sendo alto o índice de mortalidade entre eles</a:t>
              </a:r>
              <a:endParaRPr/>
            </a:p>
          </p:txBody>
        </p:sp>
      </p:grpSp>
      <p:sp>
        <p:nvSpPr>
          <p:cNvPr id="401" name="Google Shape;401;p12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02" name="Google Shape;402;p1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08" name="Google Shape;408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14"/>
          <p:cNvSpPr txBox="1"/>
          <p:nvPr/>
        </p:nvSpPr>
        <p:spPr>
          <a:xfrm>
            <a:off x="2654953" y="496870"/>
            <a:ext cx="6350466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América espanhola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14" name="Google Shape;414;p14"/>
          <p:cNvGrpSpPr/>
          <p:nvPr/>
        </p:nvGrpSpPr>
        <p:grpSpPr>
          <a:xfrm>
            <a:off x="330791" y="1860698"/>
            <a:ext cx="3390604" cy="4458388"/>
            <a:chOff x="0" y="0"/>
            <a:chExt cx="3390604" cy="4458388"/>
          </a:xfrm>
        </p:grpSpPr>
        <p:sp>
          <p:nvSpPr>
            <p:cNvPr id="415" name="Google Shape;415;p14"/>
            <p:cNvSpPr/>
            <p:nvPr/>
          </p:nvSpPr>
          <p:spPr>
            <a:xfrm>
              <a:off x="0" y="0"/>
              <a:ext cx="2948352" cy="4458388"/>
            </a:xfrm>
            <a:prstGeom prst="triangle">
              <a:avLst>
                <a:gd fmla="val 50000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14"/>
            <p:cNvSpPr/>
            <p:nvPr/>
          </p:nvSpPr>
          <p:spPr>
            <a:xfrm>
              <a:off x="1474176" y="446274"/>
              <a:ext cx="1916428" cy="792408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17D3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14"/>
            <p:cNvSpPr txBox="1"/>
            <p:nvPr/>
          </p:nvSpPr>
          <p:spPr>
            <a:xfrm>
              <a:off x="1512858" y="484956"/>
              <a:ext cx="1839064" cy="715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pt-BR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Negros: 1 milhão</a:t>
              </a:r>
              <a:endParaRPr/>
            </a:p>
          </p:txBody>
        </p:sp>
        <p:sp>
          <p:nvSpPr>
            <p:cNvPr id="418" name="Google Shape;418;p14"/>
            <p:cNvSpPr/>
            <p:nvPr/>
          </p:nvSpPr>
          <p:spPr>
            <a:xfrm>
              <a:off x="1474176" y="1337734"/>
              <a:ext cx="1916428" cy="792408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84B56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14"/>
            <p:cNvSpPr txBox="1"/>
            <p:nvPr/>
          </p:nvSpPr>
          <p:spPr>
            <a:xfrm>
              <a:off x="1512858" y="1376416"/>
              <a:ext cx="1839064" cy="715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pt-BR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Brancos: 4 milhões</a:t>
              </a:r>
              <a:endParaRPr/>
            </a:p>
          </p:txBody>
        </p:sp>
        <p:sp>
          <p:nvSpPr>
            <p:cNvPr id="420" name="Google Shape;420;p14"/>
            <p:cNvSpPr/>
            <p:nvPr/>
          </p:nvSpPr>
          <p:spPr>
            <a:xfrm>
              <a:off x="1474176" y="2229194"/>
              <a:ext cx="1916428" cy="792408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C1D5B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14"/>
            <p:cNvSpPr txBox="1"/>
            <p:nvPr/>
          </p:nvSpPr>
          <p:spPr>
            <a:xfrm>
              <a:off x="1512858" y="2267876"/>
              <a:ext cx="1839064" cy="715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pt-BR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Mestiços: 5 milhões</a:t>
              </a:r>
              <a:endParaRPr/>
            </a:p>
          </p:txBody>
        </p:sp>
        <p:sp>
          <p:nvSpPr>
            <p:cNvPr id="422" name="Google Shape;422;p14"/>
            <p:cNvSpPr/>
            <p:nvPr/>
          </p:nvSpPr>
          <p:spPr>
            <a:xfrm>
              <a:off x="1474176" y="3120653"/>
              <a:ext cx="1916428" cy="792408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84B56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14"/>
            <p:cNvSpPr txBox="1"/>
            <p:nvPr/>
          </p:nvSpPr>
          <p:spPr>
            <a:xfrm>
              <a:off x="1512858" y="3159335"/>
              <a:ext cx="1839064" cy="7150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76200" lIns="76200" spcFirstLastPara="1" rIns="76200" wrap="square" tIns="762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2000"/>
                <a:buFont typeface="Calibri"/>
                <a:buNone/>
              </a:pPr>
              <a:r>
                <a:rPr lang="pt-BR" sz="20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Indígenas: 8 milhões</a:t>
              </a:r>
              <a:endParaRPr/>
            </a:p>
          </p:txBody>
        </p:sp>
      </p:grpSp>
      <p:sp>
        <p:nvSpPr>
          <p:cNvPr id="424" name="Google Shape;424;p14"/>
          <p:cNvSpPr txBox="1"/>
          <p:nvPr/>
        </p:nvSpPr>
        <p:spPr>
          <a:xfrm>
            <a:off x="330791" y="1024151"/>
            <a:ext cx="33906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Composição étnica da América espanhola em 1810</a:t>
            </a:r>
            <a:endParaRPr/>
          </a:p>
        </p:txBody>
      </p:sp>
      <p:grpSp>
        <p:nvGrpSpPr>
          <p:cNvPr id="425" name="Google Shape;425;p14"/>
          <p:cNvGrpSpPr/>
          <p:nvPr/>
        </p:nvGrpSpPr>
        <p:grpSpPr>
          <a:xfrm>
            <a:off x="4400697" y="1860698"/>
            <a:ext cx="3390604" cy="4498671"/>
            <a:chOff x="0" y="0"/>
            <a:chExt cx="3390604" cy="4498671"/>
          </a:xfrm>
        </p:grpSpPr>
        <p:sp>
          <p:nvSpPr>
            <p:cNvPr id="426" name="Google Shape;426;p14"/>
            <p:cNvSpPr/>
            <p:nvPr/>
          </p:nvSpPr>
          <p:spPr>
            <a:xfrm>
              <a:off x="0" y="0"/>
              <a:ext cx="2948352" cy="4498671"/>
            </a:xfrm>
            <a:prstGeom prst="triangle">
              <a:avLst>
                <a:gd fmla="val 50000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14"/>
            <p:cNvSpPr/>
            <p:nvPr/>
          </p:nvSpPr>
          <p:spPr>
            <a:xfrm>
              <a:off x="1474176" y="452283"/>
              <a:ext cx="1916428" cy="1064919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14"/>
            <p:cNvSpPr txBox="1"/>
            <p:nvPr/>
          </p:nvSpPr>
          <p:spPr>
            <a:xfrm>
              <a:off x="1526161" y="504268"/>
              <a:ext cx="1812458" cy="9609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i="1"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Chapetones</a:t>
              </a: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colonos nascidos na Espanha, que ocupavam os principais cargos na colônia</a:t>
              </a:r>
              <a:endParaRPr/>
            </a:p>
          </p:txBody>
        </p:sp>
        <p:sp>
          <p:nvSpPr>
            <p:cNvPr id="429" name="Google Shape;429;p14"/>
            <p:cNvSpPr/>
            <p:nvPr/>
          </p:nvSpPr>
          <p:spPr>
            <a:xfrm>
              <a:off x="1474176" y="1650318"/>
              <a:ext cx="1916428" cy="1064919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0" name="Google Shape;430;p14"/>
            <p:cNvSpPr txBox="1"/>
            <p:nvPr/>
          </p:nvSpPr>
          <p:spPr>
            <a:xfrm>
              <a:off x="1526161" y="1702303"/>
              <a:ext cx="1812458" cy="9609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i="1"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Criollos</a:t>
              </a: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: descendentes de espanhóis nascidos na América, com poucos direitos políticos</a:t>
              </a:r>
              <a:endParaRPr/>
            </a:p>
          </p:txBody>
        </p:sp>
        <p:sp>
          <p:nvSpPr>
            <p:cNvPr id="431" name="Google Shape;431;p14"/>
            <p:cNvSpPr/>
            <p:nvPr/>
          </p:nvSpPr>
          <p:spPr>
            <a:xfrm>
              <a:off x="1474176" y="2848352"/>
              <a:ext cx="1916428" cy="1064919"/>
            </a:xfrm>
            <a:prstGeom prst="roundRect">
              <a:avLst>
                <a:gd fmla="val 16667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4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2" name="Google Shape;432;p14"/>
            <p:cNvSpPr txBox="1"/>
            <p:nvPr/>
          </p:nvSpPr>
          <p:spPr>
            <a:xfrm>
              <a:off x="1526161" y="2900337"/>
              <a:ext cx="1812458" cy="9609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45700" spcFirstLastPara="1" rIns="45700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Indígenas, mestiços e afrodescendentes: sem direitos políticos ou civis</a:t>
              </a:r>
              <a:endParaRPr/>
            </a:p>
          </p:txBody>
        </p:sp>
      </p:grpSp>
      <p:sp>
        <p:nvSpPr>
          <p:cNvPr id="433" name="Google Shape;433;p14"/>
          <p:cNvSpPr txBox="1"/>
          <p:nvPr/>
        </p:nvSpPr>
        <p:spPr>
          <a:xfrm>
            <a:off x="4305005" y="1024151"/>
            <a:ext cx="33906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Grupos sociais na América espanhola</a:t>
            </a:r>
            <a:endParaRPr/>
          </a:p>
        </p:txBody>
      </p:sp>
      <p:grpSp>
        <p:nvGrpSpPr>
          <p:cNvPr id="434" name="Google Shape;434;p14"/>
          <p:cNvGrpSpPr/>
          <p:nvPr/>
        </p:nvGrpSpPr>
        <p:grpSpPr>
          <a:xfrm>
            <a:off x="8309973" y="2106417"/>
            <a:ext cx="3392889" cy="5026502"/>
            <a:chOff x="243406" y="0"/>
            <a:chExt cx="3392889" cy="5026502"/>
          </a:xfrm>
        </p:grpSpPr>
        <p:sp>
          <p:nvSpPr>
            <p:cNvPr id="435" name="Google Shape;435;p14"/>
            <p:cNvSpPr/>
            <p:nvPr/>
          </p:nvSpPr>
          <p:spPr>
            <a:xfrm>
              <a:off x="243406" y="0"/>
              <a:ext cx="1256625" cy="1256625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D4E2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6" name="Google Shape;436;p14"/>
            <p:cNvSpPr/>
            <p:nvPr/>
          </p:nvSpPr>
          <p:spPr>
            <a:xfrm>
              <a:off x="369068" y="125662"/>
              <a:ext cx="1005300" cy="1005300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chemeClr val="accent6"/>
            </a:solidFill>
            <a:ln cap="flat" cmpd="sng" w="12700">
              <a:solidFill>
                <a:schemeClr val="accent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7" name="Google Shape;437;p14"/>
            <p:cNvSpPr/>
            <p:nvPr/>
          </p:nvSpPr>
          <p:spPr>
            <a:xfrm rot="-5400000">
              <a:off x="-1201713" y="2827407"/>
              <a:ext cx="3644214" cy="753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8" name="Google Shape;438;p14"/>
            <p:cNvSpPr txBox="1"/>
            <p:nvPr/>
          </p:nvSpPr>
          <p:spPr>
            <a:xfrm rot="-5400000">
              <a:off x="-1201713" y="2827407"/>
              <a:ext cx="3644214" cy="7539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5400"/>
                <a:buFont typeface="Calibri"/>
                <a:buNone/>
              </a:pPr>
              <a:r>
                <a:t/>
              </a:r>
              <a:endParaRPr sz="5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39" name="Google Shape;439;p14"/>
            <p:cNvSpPr/>
            <p:nvPr/>
          </p:nvSpPr>
          <p:spPr>
            <a:xfrm>
              <a:off x="1123044" y="0"/>
              <a:ext cx="2513251" cy="502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0" name="Google Shape;440;p14"/>
            <p:cNvSpPr txBox="1"/>
            <p:nvPr/>
          </p:nvSpPr>
          <p:spPr>
            <a:xfrm>
              <a:off x="1123044" y="0"/>
              <a:ext cx="2513251" cy="50265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Fatores internos 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(acirramento da pressão colonial)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Monopólios sobre um número crescente de produtos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Retomada da cobrança de impostos, antes arrendada a contratadores privados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Extinção do sistema de porto único e aumento do controle do comércio, favorecendo a Espanha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Insatisfação constante da população pobre e oprimida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t/>
              </a:r>
              <a:endPara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Fatores externos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49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Napoleão Bonaparte invade a Espanha, prende o rei e entrona José Bonaparte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Aos olhos dos </a:t>
              </a:r>
              <a:r>
                <a:rPr b="0" i="1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criollos,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a Espanha fica sem um rei legítimo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18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Char char="•"/>
              </a:pP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</a:t>
              </a:r>
              <a:r>
                <a:rPr b="0" i="1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criollos</a:t>
              </a:r>
              <a:r>
                <a:rPr b="0" i="0" lang="pt-BR" sz="12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formam Juntas Governativas</a:t>
              </a:r>
              <a:endParaRPr/>
            </a:p>
          </p:txBody>
        </p:sp>
      </p:grpSp>
      <p:sp>
        <p:nvSpPr>
          <p:cNvPr id="441" name="Google Shape;441;p14"/>
          <p:cNvSpPr txBox="1"/>
          <p:nvPr/>
        </p:nvSpPr>
        <p:spPr>
          <a:xfrm>
            <a:off x="8404446" y="985260"/>
            <a:ext cx="3390605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Crise do Império espanhol e fatores para as independências</a:t>
            </a:r>
            <a:endParaRPr/>
          </a:p>
        </p:txBody>
      </p:sp>
      <p:sp>
        <p:nvSpPr>
          <p:cNvPr id="442" name="Google Shape;442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43" name="Google Shape;443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15"/>
          <p:cNvSpPr txBox="1"/>
          <p:nvPr/>
        </p:nvSpPr>
        <p:spPr>
          <a:xfrm>
            <a:off x="1947709" y="495680"/>
            <a:ext cx="829658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Guerras de Independência na América espanhola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50" name="Google Shape;450;p15"/>
          <p:cNvGrpSpPr/>
          <p:nvPr/>
        </p:nvGrpSpPr>
        <p:grpSpPr>
          <a:xfrm>
            <a:off x="1377921" y="788156"/>
            <a:ext cx="9679935" cy="1667559"/>
            <a:chOff x="818710" y="0"/>
            <a:chExt cx="9679935" cy="1667559"/>
          </a:xfrm>
        </p:grpSpPr>
        <p:sp>
          <p:nvSpPr>
            <p:cNvPr id="451" name="Google Shape;451;p15"/>
            <p:cNvSpPr/>
            <p:nvPr/>
          </p:nvSpPr>
          <p:spPr>
            <a:xfrm>
              <a:off x="818710" y="0"/>
              <a:ext cx="9679935" cy="1667559"/>
            </a:xfrm>
            <a:custGeom>
              <a:rect b="b" l="l" r="r" t="t"/>
              <a:pathLst>
                <a:path extrusionOk="0" h="120000" w="120000">
                  <a:moveTo>
                    <a:pt x="0" y="50000"/>
                  </a:moveTo>
                  <a:lnTo>
                    <a:pt x="10336" y="0"/>
                  </a:lnTo>
                  <a:lnTo>
                    <a:pt x="10336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109664" y="40000"/>
                  </a:lnTo>
                  <a:lnTo>
                    <a:pt x="109664" y="20000"/>
                  </a:lnTo>
                  <a:lnTo>
                    <a:pt x="120000" y="70000"/>
                  </a:lnTo>
                  <a:lnTo>
                    <a:pt x="109664" y="120000"/>
                  </a:lnTo>
                  <a:lnTo>
                    <a:pt x="109664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10336" y="80000"/>
                  </a:lnTo>
                  <a:lnTo>
                    <a:pt x="10336" y="100000"/>
                  </a:lnTo>
                  <a:close/>
                </a:path>
                <a:path extrusionOk="0" fill="darkenLess" h="120000" w="120000">
                  <a:moveTo>
                    <a:pt x="63750" y="25000"/>
                  </a:move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63750" y="40000"/>
                  </a:lnTo>
                  <a:close/>
                </a:path>
                <a:path extrusionOk="0" fill="none" h="120000" w="120000">
                  <a:moveTo>
                    <a:pt x="0" y="50000"/>
                  </a:moveTo>
                  <a:lnTo>
                    <a:pt x="10336" y="0"/>
                  </a:lnTo>
                  <a:lnTo>
                    <a:pt x="10336" y="20000"/>
                  </a:lnTo>
                  <a:lnTo>
                    <a:pt x="60000" y="20000"/>
                  </a:lnTo>
                  <a:cubicBezTo>
                    <a:pt x="62071" y="20000"/>
                    <a:pt x="63750" y="22238"/>
                    <a:pt x="63750" y="25000"/>
                  </a:cubicBezTo>
                  <a:cubicBezTo>
                    <a:pt x="63750" y="27761"/>
                    <a:pt x="62071" y="30000"/>
                    <a:pt x="60000" y="30000"/>
                  </a:cubicBezTo>
                  <a:cubicBezTo>
                    <a:pt x="57929" y="30000"/>
                    <a:pt x="56250" y="32239"/>
                    <a:pt x="56250" y="35000"/>
                  </a:cubicBezTo>
                  <a:cubicBezTo>
                    <a:pt x="56250" y="37762"/>
                    <a:pt x="57929" y="40000"/>
                    <a:pt x="60000" y="40000"/>
                  </a:cubicBezTo>
                  <a:lnTo>
                    <a:pt x="109664" y="40000"/>
                  </a:lnTo>
                  <a:lnTo>
                    <a:pt x="109664" y="20000"/>
                  </a:lnTo>
                  <a:lnTo>
                    <a:pt x="120000" y="70000"/>
                  </a:lnTo>
                  <a:lnTo>
                    <a:pt x="109664" y="120000"/>
                  </a:lnTo>
                  <a:lnTo>
                    <a:pt x="109664" y="100000"/>
                  </a:lnTo>
                  <a:lnTo>
                    <a:pt x="60000" y="100000"/>
                  </a:lnTo>
                  <a:cubicBezTo>
                    <a:pt x="57929" y="100000"/>
                    <a:pt x="56250" y="97762"/>
                    <a:pt x="56250" y="95000"/>
                  </a:cubicBezTo>
                  <a:lnTo>
                    <a:pt x="56250" y="80000"/>
                  </a:lnTo>
                  <a:lnTo>
                    <a:pt x="10336" y="80000"/>
                  </a:lnTo>
                  <a:lnTo>
                    <a:pt x="10336" y="100000"/>
                  </a:lnTo>
                  <a:close/>
                  <a:moveTo>
                    <a:pt x="63750" y="25000"/>
                  </a:moveTo>
                  <a:lnTo>
                    <a:pt x="63750" y="40000"/>
                  </a:lnTo>
                  <a:moveTo>
                    <a:pt x="56250" y="35000"/>
                  </a:moveTo>
                  <a:lnTo>
                    <a:pt x="56250" y="80000"/>
                  </a:lnTo>
                </a:path>
              </a:pathLst>
            </a:custGeom>
            <a:solidFill>
              <a:schemeClr val="lt1"/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2" name="Google Shape;452;p15"/>
            <p:cNvSpPr/>
            <p:nvPr/>
          </p:nvSpPr>
          <p:spPr>
            <a:xfrm>
              <a:off x="1465892" y="281192"/>
              <a:ext cx="3815716" cy="817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3" name="Google Shape;453;p15"/>
            <p:cNvSpPr txBox="1"/>
            <p:nvPr/>
          </p:nvSpPr>
          <p:spPr>
            <a:xfrm>
              <a:off x="1465892" y="281192"/>
              <a:ext cx="3815716" cy="817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9525" lIns="0" spcFirstLastPara="1" rIns="0" wrap="square" tIns="46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300"/>
                <a:buFont typeface="Calibri"/>
                <a:buNone/>
              </a:pPr>
              <a:r>
                <a:rPr b="1" lang="pt-BR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Primeira fase (1810-1814)</a:t>
              </a:r>
              <a:r>
                <a:rPr lang="pt-BR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 </a:t>
              </a:r>
              <a:r>
                <a:rPr i="1" lang="pt-BR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criollos</a:t>
              </a:r>
              <a:r>
                <a:rPr lang="pt-BR" sz="13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 formam exércitos e vencem os realistas. A Espanha está ocupada por Napoleão Bonaparte</a:t>
              </a:r>
              <a:endParaRPr/>
            </a:p>
          </p:txBody>
        </p:sp>
        <p:sp>
          <p:nvSpPr>
            <p:cNvPr id="454" name="Google Shape;454;p15"/>
            <p:cNvSpPr/>
            <p:nvPr/>
          </p:nvSpPr>
          <p:spPr>
            <a:xfrm>
              <a:off x="5494253" y="579893"/>
              <a:ext cx="4219460" cy="817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5" name="Google Shape;455;p15"/>
            <p:cNvSpPr txBox="1"/>
            <p:nvPr/>
          </p:nvSpPr>
          <p:spPr>
            <a:xfrm>
              <a:off x="5494253" y="579893"/>
              <a:ext cx="4219460" cy="81710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0" spcFirstLastPara="1" rIns="0" wrap="square" tIns="42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200"/>
                <a:buFont typeface="Calibri"/>
                <a:buNone/>
              </a:pPr>
              <a:r>
                <a:rPr b="1"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Segunda fase (1814-1825)</a:t>
              </a: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: Napoleão é derrotado e Fernando VII volta ao poder, enviando uma grande expedição para combater os movimentos pela independência</a:t>
              </a:r>
              <a:endParaRPr/>
            </a:p>
          </p:txBody>
        </p:sp>
      </p:grpSp>
      <p:grpSp>
        <p:nvGrpSpPr>
          <p:cNvPr id="456" name="Google Shape;456;p15"/>
          <p:cNvGrpSpPr/>
          <p:nvPr/>
        </p:nvGrpSpPr>
        <p:grpSpPr>
          <a:xfrm>
            <a:off x="410356" y="2408260"/>
            <a:ext cx="3385467" cy="4307102"/>
            <a:chOff x="0" y="2036"/>
            <a:chExt cx="3385467" cy="4307102"/>
          </a:xfrm>
        </p:grpSpPr>
        <p:sp>
          <p:nvSpPr>
            <p:cNvPr id="457" name="Google Shape;457;p15"/>
            <p:cNvSpPr/>
            <p:nvPr/>
          </p:nvSpPr>
          <p:spPr>
            <a:xfrm>
              <a:off x="0" y="2036"/>
              <a:ext cx="3385467" cy="4307102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17D3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8" name="Google Shape;458;p15"/>
            <p:cNvSpPr txBox="1"/>
            <p:nvPr/>
          </p:nvSpPr>
          <p:spPr>
            <a:xfrm>
              <a:off x="0" y="2036"/>
              <a:ext cx="3385467" cy="430710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262750" spcFirstLastPara="1" rIns="262750" wrap="square" tIns="99972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Lutou contra as tropas de Napoleão na Espanha, quando morava lá.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Volta para a região do Prata em 1812 e luta contra os espanhóis.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Promove a independência das Províncias Unidas do Rio da Prata, em 1816.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Consolida a independência do Chile, em 1818.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Colabora com a independência do Peru, em 1821.</a:t>
              </a:r>
              <a:endParaRPr/>
            </a:p>
          </p:txBody>
        </p:sp>
        <p:sp>
          <p:nvSpPr>
            <p:cNvPr id="459" name="Google Shape;459;p15"/>
            <p:cNvSpPr/>
            <p:nvPr/>
          </p:nvSpPr>
          <p:spPr>
            <a:xfrm>
              <a:off x="169273" y="178207"/>
              <a:ext cx="2369826" cy="532309"/>
            </a:xfrm>
            <a:prstGeom prst="roundRect">
              <a:avLst>
                <a:gd fmla="val 16667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0" name="Google Shape;460;p15"/>
            <p:cNvSpPr txBox="1"/>
            <p:nvPr/>
          </p:nvSpPr>
          <p:spPr>
            <a:xfrm>
              <a:off x="195258" y="204192"/>
              <a:ext cx="2317856" cy="48033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89550" spcFirstLastPara="1" rIns="895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lang="pt-BR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José de San Martín</a:t>
              </a:r>
              <a:endParaRPr/>
            </a:p>
          </p:txBody>
        </p:sp>
      </p:grpSp>
      <p:grpSp>
        <p:nvGrpSpPr>
          <p:cNvPr id="461" name="Google Shape;461;p15"/>
          <p:cNvGrpSpPr/>
          <p:nvPr/>
        </p:nvGrpSpPr>
        <p:grpSpPr>
          <a:xfrm>
            <a:off x="4307573" y="2446995"/>
            <a:ext cx="3385467" cy="4229633"/>
            <a:chOff x="0" y="40771"/>
            <a:chExt cx="3385467" cy="4229633"/>
          </a:xfrm>
        </p:grpSpPr>
        <p:sp>
          <p:nvSpPr>
            <p:cNvPr id="462" name="Google Shape;462;p15"/>
            <p:cNvSpPr/>
            <p:nvPr/>
          </p:nvSpPr>
          <p:spPr>
            <a:xfrm>
              <a:off x="0" y="40771"/>
              <a:ext cx="3385467" cy="4229633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517D3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3" name="Google Shape;463;p15"/>
            <p:cNvSpPr txBox="1"/>
            <p:nvPr/>
          </p:nvSpPr>
          <p:spPr>
            <a:xfrm>
              <a:off x="0" y="40771"/>
              <a:ext cx="3385467" cy="42296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262750" spcFirstLastPara="1" rIns="262750" wrap="square" tIns="1041400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Desejava formar uma </a:t>
              </a:r>
              <a:r>
                <a:rPr b="1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confederação republicana</a:t>
              </a: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entre estados independentes.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Prometeu liberdade a escravizados que se juntassem a seu exército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Proclamou a independência da Grã-Colômbia, tornando-se presidente dela.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Grã-Colômbia se dividiu, dando origem a Colômbia, Venezuela e Equador.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Ajuda a consolidar a independência do Peru, em 1824, e a da Bolívia, em 1825.</a:t>
              </a:r>
              <a:endParaRPr/>
            </a:p>
          </p:txBody>
        </p:sp>
        <p:sp>
          <p:nvSpPr>
            <p:cNvPr id="464" name="Google Shape;464;p15"/>
            <p:cNvSpPr/>
            <p:nvPr/>
          </p:nvSpPr>
          <p:spPr>
            <a:xfrm>
              <a:off x="116109" y="212164"/>
              <a:ext cx="2369826" cy="496703"/>
            </a:xfrm>
            <a:prstGeom prst="roundRect">
              <a:avLst>
                <a:gd fmla="val 16667" name="adj"/>
              </a:avLst>
            </a:prstGeom>
            <a:solidFill>
              <a:srgbClr val="517D3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5" name="Google Shape;465;p15"/>
            <p:cNvSpPr txBox="1"/>
            <p:nvPr/>
          </p:nvSpPr>
          <p:spPr>
            <a:xfrm>
              <a:off x="140356" y="236411"/>
              <a:ext cx="2321332" cy="44820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89550" spcFirstLastPara="1" rIns="8955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000"/>
                <a:buFont typeface="Calibri"/>
                <a:buNone/>
              </a:pPr>
              <a:r>
                <a:rPr b="1" lang="pt-BR" sz="20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Simon Bolívar</a:t>
              </a:r>
              <a:endParaRPr/>
            </a:p>
          </p:txBody>
        </p:sp>
      </p:grpSp>
      <p:pic>
        <p:nvPicPr>
          <p:cNvPr descr="Uma imagem contendo texto, mapa&#10;&#10;Descrição gerada automaticamente" id="466" name="Google Shape;466;p15"/>
          <p:cNvPicPr preferRelativeResize="0"/>
          <p:nvPr/>
        </p:nvPicPr>
        <p:blipFill rotWithShape="1">
          <a:blip r:embed="rId3">
            <a:alphaModFix/>
          </a:blip>
          <a:srcRect b="0" l="0" r="50813" t="0"/>
          <a:stretch/>
        </p:blipFill>
        <p:spPr>
          <a:xfrm>
            <a:off x="8011871" y="2406224"/>
            <a:ext cx="3769773" cy="4311176"/>
          </a:xfrm>
          <a:prstGeom prst="rect">
            <a:avLst/>
          </a:prstGeom>
          <a:noFill/>
          <a:ln>
            <a:noFill/>
          </a:ln>
        </p:spPr>
      </p:pic>
      <p:sp>
        <p:nvSpPr>
          <p:cNvPr id="467" name="Google Shape;467;p15"/>
          <p:cNvSpPr txBox="1"/>
          <p:nvPr>
            <p:ph idx="12" type="sldNum"/>
          </p:nvPr>
        </p:nvSpPr>
        <p:spPr>
          <a:xfrm>
            <a:off x="9448800" y="6492875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468" name="Google Shape;468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16"/>
          <p:cNvSpPr txBox="1"/>
          <p:nvPr/>
        </p:nvSpPr>
        <p:spPr>
          <a:xfrm>
            <a:off x="1947709" y="514400"/>
            <a:ext cx="8296582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Independência do México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74" name="Google Shape;474;p16"/>
          <p:cNvGrpSpPr/>
          <p:nvPr/>
        </p:nvGrpSpPr>
        <p:grpSpPr>
          <a:xfrm>
            <a:off x="1672289" y="1234773"/>
            <a:ext cx="7019228" cy="2781733"/>
            <a:chOff x="2725790" y="913"/>
            <a:chExt cx="7019228" cy="2781733"/>
          </a:xfrm>
        </p:grpSpPr>
        <p:sp>
          <p:nvSpPr>
            <p:cNvPr id="475" name="Google Shape;475;p16"/>
            <p:cNvSpPr/>
            <p:nvPr/>
          </p:nvSpPr>
          <p:spPr>
            <a:xfrm rot="5400000">
              <a:off x="3050144" y="1010383"/>
              <a:ext cx="977003" cy="162571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2887058" y="1496120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7" name="Google Shape;477;p16"/>
            <p:cNvSpPr txBox="1"/>
            <p:nvPr/>
          </p:nvSpPr>
          <p:spPr>
            <a:xfrm>
              <a:off x="2887058" y="1496120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25" lIns="49525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pt-BR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1810: Exército de camponeses liderados por Miguel Hidalgo e José María Morelos se subleva</a:t>
              </a:r>
              <a:endParaRPr/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4077835" y="890696"/>
              <a:ext cx="276924" cy="276924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83137"/>
              </a:schemeClr>
            </a:solidFill>
            <a:ln cap="flat" cmpd="sng" w="12700">
              <a:solidFill>
                <a:schemeClr val="accent6">
                  <a:alpha val="83137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9" name="Google Shape;479;p16"/>
            <p:cNvSpPr/>
            <p:nvPr/>
          </p:nvSpPr>
          <p:spPr>
            <a:xfrm rot="5400000">
              <a:off x="4846897" y="565774"/>
              <a:ext cx="977003" cy="162571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76862"/>
              </a:schemeClr>
            </a:solidFill>
            <a:ln cap="flat" cmpd="sng" w="12700">
              <a:solidFill>
                <a:schemeClr val="accent6">
                  <a:alpha val="76862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0" name="Google Shape;480;p16"/>
            <p:cNvSpPr/>
            <p:nvPr/>
          </p:nvSpPr>
          <p:spPr>
            <a:xfrm>
              <a:off x="4683811" y="1051512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1" name="Google Shape;481;p16"/>
            <p:cNvSpPr txBox="1"/>
            <p:nvPr/>
          </p:nvSpPr>
          <p:spPr>
            <a:xfrm>
              <a:off x="4683811" y="1051512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25" lIns="49525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pt-BR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Exigem a independência com a divisão de terras entre os pobres</a:t>
              </a:r>
              <a:endParaRPr/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5874588" y="446088"/>
              <a:ext cx="276924" cy="276924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69803"/>
              </a:schemeClr>
            </a:solidFill>
            <a:ln cap="flat" cmpd="sng" w="12700">
              <a:solidFill>
                <a:schemeClr val="accent6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3" name="Google Shape;483;p16"/>
            <p:cNvSpPr/>
            <p:nvPr/>
          </p:nvSpPr>
          <p:spPr>
            <a:xfrm rot="5400000">
              <a:off x="6643650" y="121166"/>
              <a:ext cx="977003" cy="162571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63137"/>
              </a:schemeClr>
            </a:solidFill>
            <a:ln cap="flat" cmpd="sng" w="12700">
              <a:solidFill>
                <a:schemeClr val="accent6">
                  <a:alpha val="63137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6480564" y="606903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5" name="Google Shape;485;p16"/>
            <p:cNvSpPr txBox="1"/>
            <p:nvPr/>
          </p:nvSpPr>
          <p:spPr>
            <a:xfrm>
              <a:off x="6480564" y="606903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25" lIns="49525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pt-BR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Formam um exército com 80 mil pessoas e conquistam algumas cidades</a:t>
              </a:r>
              <a:endParaRPr/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7671341" y="1479"/>
              <a:ext cx="276924" cy="276924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56862"/>
              </a:schemeClr>
            </a:solidFill>
            <a:ln cap="flat" cmpd="sng" w="12700">
              <a:solidFill>
                <a:schemeClr val="accent6">
                  <a:alpha val="56862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7" name="Google Shape;487;p16"/>
            <p:cNvSpPr/>
            <p:nvPr/>
          </p:nvSpPr>
          <p:spPr>
            <a:xfrm rot="5400000">
              <a:off x="8440403" y="-323441"/>
              <a:ext cx="977003" cy="1625711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49803"/>
              </a:schemeClr>
            </a:solidFill>
            <a:ln cap="flat" cmpd="sng" w="12700">
              <a:solidFill>
                <a:schemeClr val="accent6">
                  <a:alpha val="4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8277317" y="162295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9" name="Google Shape;489;p16"/>
            <p:cNvSpPr txBox="1"/>
            <p:nvPr/>
          </p:nvSpPr>
          <p:spPr>
            <a:xfrm>
              <a:off x="8277317" y="162295"/>
              <a:ext cx="1467701" cy="128652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9525" lIns="49525" spcFirstLastPara="1" rIns="49525" wrap="square" tIns="495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300"/>
                <a:buFont typeface="Calibri"/>
                <a:buNone/>
              </a:pPr>
              <a:r>
                <a:rPr lang="pt-BR" sz="1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Proclamam o fim da escravidão negra e dos tributos indígenas</a:t>
              </a:r>
              <a:endParaRPr/>
            </a:p>
          </p:txBody>
        </p:sp>
      </p:grpSp>
      <p:grpSp>
        <p:nvGrpSpPr>
          <p:cNvPr id="490" name="Google Shape;490;p16"/>
          <p:cNvGrpSpPr/>
          <p:nvPr/>
        </p:nvGrpSpPr>
        <p:grpSpPr>
          <a:xfrm>
            <a:off x="3700482" y="4055091"/>
            <a:ext cx="8231616" cy="3006929"/>
            <a:chOff x="1444429" y="1204"/>
            <a:chExt cx="8231616" cy="3006929"/>
          </a:xfrm>
        </p:grpSpPr>
        <p:sp>
          <p:nvSpPr>
            <p:cNvPr id="491" name="Google Shape;491;p16"/>
            <p:cNvSpPr/>
            <p:nvPr/>
          </p:nvSpPr>
          <p:spPr>
            <a:xfrm rot="10800000">
              <a:off x="8157857" y="1658692"/>
              <a:ext cx="1518188" cy="91056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8154820" y="1809100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3" name="Google Shape;493;p16"/>
            <p:cNvSpPr txBox="1"/>
            <p:nvPr/>
          </p:nvSpPr>
          <p:spPr>
            <a:xfrm>
              <a:off x="8154820" y="1809100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Chapetones e </a:t>
              </a:r>
              <a:r>
                <a:rPr i="1"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criollos</a:t>
              </a: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se unem e reprimem duramente o movimento</a:t>
              </a:r>
              <a:endParaRPr/>
            </a:p>
          </p:txBody>
        </p:sp>
        <p:sp>
          <p:nvSpPr>
            <p:cNvPr id="494" name="Google Shape;494;p16"/>
            <p:cNvSpPr/>
            <p:nvPr/>
          </p:nvSpPr>
          <p:spPr>
            <a:xfrm rot="5400000">
              <a:off x="8154820" y="1244849"/>
              <a:ext cx="258091" cy="258091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85098"/>
              </a:schemeClr>
            </a:solidFill>
            <a:ln cap="flat" cmpd="sng" w="12700">
              <a:solidFill>
                <a:schemeClr val="accent6">
                  <a:alpha val="85098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5" name="Google Shape;495;p16"/>
            <p:cNvSpPr/>
            <p:nvPr/>
          </p:nvSpPr>
          <p:spPr>
            <a:xfrm rot="10800000">
              <a:off x="6480259" y="1244320"/>
              <a:ext cx="1518188" cy="91056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80000"/>
              </a:schemeClr>
            </a:solidFill>
            <a:ln cap="flat" cmpd="sng" w="12700">
              <a:solidFill>
                <a:schemeClr val="accent6">
                  <a:alpha val="8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6477223" y="1394728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7" name="Google Shape;497;p16"/>
            <p:cNvSpPr txBox="1"/>
            <p:nvPr/>
          </p:nvSpPr>
          <p:spPr>
            <a:xfrm>
              <a:off x="6477223" y="1394728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Padre Hidalgo é fuzilado </a:t>
              </a:r>
              <a:endParaRPr/>
            </a:p>
          </p:txBody>
        </p:sp>
        <p:sp>
          <p:nvSpPr>
            <p:cNvPr id="498" name="Google Shape;498;p16"/>
            <p:cNvSpPr/>
            <p:nvPr/>
          </p:nvSpPr>
          <p:spPr>
            <a:xfrm rot="5400000">
              <a:off x="6477223" y="830477"/>
              <a:ext cx="258091" cy="258091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74901"/>
              </a:schemeClr>
            </a:solidFill>
            <a:ln cap="flat" cmpd="sng" w="12700">
              <a:solidFill>
                <a:schemeClr val="accent6">
                  <a:alpha val="74901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9" name="Google Shape;499;p16"/>
            <p:cNvSpPr/>
            <p:nvPr/>
          </p:nvSpPr>
          <p:spPr>
            <a:xfrm rot="10800000">
              <a:off x="4802661" y="829948"/>
              <a:ext cx="1518188" cy="91056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69803"/>
              </a:schemeClr>
            </a:solidFill>
            <a:ln cap="flat" cmpd="sng" w="12700">
              <a:solidFill>
                <a:schemeClr val="accent6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4799625" y="980356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1" name="Google Shape;501;p16"/>
            <p:cNvSpPr txBox="1"/>
            <p:nvPr/>
          </p:nvSpPr>
          <p:spPr>
            <a:xfrm>
              <a:off x="4799625" y="980356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líder da repressão, Agustín de Iturbide, toma o poder e proclama a independência (1821)</a:t>
              </a:r>
              <a:endParaRPr/>
            </a:p>
          </p:txBody>
        </p:sp>
        <p:sp>
          <p:nvSpPr>
            <p:cNvPr id="502" name="Google Shape;502;p16"/>
            <p:cNvSpPr/>
            <p:nvPr/>
          </p:nvSpPr>
          <p:spPr>
            <a:xfrm rot="5400000">
              <a:off x="4799625" y="416105"/>
              <a:ext cx="258091" cy="258091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65098"/>
              </a:schemeClr>
            </a:solidFill>
            <a:ln cap="flat" cmpd="sng" w="12700">
              <a:solidFill>
                <a:schemeClr val="accent6">
                  <a:alpha val="65098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3" name="Google Shape;503;p16"/>
            <p:cNvSpPr/>
            <p:nvPr/>
          </p:nvSpPr>
          <p:spPr>
            <a:xfrm rot="10800000">
              <a:off x="3125063" y="415576"/>
              <a:ext cx="1518188" cy="91056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60000"/>
              </a:schemeClr>
            </a:solidFill>
            <a:ln cap="flat" cmpd="sng" w="12700">
              <a:solidFill>
                <a:schemeClr val="accent6">
                  <a:alpha val="60000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3122027" y="565984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5" name="Google Shape;505;p16"/>
            <p:cNvSpPr txBox="1"/>
            <p:nvPr/>
          </p:nvSpPr>
          <p:spPr>
            <a:xfrm>
              <a:off x="3122027" y="565984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 1822, após um golpe, Iturbide torna-se imperador</a:t>
              </a:r>
              <a:endParaRPr/>
            </a:p>
          </p:txBody>
        </p:sp>
        <p:sp>
          <p:nvSpPr>
            <p:cNvPr id="506" name="Google Shape;506;p16"/>
            <p:cNvSpPr/>
            <p:nvPr/>
          </p:nvSpPr>
          <p:spPr>
            <a:xfrm rot="5400000">
              <a:off x="3122027" y="1733"/>
              <a:ext cx="258091" cy="258091"/>
            </a:xfrm>
            <a:prstGeom prst="triangle">
              <a:avLst>
                <a:gd fmla="val 100000" name="adj"/>
              </a:avLst>
            </a:prstGeom>
            <a:solidFill>
              <a:schemeClr val="accent6">
                <a:alpha val="54901"/>
              </a:schemeClr>
            </a:solidFill>
            <a:ln cap="flat" cmpd="sng" w="12700">
              <a:solidFill>
                <a:schemeClr val="accent6">
                  <a:alpha val="54901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7" name="Google Shape;507;p16"/>
            <p:cNvSpPr/>
            <p:nvPr/>
          </p:nvSpPr>
          <p:spPr>
            <a:xfrm rot="10800000">
              <a:off x="1447466" y="1204"/>
              <a:ext cx="1518188" cy="910560"/>
            </a:xfrm>
            <a:prstGeom prst="corner">
              <a:avLst>
                <a:gd fmla="val 16120" name="adj1"/>
                <a:gd fmla="val 16110" name="adj2"/>
              </a:avLst>
            </a:prstGeom>
            <a:solidFill>
              <a:schemeClr val="accent6">
                <a:alpha val="49803"/>
              </a:schemeClr>
            </a:solidFill>
            <a:ln cap="flat" cmpd="sng" w="12700">
              <a:solidFill>
                <a:schemeClr val="accent6">
                  <a:alpha val="4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1444429" y="151613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9" name="Google Shape;509;p16"/>
            <p:cNvSpPr txBox="1"/>
            <p:nvPr/>
          </p:nvSpPr>
          <p:spPr>
            <a:xfrm>
              <a:off x="1444429" y="151613"/>
              <a:ext cx="1369405" cy="119903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45700" spcFirstLastPara="1" rIns="45700" wrap="square" tIns="4570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 elite </a:t>
              </a:r>
              <a:r>
                <a:rPr i="1"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criolla</a:t>
              </a: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e o exército derrubam Iturbide e proclamam a República</a:t>
              </a:r>
              <a:endParaRPr/>
            </a:p>
          </p:txBody>
        </p:sp>
      </p:grpSp>
      <p:sp>
        <p:nvSpPr>
          <p:cNvPr id="510" name="Google Shape;510;p16"/>
          <p:cNvSpPr/>
          <p:nvPr/>
        </p:nvSpPr>
        <p:spPr>
          <a:xfrm>
            <a:off x="223283" y="4609989"/>
            <a:ext cx="3115339" cy="1897137"/>
          </a:xfrm>
          <a:prstGeom prst="round2DiagRect">
            <a:avLst>
              <a:gd fmla="val 16667" name="adj1"/>
              <a:gd fmla="val 0" name="adj2"/>
            </a:avLst>
          </a:prstGeom>
          <a:solidFill>
            <a:srgbClr val="E1EFD8"/>
          </a:solidFill>
          <a:ln cap="flat" cmpd="sng" w="12700">
            <a:solidFill>
              <a:srgbClr val="E1EF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 América espanhola, o projeto de independência que venceu foi o</a:t>
            </a:r>
            <a:endParaRPr/>
          </a:p>
          <a:p>
            <a:pPr indent="0" lvl="0" marL="0" marR="0" rtl="0" algn="just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das elites </a:t>
            </a:r>
            <a:r>
              <a:rPr i="1" lang="pt-BR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criollas</a:t>
            </a:r>
            <a:r>
              <a:rPr lang="pt-BR" sz="1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; por isso, a concentração de terras em mãos de poucos e as enormes diferenças sociais entre ricos e pobres se mantiveram inalteradas.</a:t>
            </a:r>
            <a:endParaRPr/>
          </a:p>
        </p:txBody>
      </p:sp>
      <p:sp>
        <p:nvSpPr>
          <p:cNvPr id="511" name="Google Shape;511;p16"/>
          <p:cNvSpPr txBox="1"/>
          <p:nvPr>
            <p:ph idx="12" type="sldNum"/>
          </p:nvPr>
        </p:nvSpPr>
        <p:spPr>
          <a:xfrm>
            <a:off x="9516140" y="6507126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12" name="Google Shape;512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17"/>
          <p:cNvSpPr txBox="1"/>
          <p:nvPr>
            <p:ph type="title"/>
          </p:nvPr>
        </p:nvSpPr>
        <p:spPr>
          <a:xfrm>
            <a:off x="162527" y="584187"/>
            <a:ext cx="6599780" cy="10430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3200"/>
              <a:buFont typeface="Roboto"/>
              <a:buNone/>
            </a:pPr>
            <a:r>
              <a:rPr b="1" lang="pt-BR" sz="3200">
                <a:solidFill>
                  <a:srgbClr val="548135"/>
                </a:solidFill>
                <a:latin typeface="Roboto"/>
                <a:ea typeface="Roboto"/>
                <a:cs typeface="Roboto"/>
                <a:sym typeface="Roboto"/>
              </a:rPr>
              <a:t>A chegada da Família Real e a emancipação política do Brasil</a:t>
            </a:r>
            <a:endParaRPr/>
          </a:p>
        </p:txBody>
      </p:sp>
      <p:grpSp>
        <p:nvGrpSpPr>
          <p:cNvPr id="518" name="Google Shape;518;p17"/>
          <p:cNvGrpSpPr/>
          <p:nvPr/>
        </p:nvGrpSpPr>
        <p:grpSpPr>
          <a:xfrm>
            <a:off x="545340" y="2046525"/>
            <a:ext cx="6490500" cy="4056563"/>
            <a:chOff x="818749" y="0"/>
            <a:chExt cx="6490500" cy="4056563"/>
          </a:xfrm>
        </p:grpSpPr>
        <p:sp>
          <p:nvSpPr>
            <p:cNvPr id="519" name="Google Shape;519;p17"/>
            <p:cNvSpPr/>
            <p:nvPr/>
          </p:nvSpPr>
          <p:spPr>
            <a:xfrm>
              <a:off x="818749" y="0"/>
              <a:ext cx="6490500" cy="4056563"/>
            </a:xfrm>
            <a:custGeom>
              <a:rect b="b" l="l" r="r" t="t"/>
              <a:pathLst>
                <a:path extrusionOk="0" h="120000" w="120000">
                  <a:moveTo>
                    <a:pt x="0" y="120000"/>
                  </a:moveTo>
                  <a:quadBezTo>
                    <a:pt x="20000" y="40000"/>
                    <a:pt x="101250" y="15000"/>
                  </a:quadBezTo>
                  <a:lnTo>
                    <a:pt x="100194" y="0"/>
                  </a:lnTo>
                  <a:lnTo>
                    <a:pt x="120000" y="24000"/>
                  </a:lnTo>
                  <a:lnTo>
                    <a:pt x="104419" y="60000"/>
                  </a:lnTo>
                  <a:lnTo>
                    <a:pt x="103363" y="45000"/>
                  </a:lnTo>
                  <a:quadBezTo>
                    <a:pt x="30000" y="55000"/>
                    <a:pt x="0" y="120000"/>
                  </a:quadBezTo>
                  <a:close/>
                </a:path>
              </a:pathLst>
            </a:custGeom>
            <a:solidFill>
              <a:srgbClr val="D4E2CE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0" name="Google Shape;520;p17"/>
            <p:cNvSpPr/>
            <p:nvPr/>
          </p:nvSpPr>
          <p:spPr>
            <a:xfrm>
              <a:off x="1458063" y="3016460"/>
              <a:ext cx="149281" cy="149281"/>
            </a:xfrm>
            <a:prstGeom prst="ellipse">
              <a:avLst/>
            </a:prstGeom>
            <a:solidFill>
              <a:srgbClr val="659C4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1" name="Google Shape;521;p17"/>
            <p:cNvSpPr/>
            <p:nvPr/>
          </p:nvSpPr>
          <p:spPr>
            <a:xfrm>
              <a:off x="1532704" y="3091101"/>
              <a:ext cx="1109875" cy="965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2" name="Google Shape;522;p17"/>
            <p:cNvSpPr txBox="1"/>
            <p:nvPr/>
          </p:nvSpPr>
          <p:spPr>
            <a:xfrm>
              <a:off x="1532704" y="3091101"/>
              <a:ext cx="1109875" cy="96546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7910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Bloqueio continental</a:t>
              </a:r>
              <a:endParaRPr/>
            </a:p>
          </p:txBody>
        </p:sp>
        <p:sp>
          <p:nvSpPr>
            <p:cNvPr id="523" name="Google Shape;523;p17"/>
            <p:cNvSpPr/>
            <p:nvPr/>
          </p:nvSpPr>
          <p:spPr>
            <a:xfrm>
              <a:off x="2512770" y="2072903"/>
              <a:ext cx="259620" cy="259620"/>
            </a:xfrm>
            <a:prstGeom prst="ellipse">
              <a:avLst/>
            </a:prstGeom>
            <a:solidFill>
              <a:srgbClr val="79B35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4" name="Google Shape;524;p17"/>
            <p:cNvSpPr/>
            <p:nvPr/>
          </p:nvSpPr>
          <p:spPr>
            <a:xfrm>
              <a:off x="2642580" y="2202713"/>
              <a:ext cx="1363005" cy="18538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5" name="Google Shape;525;p17"/>
            <p:cNvSpPr txBox="1"/>
            <p:nvPr/>
          </p:nvSpPr>
          <p:spPr>
            <a:xfrm>
              <a:off x="2642580" y="2202713"/>
              <a:ext cx="1363005" cy="18538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3755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Desobediência do Bloqueio por D. João</a:t>
              </a:r>
              <a:endParaRPr/>
            </a:p>
          </p:txBody>
        </p:sp>
        <p:sp>
          <p:nvSpPr>
            <p:cNvPr id="526" name="Google Shape;526;p17"/>
            <p:cNvSpPr/>
            <p:nvPr/>
          </p:nvSpPr>
          <p:spPr>
            <a:xfrm>
              <a:off x="3859549" y="1377608"/>
              <a:ext cx="343996" cy="343996"/>
            </a:xfrm>
            <a:prstGeom prst="ellipse">
              <a:avLst/>
            </a:prstGeom>
            <a:solidFill>
              <a:srgbClr val="92BD7B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7" name="Google Shape;527;p17"/>
            <p:cNvSpPr/>
            <p:nvPr/>
          </p:nvSpPr>
          <p:spPr>
            <a:xfrm>
              <a:off x="4031547" y="1549607"/>
              <a:ext cx="1363005" cy="2506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8" name="Google Shape;528;p17"/>
            <p:cNvSpPr txBox="1"/>
            <p:nvPr/>
          </p:nvSpPr>
          <p:spPr>
            <a:xfrm>
              <a:off x="4031547" y="1549607"/>
              <a:ext cx="1363005" cy="25069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182275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Invasão de Portugal pelas tropas de Napoleão</a:t>
              </a:r>
              <a:endParaRPr/>
            </a:p>
          </p:txBody>
        </p:sp>
        <p:sp>
          <p:nvSpPr>
            <p:cNvPr id="529" name="Google Shape;529;p17"/>
            <p:cNvSpPr/>
            <p:nvPr/>
          </p:nvSpPr>
          <p:spPr>
            <a:xfrm>
              <a:off x="5326402" y="917594"/>
              <a:ext cx="460825" cy="460825"/>
            </a:xfrm>
            <a:prstGeom prst="ellipse">
              <a:avLst/>
            </a:prstGeom>
            <a:solidFill>
              <a:srgbClr val="ABC99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0" name="Google Shape;530;p17"/>
            <p:cNvSpPr/>
            <p:nvPr/>
          </p:nvSpPr>
          <p:spPr>
            <a:xfrm>
              <a:off x="5556815" y="1148007"/>
              <a:ext cx="1363005" cy="29085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1" name="Google Shape;531;p17"/>
            <p:cNvSpPr txBox="1"/>
            <p:nvPr/>
          </p:nvSpPr>
          <p:spPr>
            <a:xfrm>
              <a:off x="5556815" y="1148007"/>
              <a:ext cx="1363005" cy="29085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244175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600"/>
                <a:buFont typeface="Calibri"/>
                <a:buNone/>
              </a:pPr>
              <a:r>
                <a:rPr lang="pt-BR" sz="16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Vinda da Família Real portuguesa para o Brasil com a proteção da Inglaterra</a:t>
              </a:r>
              <a:endParaRPr/>
            </a:p>
          </p:txBody>
        </p:sp>
      </p:grpSp>
      <p:grpSp>
        <p:nvGrpSpPr>
          <p:cNvPr id="532" name="Google Shape;532;p17"/>
          <p:cNvGrpSpPr/>
          <p:nvPr/>
        </p:nvGrpSpPr>
        <p:grpSpPr>
          <a:xfrm>
            <a:off x="7799516" y="630657"/>
            <a:ext cx="3839454" cy="6161747"/>
            <a:chOff x="327697" y="0"/>
            <a:chExt cx="3839454" cy="6161747"/>
          </a:xfrm>
        </p:grpSpPr>
        <p:sp>
          <p:nvSpPr>
            <p:cNvPr id="533" name="Google Shape;533;p17"/>
            <p:cNvSpPr/>
            <p:nvPr/>
          </p:nvSpPr>
          <p:spPr>
            <a:xfrm>
              <a:off x="327697" y="0"/>
              <a:ext cx="637472" cy="637472"/>
            </a:xfrm>
            <a:prstGeom prst="ellipse">
              <a:avLst/>
            </a:prstGeom>
            <a:solidFill>
              <a:srgbClr val="599BD5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766004" y="1151"/>
              <a:ext cx="3401147" cy="63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5" name="Google Shape;535;p17"/>
            <p:cNvSpPr txBox="1"/>
            <p:nvPr/>
          </p:nvSpPr>
          <p:spPr>
            <a:xfrm>
              <a:off x="766004" y="1151"/>
              <a:ext cx="3401147" cy="63747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0" spcFirstLastPara="1" rIns="0" wrap="square" tIns="17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Deslocamento do eixo político e econômico do Império português para o Brasil</a:t>
              </a:r>
              <a:endParaRPr/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673392" y="954483"/>
              <a:ext cx="2579631" cy="2604789"/>
            </a:xfrm>
            <a:prstGeom prst="ellipse">
              <a:avLst/>
            </a:prstGeom>
            <a:solidFill>
              <a:srgbClr val="52CBCC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7" name="Google Shape;537;p17"/>
            <p:cNvSpPr/>
            <p:nvPr/>
          </p:nvSpPr>
          <p:spPr>
            <a:xfrm>
              <a:off x="363697" y="638623"/>
              <a:ext cx="635995" cy="635995"/>
            </a:xfrm>
            <a:prstGeom prst="ellipse">
              <a:avLst/>
            </a:prstGeom>
            <a:solidFill>
              <a:srgbClr val="4CC38C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8" name="Google Shape;538;p17"/>
            <p:cNvSpPr/>
            <p:nvPr/>
          </p:nvSpPr>
          <p:spPr>
            <a:xfrm>
              <a:off x="681695" y="638623"/>
              <a:ext cx="3401886" cy="635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9" name="Google Shape;539;p17"/>
            <p:cNvSpPr txBox="1"/>
            <p:nvPr/>
          </p:nvSpPr>
          <p:spPr>
            <a:xfrm>
              <a:off x="681695" y="638623"/>
              <a:ext cx="3401886" cy="635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0" spcFirstLastPara="1" rIns="0" wrap="square" tIns="17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Interiorização da metrópole</a:t>
              </a:r>
              <a:endParaRPr/>
            </a:p>
          </p:txBody>
        </p:sp>
        <p:sp>
          <p:nvSpPr>
            <p:cNvPr id="540" name="Google Shape;540;p17"/>
            <p:cNvSpPr/>
            <p:nvPr/>
          </p:nvSpPr>
          <p:spPr>
            <a:xfrm>
              <a:off x="681695" y="1636219"/>
              <a:ext cx="3401886" cy="8996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1" name="Google Shape;541;p17"/>
            <p:cNvSpPr txBox="1"/>
            <p:nvPr/>
          </p:nvSpPr>
          <p:spPr>
            <a:xfrm>
              <a:off x="681695" y="1636219"/>
              <a:ext cx="3401886" cy="8996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0" spcFirstLastPara="1" rIns="0" wrap="square" tIns="17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Aliança entre D. João e sua corte com as elites de São Paulo e do Rio de Janeiro, através de casamentos, atividades comerciais e concessão de cargos públicos, levando ao enraizamento da corte portuguesa no Brasil.</a:t>
              </a:r>
              <a:endParaRPr/>
            </a:p>
          </p:txBody>
        </p:sp>
        <p:sp>
          <p:nvSpPr>
            <p:cNvPr id="542" name="Google Shape;542;p17"/>
            <p:cNvSpPr/>
            <p:nvPr/>
          </p:nvSpPr>
          <p:spPr>
            <a:xfrm>
              <a:off x="620075" y="3501415"/>
              <a:ext cx="2686267" cy="2660332"/>
            </a:xfrm>
            <a:prstGeom prst="ellipse">
              <a:avLst/>
            </a:prstGeom>
            <a:solidFill>
              <a:srgbClr val="46BA4E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3" name="Google Shape;543;p17"/>
            <p:cNvSpPr/>
            <p:nvPr/>
          </p:nvSpPr>
          <p:spPr>
            <a:xfrm>
              <a:off x="363697" y="3213327"/>
              <a:ext cx="635995" cy="635995"/>
            </a:xfrm>
            <a:prstGeom prst="ellipse">
              <a:avLst/>
            </a:prstGeom>
            <a:solidFill>
              <a:srgbClr val="6FAB46">
                <a:alpha val="49803"/>
              </a:srgb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681695" y="3213327"/>
              <a:ext cx="3401886" cy="635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5" name="Google Shape;545;p17"/>
            <p:cNvSpPr txBox="1"/>
            <p:nvPr/>
          </p:nvSpPr>
          <p:spPr>
            <a:xfrm>
              <a:off x="681695" y="3213327"/>
              <a:ext cx="3401886" cy="63599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0" spcFirstLastPara="1" rIns="0" wrap="square" tIns="17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b="1"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Abertura dos portos</a:t>
              </a:r>
              <a:endParaRPr/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408149" y="4444198"/>
              <a:ext cx="3401886" cy="625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7" name="Google Shape;547;p17"/>
            <p:cNvSpPr txBox="1"/>
            <p:nvPr/>
          </p:nvSpPr>
          <p:spPr>
            <a:xfrm>
              <a:off x="408149" y="4444198"/>
              <a:ext cx="3401886" cy="62583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7775" lIns="0" spcFirstLastPara="1" rIns="0" wrap="square" tIns="1777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Fim do exclusivo comercial metropolitano e liberdade para comerciar com outros países.</a:t>
              </a:r>
              <a:endParaRPr/>
            </a:p>
          </p:txBody>
        </p:sp>
      </p:grpSp>
      <p:sp>
        <p:nvSpPr>
          <p:cNvPr id="548" name="Google Shape;548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49" name="Google Shape;54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4" name="Google Shape;554;p18"/>
          <p:cNvGrpSpPr/>
          <p:nvPr/>
        </p:nvGrpSpPr>
        <p:grpSpPr>
          <a:xfrm>
            <a:off x="1551588" y="1090231"/>
            <a:ext cx="8510257" cy="5323587"/>
            <a:chOff x="330026" y="1232"/>
            <a:chExt cx="8510257" cy="5323587"/>
          </a:xfrm>
        </p:grpSpPr>
        <p:sp>
          <p:nvSpPr>
            <p:cNvPr id="555" name="Google Shape;555;p18"/>
            <p:cNvSpPr/>
            <p:nvPr/>
          </p:nvSpPr>
          <p:spPr>
            <a:xfrm rot="5400000">
              <a:off x="4349914" y="124138"/>
              <a:ext cx="1890854" cy="164504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6" name="Google Shape;556;p18"/>
            <p:cNvSpPr txBox="1"/>
            <p:nvPr/>
          </p:nvSpPr>
          <p:spPr>
            <a:xfrm>
              <a:off x="4729172" y="295891"/>
              <a:ext cx="1132337" cy="1301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Pressão inglesa</a:t>
              </a:r>
              <a:endParaRPr/>
            </a:p>
          </p:txBody>
        </p:sp>
        <p:sp>
          <p:nvSpPr>
            <p:cNvPr id="557" name="Google Shape;557;p18"/>
            <p:cNvSpPr/>
            <p:nvPr/>
          </p:nvSpPr>
          <p:spPr>
            <a:xfrm>
              <a:off x="6167781" y="379403"/>
              <a:ext cx="2110193" cy="1134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8" name="Google Shape;558;p18"/>
            <p:cNvSpPr txBox="1"/>
            <p:nvPr/>
          </p:nvSpPr>
          <p:spPr>
            <a:xfrm>
              <a:off x="6167781" y="379403"/>
              <a:ext cx="2110193" cy="1134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Em troca da proteção contra Napoleão Bonaparte, D. João prometeu vantagens comerciais à Inglaterra.</a:t>
              </a:r>
              <a:endParaRPr/>
            </a:p>
          </p:txBody>
        </p:sp>
        <p:sp>
          <p:nvSpPr>
            <p:cNvPr id="559" name="Google Shape;559;p18"/>
            <p:cNvSpPr/>
            <p:nvPr/>
          </p:nvSpPr>
          <p:spPr>
            <a:xfrm rot="5400000">
              <a:off x="2573267" y="124138"/>
              <a:ext cx="1890854" cy="164504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53C1C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0" name="Google Shape;560;p18"/>
            <p:cNvSpPr txBox="1"/>
            <p:nvPr/>
          </p:nvSpPr>
          <p:spPr>
            <a:xfrm>
              <a:off x="2952525" y="295891"/>
              <a:ext cx="1132337" cy="1301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1" name="Google Shape;561;p18"/>
            <p:cNvSpPr/>
            <p:nvPr/>
          </p:nvSpPr>
          <p:spPr>
            <a:xfrm rot="5400000">
              <a:off x="3280151" y="1592018"/>
              <a:ext cx="2206286" cy="2109077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EC7A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2" name="Google Shape;562;p18"/>
            <p:cNvSpPr txBox="1"/>
            <p:nvPr/>
          </p:nvSpPr>
          <p:spPr>
            <a:xfrm>
              <a:off x="3672524" y="1903028"/>
              <a:ext cx="1421539" cy="148705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Imposto de 15% para mercadorias inglesas; 16% para as portuguesas; e 24% para as de outras nações</a:t>
              </a:r>
              <a:endParaRPr/>
            </a:p>
          </p:txBody>
        </p:sp>
        <p:sp>
          <p:nvSpPr>
            <p:cNvPr id="563" name="Google Shape;563;p18"/>
            <p:cNvSpPr/>
            <p:nvPr/>
          </p:nvSpPr>
          <p:spPr>
            <a:xfrm>
              <a:off x="330026" y="2070625"/>
              <a:ext cx="2998734" cy="1134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4" name="Google Shape;564;p18"/>
            <p:cNvSpPr txBox="1"/>
            <p:nvPr/>
          </p:nvSpPr>
          <p:spPr>
            <a:xfrm>
              <a:off x="330026" y="2070625"/>
              <a:ext cx="2998734" cy="1134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 Brasil foi inundado com mercadorias que chegavam aos portos brasileiros, como tecidos, caixões mortuários, ferragens, louças, pentes, além de produtos desnecessários, como carteiras para notas (no Brasil só havia moedas).</a:t>
              </a:r>
              <a:endParaRPr/>
            </a:p>
          </p:txBody>
        </p:sp>
        <p:sp>
          <p:nvSpPr>
            <p:cNvPr id="565" name="Google Shape;565;p18"/>
            <p:cNvSpPr/>
            <p:nvPr/>
          </p:nvSpPr>
          <p:spPr>
            <a:xfrm rot="5400000">
              <a:off x="5399565" y="1844286"/>
              <a:ext cx="1890854" cy="164504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9C073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6" name="Google Shape;566;p18"/>
            <p:cNvSpPr txBox="1"/>
            <p:nvPr/>
          </p:nvSpPr>
          <p:spPr>
            <a:xfrm>
              <a:off x="5778823" y="2016039"/>
              <a:ext cx="1132337" cy="1301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67" name="Google Shape;567;p18"/>
            <p:cNvSpPr/>
            <p:nvPr/>
          </p:nvSpPr>
          <p:spPr>
            <a:xfrm rot="5400000">
              <a:off x="4282253" y="3556871"/>
              <a:ext cx="1890854" cy="164504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49B84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8" name="Google Shape;568;p18"/>
            <p:cNvSpPr txBox="1"/>
            <p:nvPr/>
          </p:nvSpPr>
          <p:spPr>
            <a:xfrm>
              <a:off x="4661511" y="3728624"/>
              <a:ext cx="1132337" cy="1301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Golpe fatal na possível indústria brasileira</a:t>
              </a:r>
              <a:endParaRPr/>
            </a:p>
          </p:txBody>
        </p:sp>
        <p:sp>
          <p:nvSpPr>
            <p:cNvPr id="569" name="Google Shape;569;p18"/>
            <p:cNvSpPr/>
            <p:nvPr/>
          </p:nvSpPr>
          <p:spPr>
            <a:xfrm>
              <a:off x="6057002" y="3904750"/>
              <a:ext cx="2783281" cy="1134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0" name="Google Shape;570;p18"/>
            <p:cNvSpPr txBox="1"/>
            <p:nvPr/>
          </p:nvSpPr>
          <p:spPr>
            <a:xfrm>
              <a:off x="6057002" y="3904750"/>
              <a:ext cx="2783281" cy="113451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Quando chegou ao Rio de Janeiro, D. João autorizou a criação de indústrias no Brasil, mas o Tratado de 1810 tornou ainda mais pesadas as dificuldades com falta de capital e capacidade de concorrência com os produtos ingleses.</a:t>
              </a:r>
              <a:endParaRPr/>
            </a:p>
          </p:txBody>
        </p:sp>
        <p:sp>
          <p:nvSpPr>
            <p:cNvPr id="571" name="Google Shape;571;p18"/>
            <p:cNvSpPr/>
            <p:nvPr/>
          </p:nvSpPr>
          <p:spPr>
            <a:xfrm rot="5400000">
              <a:off x="2479417" y="3532535"/>
              <a:ext cx="1890854" cy="1645043"/>
            </a:xfrm>
            <a:prstGeom prst="hexagon">
              <a:avLst>
                <a:gd fmla="val 25000" name="adj"/>
                <a:gd fmla="val 115470" name="vf"/>
              </a:avLst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2" name="Google Shape;572;p18"/>
            <p:cNvSpPr txBox="1"/>
            <p:nvPr/>
          </p:nvSpPr>
          <p:spPr>
            <a:xfrm>
              <a:off x="2858675" y="3704288"/>
              <a:ext cx="1132337" cy="13015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600"/>
                <a:buFont typeface="Calibri"/>
                <a:buNone/>
              </a:pPr>
              <a:r>
                <a:t/>
              </a:r>
              <a:endParaRPr sz="36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73" name="Google Shape;573;p18"/>
          <p:cNvSpPr/>
          <p:nvPr/>
        </p:nvSpPr>
        <p:spPr>
          <a:xfrm>
            <a:off x="2173577" y="688888"/>
            <a:ext cx="733987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20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Tratado de Comércio e Navegação com a Inglaterra (1810)</a:t>
            </a:r>
            <a:endParaRPr/>
          </a:p>
        </p:txBody>
      </p:sp>
      <p:sp>
        <p:nvSpPr>
          <p:cNvPr id="574" name="Google Shape;574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575" name="Google Shape;575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9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19"/>
          <p:cNvSpPr txBox="1"/>
          <p:nvPr>
            <p:ph type="title"/>
          </p:nvPr>
        </p:nvSpPr>
        <p:spPr>
          <a:xfrm>
            <a:off x="838200" y="365126"/>
            <a:ext cx="10515600" cy="110294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Roboto"/>
              <a:buNone/>
            </a:pPr>
            <a:r>
              <a:rPr lang="pt-BR" sz="3600">
                <a:latin typeface="Roboto"/>
                <a:ea typeface="Roboto"/>
                <a:cs typeface="Roboto"/>
                <a:sym typeface="Roboto"/>
              </a:rPr>
              <a:t>Administração joanina</a:t>
            </a:r>
            <a:endParaRPr sz="3600"/>
          </a:p>
        </p:txBody>
      </p:sp>
      <p:grpSp>
        <p:nvGrpSpPr>
          <p:cNvPr id="581" name="Google Shape;581;p19"/>
          <p:cNvGrpSpPr/>
          <p:nvPr/>
        </p:nvGrpSpPr>
        <p:grpSpPr>
          <a:xfrm>
            <a:off x="1242237" y="1379745"/>
            <a:ext cx="10315354" cy="4997382"/>
            <a:chOff x="0" y="148425"/>
            <a:chExt cx="10315354" cy="4997382"/>
          </a:xfrm>
        </p:grpSpPr>
        <p:sp>
          <p:nvSpPr>
            <p:cNvPr id="582" name="Google Shape;582;p19"/>
            <p:cNvSpPr/>
            <p:nvPr/>
          </p:nvSpPr>
          <p:spPr>
            <a:xfrm>
              <a:off x="0" y="251745"/>
              <a:ext cx="10315354" cy="63945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3" name="Google Shape;583;p19"/>
            <p:cNvSpPr txBox="1"/>
            <p:nvPr/>
          </p:nvSpPr>
          <p:spPr>
            <a:xfrm>
              <a:off x="0" y="251745"/>
              <a:ext cx="10315354" cy="63945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Durante toda a estadia de D. João no Brasil, o Rio de Janeiro recebeu uma série de melhorias, como a ampliação da área da cidade, a abertura de vias públicas e outros melhoramentos urbanos</a:t>
              </a:r>
              <a:endParaRPr/>
            </a:p>
          </p:txBody>
        </p:sp>
        <p:sp>
          <p:nvSpPr>
            <p:cNvPr id="584" name="Google Shape;584;p19"/>
            <p:cNvSpPr/>
            <p:nvPr/>
          </p:nvSpPr>
          <p:spPr>
            <a:xfrm>
              <a:off x="515767" y="148425"/>
              <a:ext cx="7220747" cy="20664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8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5" name="Google Shape;585;p19"/>
            <p:cNvSpPr txBox="1"/>
            <p:nvPr/>
          </p:nvSpPr>
          <p:spPr>
            <a:xfrm>
              <a:off x="525854" y="158512"/>
              <a:ext cx="7200573" cy="186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200"/>
                <a:buFont typeface="Calibri"/>
                <a:buNone/>
              </a:pPr>
              <a:r>
                <a:t/>
              </a:r>
              <a:endParaRPr sz="32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586" name="Google Shape;586;p19"/>
            <p:cNvSpPr/>
            <p:nvPr/>
          </p:nvSpPr>
          <p:spPr>
            <a:xfrm>
              <a:off x="0" y="1057686"/>
              <a:ext cx="10315354" cy="904049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83137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7" name="Google Shape;587;p19"/>
            <p:cNvSpPr txBox="1"/>
            <p:nvPr/>
          </p:nvSpPr>
          <p:spPr>
            <a:xfrm>
              <a:off x="0" y="1057686"/>
              <a:ext cx="10315354" cy="90404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Imprensa Régia, que publicou o primeiro jornal no Brasil, a </a:t>
              </a:r>
              <a:r>
                <a:rPr b="1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Gazeta do Rio de Janeiro</a:t>
              </a:r>
              <a:endParaRPr b="1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Banco do Brasil, primeiro banco brasileiro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Real Horto, atual Jardim Botânico</a:t>
              </a:r>
              <a:endParaRPr/>
            </a:p>
          </p:txBody>
        </p:sp>
        <p:sp>
          <p:nvSpPr>
            <p:cNvPr id="588" name="Google Shape;588;p19"/>
            <p:cNvSpPr/>
            <p:nvPr/>
          </p:nvSpPr>
          <p:spPr>
            <a:xfrm>
              <a:off x="515767" y="928995"/>
              <a:ext cx="7220747" cy="232011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83137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9" name="Google Shape;589;p19"/>
            <p:cNvSpPr txBox="1"/>
            <p:nvPr/>
          </p:nvSpPr>
          <p:spPr>
            <a:xfrm>
              <a:off x="527093" y="940321"/>
              <a:ext cx="7198095" cy="20935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Roboto"/>
                <a:buNone/>
              </a:pPr>
              <a:r>
                <a:rPr b="1" lang="pt-BR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1808</a:t>
              </a:r>
              <a:r>
                <a:rPr lang="pt-BR" sz="32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 </a:t>
              </a:r>
              <a:endParaRPr/>
            </a:p>
          </p:txBody>
        </p:sp>
        <p:sp>
          <p:nvSpPr>
            <p:cNvPr id="590" name="Google Shape;590;p19"/>
            <p:cNvSpPr/>
            <p:nvPr/>
          </p:nvSpPr>
          <p:spPr>
            <a:xfrm>
              <a:off x="0" y="2144802"/>
              <a:ext cx="10315354" cy="672525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76862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1" name="Google Shape;591;p19"/>
            <p:cNvSpPr txBox="1"/>
            <p:nvPr/>
          </p:nvSpPr>
          <p:spPr>
            <a:xfrm>
              <a:off x="0" y="2144802"/>
              <a:ext cx="10315354" cy="67252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Academia Militar e da Marinha</a:t>
              </a:r>
              <a:endParaRPr/>
            </a:p>
            <a:p>
              <a:pPr indent="-114300" lvl="1" marL="114300" marR="0" rtl="0" algn="l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Real Biblioteca, atual Biblioteca Nacional</a:t>
              </a:r>
              <a:endParaRPr/>
            </a:p>
          </p:txBody>
        </p:sp>
        <p:sp>
          <p:nvSpPr>
            <p:cNvPr id="592" name="Google Shape;592;p19"/>
            <p:cNvSpPr/>
            <p:nvPr/>
          </p:nvSpPr>
          <p:spPr>
            <a:xfrm>
              <a:off x="515767" y="1999536"/>
              <a:ext cx="7220747" cy="248585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76862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3" name="Google Shape;593;p19"/>
            <p:cNvSpPr txBox="1"/>
            <p:nvPr/>
          </p:nvSpPr>
          <p:spPr>
            <a:xfrm>
              <a:off x="527902" y="2011671"/>
              <a:ext cx="7196477" cy="22431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Roboto"/>
                <a:buNone/>
              </a:pPr>
              <a:r>
                <a:rPr b="1" lang="pt-BR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1810</a:t>
              </a:r>
              <a:endParaRPr/>
            </a:p>
          </p:txBody>
        </p:sp>
        <p:sp>
          <p:nvSpPr>
            <p:cNvPr id="594" name="Google Shape;594;p19"/>
            <p:cNvSpPr/>
            <p:nvPr/>
          </p:nvSpPr>
          <p:spPr>
            <a:xfrm>
              <a:off x="0" y="2958447"/>
              <a:ext cx="10315354" cy="441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6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5" name="Google Shape;595;p19"/>
            <p:cNvSpPr txBox="1"/>
            <p:nvPr/>
          </p:nvSpPr>
          <p:spPr>
            <a:xfrm>
              <a:off x="0" y="2958447"/>
              <a:ext cx="10315354" cy="4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Real Teatro de São João</a:t>
              </a:r>
              <a:endParaRPr/>
            </a:p>
          </p:txBody>
        </p:sp>
        <p:sp>
          <p:nvSpPr>
            <p:cNvPr id="596" name="Google Shape;596;p19"/>
            <p:cNvSpPr/>
            <p:nvPr/>
          </p:nvSpPr>
          <p:spPr>
            <a:xfrm>
              <a:off x="515767" y="2855127"/>
              <a:ext cx="7220747" cy="20664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6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7" name="Google Shape;597;p19"/>
            <p:cNvSpPr txBox="1"/>
            <p:nvPr/>
          </p:nvSpPr>
          <p:spPr>
            <a:xfrm>
              <a:off x="525854" y="2865214"/>
              <a:ext cx="7200573" cy="186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Roboto"/>
                <a:buNone/>
              </a:pPr>
              <a:r>
                <a:rPr b="1" lang="pt-BR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1813</a:t>
              </a:r>
              <a:endParaRPr/>
            </a:p>
          </p:txBody>
        </p:sp>
        <p:sp>
          <p:nvSpPr>
            <p:cNvPr id="598" name="Google Shape;598;p19"/>
            <p:cNvSpPr/>
            <p:nvPr/>
          </p:nvSpPr>
          <p:spPr>
            <a:xfrm>
              <a:off x="0" y="3540567"/>
              <a:ext cx="10315354" cy="441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63137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9" name="Google Shape;599;p19"/>
            <p:cNvSpPr txBox="1"/>
            <p:nvPr/>
          </p:nvSpPr>
          <p:spPr>
            <a:xfrm>
              <a:off x="0" y="3540567"/>
              <a:ext cx="10315354" cy="4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D. João elevou o Brasil a Reino Unido a Portugal e Algarves</a:t>
              </a:r>
              <a:endParaRPr/>
            </a:p>
          </p:txBody>
        </p:sp>
        <p:sp>
          <p:nvSpPr>
            <p:cNvPr id="600" name="Google Shape;600;p19"/>
            <p:cNvSpPr/>
            <p:nvPr/>
          </p:nvSpPr>
          <p:spPr>
            <a:xfrm>
              <a:off x="515767" y="3437247"/>
              <a:ext cx="7220747" cy="20664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63137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1" name="Google Shape;601;p19"/>
            <p:cNvSpPr txBox="1"/>
            <p:nvPr/>
          </p:nvSpPr>
          <p:spPr>
            <a:xfrm>
              <a:off x="525854" y="3447334"/>
              <a:ext cx="7200573" cy="186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Roboto"/>
                <a:buNone/>
              </a:pPr>
              <a:r>
                <a:rPr b="1" lang="pt-BR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1815</a:t>
              </a:r>
              <a:endParaRPr/>
            </a:p>
          </p:txBody>
        </p:sp>
        <p:sp>
          <p:nvSpPr>
            <p:cNvPr id="602" name="Google Shape;602;p19"/>
            <p:cNvSpPr/>
            <p:nvPr/>
          </p:nvSpPr>
          <p:spPr>
            <a:xfrm>
              <a:off x="0" y="4122687"/>
              <a:ext cx="10315354" cy="441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56862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3" name="Google Shape;603;p19"/>
            <p:cNvSpPr txBox="1"/>
            <p:nvPr/>
          </p:nvSpPr>
          <p:spPr>
            <a:xfrm>
              <a:off x="0" y="4122687"/>
              <a:ext cx="10315354" cy="4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Academia Imperial de Belas-Artes, atual Escola de Belas-Artes da Universidade Federal do Rio de Janeiro</a:t>
              </a:r>
              <a:endParaRPr/>
            </a:p>
          </p:txBody>
        </p:sp>
        <p:sp>
          <p:nvSpPr>
            <p:cNvPr id="604" name="Google Shape;604;p19"/>
            <p:cNvSpPr/>
            <p:nvPr/>
          </p:nvSpPr>
          <p:spPr>
            <a:xfrm>
              <a:off x="515767" y="4019367"/>
              <a:ext cx="7220747" cy="20664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56862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5" name="Google Shape;605;p19"/>
            <p:cNvSpPr txBox="1"/>
            <p:nvPr/>
          </p:nvSpPr>
          <p:spPr>
            <a:xfrm>
              <a:off x="525854" y="4029454"/>
              <a:ext cx="7200573" cy="186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Roboto"/>
                <a:buNone/>
              </a:pPr>
              <a:r>
                <a:rPr b="1" lang="pt-BR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1816</a:t>
              </a:r>
              <a:endParaRPr/>
            </a:p>
          </p:txBody>
        </p:sp>
        <p:sp>
          <p:nvSpPr>
            <p:cNvPr id="606" name="Google Shape;606;p19"/>
            <p:cNvSpPr/>
            <p:nvPr/>
          </p:nvSpPr>
          <p:spPr>
            <a:xfrm>
              <a:off x="0" y="4704807"/>
              <a:ext cx="10315354" cy="441000"/>
            </a:xfrm>
            <a:prstGeom prst="rect">
              <a:avLst/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chemeClr val="accent6">
                  <a:alpha val="49803"/>
                </a:schemeClr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7" name="Google Shape;607;p19"/>
            <p:cNvSpPr txBox="1"/>
            <p:nvPr/>
          </p:nvSpPr>
          <p:spPr>
            <a:xfrm>
              <a:off x="0" y="4704807"/>
              <a:ext cx="10315354" cy="44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9550" lIns="800575" spcFirstLastPara="1" rIns="800575" wrap="square" tIns="145775">
              <a:noAutofit/>
            </a:bodyPr>
            <a:lstStyle/>
            <a:p>
              <a:pPr indent="-114300" lvl="1" marL="11430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400"/>
                <a:buFont typeface="Roboto"/>
                <a:buChar char="•"/>
              </a:pPr>
              <a:r>
                <a:rPr b="0" i="0" lang="pt-BR" sz="1400" u="none" cap="none" strike="noStrike">
                  <a:solidFill>
                    <a:schemeClr val="dk1"/>
                  </a:solidFill>
                  <a:latin typeface="Roboto"/>
                  <a:ea typeface="Roboto"/>
                  <a:cs typeface="Roboto"/>
                  <a:sym typeface="Roboto"/>
                </a:rPr>
                <a:t>Museu Real, atual Museu Nacional da Universidade Federal do Rio de Janeiro</a:t>
              </a:r>
              <a:endParaRPr/>
            </a:p>
          </p:txBody>
        </p:sp>
        <p:sp>
          <p:nvSpPr>
            <p:cNvPr id="608" name="Google Shape;608;p19"/>
            <p:cNvSpPr/>
            <p:nvPr/>
          </p:nvSpPr>
          <p:spPr>
            <a:xfrm>
              <a:off x="515767" y="4601487"/>
              <a:ext cx="7220747" cy="206640"/>
            </a:xfrm>
            <a:prstGeom prst="roundRect">
              <a:avLst>
                <a:gd fmla="val 16667" name="adj"/>
              </a:avLst>
            </a:prstGeom>
            <a:solidFill>
              <a:schemeClr val="accent6">
                <a:alpha val="49803"/>
              </a:schemeClr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9" name="Google Shape;609;p19"/>
            <p:cNvSpPr txBox="1"/>
            <p:nvPr/>
          </p:nvSpPr>
          <p:spPr>
            <a:xfrm>
              <a:off x="525854" y="4611574"/>
              <a:ext cx="7200573" cy="18646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272925" spcFirstLastPara="1" rIns="272925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600"/>
                <a:buFont typeface="Roboto"/>
                <a:buNone/>
              </a:pPr>
              <a:r>
                <a:rPr b="1" lang="pt-BR" sz="1600">
                  <a:solidFill>
                    <a:schemeClr val="lt1"/>
                  </a:solidFill>
                  <a:latin typeface="Roboto"/>
                  <a:ea typeface="Roboto"/>
                  <a:cs typeface="Roboto"/>
                  <a:sym typeface="Roboto"/>
                </a:rPr>
                <a:t>1818</a:t>
              </a:r>
              <a:endParaRPr/>
            </a:p>
          </p:txBody>
        </p:sp>
      </p:grpSp>
      <p:sp>
        <p:nvSpPr>
          <p:cNvPr id="610" name="Google Shape;610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11" name="Google Shape;611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5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Uma imagem contendo captura de tela&#10;&#10;Descrição gerada automaticamente" id="616" name="Google Shape;616;p20"/>
          <p:cNvPicPr preferRelativeResize="0"/>
          <p:nvPr/>
        </p:nvPicPr>
        <p:blipFill rotWithShape="1">
          <a:blip r:embed="rId3">
            <a:alphaModFix/>
          </a:blip>
          <a:srcRect b="1394" l="2181" r="16104" t="1707"/>
          <a:stretch/>
        </p:blipFill>
        <p:spPr>
          <a:xfrm rot="1095895">
            <a:off x="8038797" y="1233780"/>
            <a:ext cx="3678440" cy="2453602"/>
          </a:xfrm>
          <a:prstGeom prst="rect">
            <a:avLst/>
          </a:prstGeom>
          <a:noFill/>
          <a:ln>
            <a:noFill/>
          </a:ln>
        </p:spPr>
      </p:pic>
      <p:sp>
        <p:nvSpPr>
          <p:cNvPr id="617" name="Google Shape;617;p20"/>
          <p:cNvSpPr txBox="1"/>
          <p:nvPr>
            <p:ph type="title"/>
          </p:nvPr>
        </p:nvSpPr>
        <p:spPr>
          <a:xfrm>
            <a:off x="362189" y="827968"/>
            <a:ext cx="3140841" cy="138418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80"/>
              <a:buFont typeface="Roboto"/>
              <a:buNone/>
            </a:pPr>
            <a:r>
              <a:rPr lang="pt-BR" sz="2880">
                <a:latin typeface="Roboto"/>
                <a:ea typeface="Roboto"/>
                <a:cs typeface="Roboto"/>
                <a:sym typeface="Roboto"/>
              </a:rPr>
              <a:t>Insurreição Pernambucana (1817)</a:t>
            </a:r>
            <a:endParaRPr sz="2880"/>
          </a:p>
        </p:txBody>
      </p:sp>
      <p:grpSp>
        <p:nvGrpSpPr>
          <p:cNvPr id="618" name="Google Shape;618;p20"/>
          <p:cNvGrpSpPr/>
          <p:nvPr/>
        </p:nvGrpSpPr>
        <p:grpSpPr>
          <a:xfrm>
            <a:off x="4035686" y="1092028"/>
            <a:ext cx="3591746" cy="2223462"/>
            <a:chOff x="438" y="12797"/>
            <a:chExt cx="3591746" cy="2223462"/>
          </a:xfrm>
        </p:grpSpPr>
        <p:sp>
          <p:nvSpPr>
            <p:cNvPr id="619" name="Google Shape;619;p20"/>
            <p:cNvSpPr/>
            <p:nvPr/>
          </p:nvSpPr>
          <p:spPr>
            <a:xfrm>
              <a:off x="438" y="28283"/>
              <a:ext cx="1710355" cy="1026213"/>
            </a:xfrm>
            <a:prstGeom prst="rect">
              <a:avLst/>
            </a:prstGeom>
            <a:solidFill>
              <a:srgbClr val="599BD5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0" name="Google Shape;620;p20"/>
            <p:cNvSpPr txBox="1"/>
            <p:nvPr/>
          </p:nvSpPr>
          <p:spPr>
            <a:xfrm>
              <a:off x="438" y="28283"/>
              <a:ext cx="1710355" cy="102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Insatisfação com os impostos pagos para o Rio de Janeiro</a:t>
              </a:r>
              <a:endParaRPr/>
            </a:p>
          </p:txBody>
        </p:sp>
        <p:sp>
          <p:nvSpPr>
            <p:cNvPr id="621" name="Google Shape;621;p20"/>
            <p:cNvSpPr/>
            <p:nvPr/>
          </p:nvSpPr>
          <p:spPr>
            <a:xfrm>
              <a:off x="1881829" y="12797"/>
              <a:ext cx="1710355" cy="1026213"/>
            </a:xfrm>
            <a:prstGeom prst="rect">
              <a:avLst/>
            </a:prstGeom>
            <a:solidFill>
              <a:srgbClr val="50C9B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2" name="Google Shape;622;p20"/>
            <p:cNvSpPr txBox="1"/>
            <p:nvPr/>
          </p:nvSpPr>
          <p:spPr>
            <a:xfrm>
              <a:off x="1881829" y="12797"/>
              <a:ext cx="1710355" cy="102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Controle dos portugueses sobre o comércio varejista</a:t>
              </a:r>
              <a:endParaRPr/>
            </a:p>
          </p:txBody>
        </p:sp>
        <p:sp>
          <p:nvSpPr>
            <p:cNvPr id="623" name="Google Shape;623;p20"/>
            <p:cNvSpPr/>
            <p:nvPr/>
          </p:nvSpPr>
          <p:spPr>
            <a:xfrm>
              <a:off x="438" y="1210046"/>
              <a:ext cx="1710355" cy="1026213"/>
            </a:xfrm>
            <a:prstGeom prst="rect">
              <a:avLst/>
            </a:prstGeom>
            <a:solidFill>
              <a:srgbClr val="48BD62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4" name="Google Shape;624;p20"/>
            <p:cNvSpPr txBox="1"/>
            <p:nvPr/>
          </p:nvSpPr>
          <p:spPr>
            <a:xfrm>
              <a:off x="438" y="1210046"/>
              <a:ext cx="1710355" cy="102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Preferência dada aos portugueses quando havia promoção entre militares</a:t>
              </a:r>
              <a:endParaRPr/>
            </a:p>
          </p:txBody>
        </p:sp>
        <p:sp>
          <p:nvSpPr>
            <p:cNvPr id="625" name="Google Shape;625;p20"/>
            <p:cNvSpPr/>
            <p:nvPr/>
          </p:nvSpPr>
          <p:spPr>
            <a:xfrm>
              <a:off x="1881829" y="1210046"/>
              <a:ext cx="1710355" cy="1026213"/>
            </a:xfrm>
            <a:prstGeom prst="rect">
              <a:avLst/>
            </a:prstGeom>
            <a:solidFill>
              <a:srgbClr val="6FAB46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6" name="Google Shape;626;p20"/>
            <p:cNvSpPr txBox="1"/>
            <p:nvPr/>
          </p:nvSpPr>
          <p:spPr>
            <a:xfrm>
              <a:off x="1881829" y="1210046"/>
              <a:ext cx="1710355" cy="102621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3325" lIns="53325" spcFirstLastPara="1" rIns="53325" wrap="square" tIns="533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400"/>
                <a:buFont typeface="Calibri"/>
                <a:buNone/>
              </a:pPr>
              <a:r>
                <a:rPr lang="pt-BR" sz="14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Crise agrícola de 1816 com aumento do preço dos alimentos e fome nas cidades</a:t>
              </a:r>
              <a:endParaRPr/>
            </a:p>
          </p:txBody>
        </p:sp>
      </p:grpSp>
      <p:sp>
        <p:nvSpPr>
          <p:cNvPr id="627" name="Google Shape;627;p20"/>
          <p:cNvSpPr txBox="1"/>
          <p:nvPr/>
        </p:nvSpPr>
        <p:spPr>
          <a:xfrm>
            <a:off x="3503030" y="539509"/>
            <a:ext cx="465706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pt-B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Motivos de insatisfação da população</a:t>
            </a:r>
            <a:endParaRPr/>
          </a:p>
        </p:txBody>
      </p:sp>
      <p:grpSp>
        <p:nvGrpSpPr>
          <p:cNvPr id="628" name="Google Shape;628;p20"/>
          <p:cNvGrpSpPr/>
          <p:nvPr/>
        </p:nvGrpSpPr>
        <p:grpSpPr>
          <a:xfrm>
            <a:off x="1094001" y="4007562"/>
            <a:ext cx="9629933" cy="3125530"/>
            <a:chOff x="4316" y="152424"/>
            <a:chExt cx="9629933" cy="3125530"/>
          </a:xfrm>
        </p:grpSpPr>
        <p:sp>
          <p:nvSpPr>
            <p:cNvPr id="629" name="Google Shape;629;p20"/>
            <p:cNvSpPr/>
            <p:nvPr/>
          </p:nvSpPr>
          <p:spPr>
            <a:xfrm>
              <a:off x="4316" y="152424"/>
              <a:ext cx="781382" cy="781382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0" name="Google Shape;630;p20"/>
            <p:cNvSpPr/>
            <p:nvPr/>
          </p:nvSpPr>
          <p:spPr>
            <a:xfrm>
              <a:off x="82454" y="230562"/>
              <a:ext cx="625106" cy="625106"/>
            </a:xfrm>
            <a:prstGeom prst="pie">
              <a:avLst>
                <a:gd fmla="val 13500000" name="adj1"/>
                <a:gd fmla="val 16200000" name="adj2"/>
              </a:avLst>
            </a:prstGeom>
            <a:solidFill>
              <a:srgbClr val="599BD5"/>
            </a:solidFill>
            <a:ln cap="flat" cmpd="sng" w="12700">
              <a:solidFill>
                <a:srgbClr val="599BD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1" name="Google Shape;631;p20"/>
            <p:cNvSpPr/>
            <p:nvPr/>
          </p:nvSpPr>
          <p:spPr>
            <a:xfrm rot="-5400000">
              <a:off x="-894273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2" name="Google Shape;632;p20"/>
            <p:cNvSpPr txBox="1"/>
            <p:nvPr/>
          </p:nvSpPr>
          <p:spPr>
            <a:xfrm rot="-5400000">
              <a:off x="-894273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pt-BR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Eclosão</a:t>
              </a:r>
              <a:endParaRPr/>
            </a:p>
          </p:txBody>
        </p:sp>
        <p:sp>
          <p:nvSpPr>
            <p:cNvPr id="633" name="Google Shape;633;p20"/>
            <p:cNvSpPr/>
            <p:nvPr/>
          </p:nvSpPr>
          <p:spPr>
            <a:xfrm>
              <a:off x="551284" y="152424"/>
              <a:ext cx="1634058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4" name="Google Shape;634;p20"/>
            <p:cNvSpPr txBox="1"/>
            <p:nvPr/>
          </p:nvSpPr>
          <p:spPr>
            <a:xfrm>
              <a:off x="551284" y="152424"/>
              <a:ext cx="1634058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Os pernambucanos expulsam o governador e proclamam uma república separada do Rio de Janeiro e de Portugal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Governo provisório formado por pessoas de diferentes grupos sociais</a:t>
              </a:r>
              <a:endParaRPr/>
            </a:p>
          </p:txBody>
        </p:sp>
        <p:sp>
          <p:nvSpPr>
            <p:cNvPr id="635" name="Google Shape;635;p20"/>
            <p:cNvSpPr/>
            <p:nvPr/>
          </p:nvSpPr>
          <p:spPr>
            <a:xfrm>
              <a:off x="2558578" y="152424"/>
              <a:ext cx="781382" cy="781382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6" name="Google Shape;636;p20"/>
            <p:cNvSpPr/>
            <p:nvPr/>
          </p:nvSpPr>
          <p:spPr>
            <a:xfrm>
              <a:off x="2636716" y="230562"/>
              <a:ext cx="625106" cy="625106"/>
            </a:xfrm>
            <a:prstGeom prst="pie">
              <a:avLst>
                <a:gd fmla="val 10800000" name="adj1"/>
                <a:gd fmla="val 16200000" name="adj2"/>
              </a:avLst>
            </a:prstGeom>
            <a:solidFill>
              <a:srgbClr val="50C9B6"/>
            </a:solidFill>
            <a:ln cap="flat" cmpd="sng" w="12700">
              <a:solidFill>
                <a:srgbClr val="50C9B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7" name="Google Shape;637;p20"/>
            <p:cNvSpPr/>
            <p:nvPr/>
          </p:nvSpPr>
          <p:spPr>
            <a:xfrm rot="-5400000">
              <a:off x="1659988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8" name="Google Shape;638;p20"/>
            <p:cNvSpPr txBox="1"/>
            <p:nvPr/>
          </p:nvSpPr>
          <p:spPr>
            <a:xfrm rot="-5400000">
              <a:off x="1659988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pt-BR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Difusão</a:t>
              </a:r>
              <a:endParaRPr/>
            </a:p>
          </p:txBody>
        </p:sp>
        <p:sp>
          <p:nvSpPr>
            <p:cNvPr id="639" name="Google Shape;639;p20"/>
            <p:cNvSpPr/>
            <p:nvPr/>
          </p:nvSpPr>
          <p:spPr>
            <a:xfrm>
              <a:off x="3105546" y="152424"/>
              <a:ext cx="1562765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0" name="Google Shape;640;p20"/>
            <p:cNvSpPr txBox="1"/>
            <p:nvPr/>
          </p:nvSpPr>
          <p:spPr>
            <a:xfrm>
              <a:off x="3105546" y="152424"/>
              <a:ext cx="1562765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Paraibanos, potiguares e cearenses tomam o poder em suas províncias e passam a se autogovernar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Buscam, sem sucesso, o apoio da Grã-Bretanha e dos Estados Unidos</a:t>
              </a:r>
              <a:endParaRPr/>
            </a:p>
          </p:txBody>
        </p:sp>
        <p:sp>
          <p:nvSpPr>
            <p:cNvPr id="641" name="Google Shape;641;p20"/>
            <p:cNvSpPr/>
            <p:nvPr/>
          </p:nvSpPr>
          <p:spPr>
            <a:xfrm>
              <a:off x="5041547" y="152424"/>
              <a:ext cx="781382" cy="781382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2" name="Google Shape;642;p20"/>
            <p:cNvSpPr/>
            <p:nvPr/>
          </p:nvSpPr>
          <p:spPr>
            <a:xfrm>
              <a:off x="5119685" y="230562"/>
              <a:ext cx="625106" cy="625106"/>
            </a:xfrm>
            <a:prstGeom prst="pie">
              <a:avLst>
                <a:gd fmla="val 8100000" name="adj1"/>
                <a:gd fmla="val 16200000" name="adj2"/>
              </a:avLst>
            </a:prstGeom>
            <a:solidFill>
              <a:srgbClr val="48BD62"/>
            </a:solidFill>
            <a:ln cap="flat" cmpd="sng" w="12700">
              <a:solidFill>
                <a:srgbClr val="48BD62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3" name="Google Shape;643;p20"/>
            <p:cNvSpPr/>
            <p:nvPr/>
          </p:nvSpPr>
          <p:spPr>
            <a:xfrm rot="-5400000">
              <a:off x="4142957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4" name="Google Shape;644;p20"/>
            <p:cNvSpPr txBox="1"/>
            <p:nvPr/>
          </p:nvSpPr>
          <p:spPr>
            <a:xfrm rot="-5400000">
              <a:off x="4142957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pt-BR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Ações</a:t>
              </a:r>
              <a:endParaRPr/>
            </a:p>
          </p:txBody>
        </p:sp>
        <p:sp>
          <p:nvSpPr>
            <p:cNvPr id="645" name="Google Shape;645;p20"/>
            <p:cNvSpPr/>
            <p:nvPr/>
          </p:nvSpPr>
          <p:spPr>
            <a:xfrm>
              <a:off x="5588515" y="152424"/>
              <a:ext cx="1562765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6" name="Google Shape;646;p20"/>
            <p:cNvSpPr txBox="1"/>
            <p:nvPr/>
          </p:nvSpPr>
          <p:spPr>
            <a:xfrm>
              <a:off x="5588515" y="152424"/>
              <a:ext cx="1562765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Criação de uma nova bandeira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Abolição de vários impostos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Aumento do salário dos soldados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Liberdade de imprensa e tolerância religiosa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Discordavam sobre o fim da escravidão</a:t>
              </a:r>
              <a:endParaRPr/>
            </a:p>
          </p:txBody>
        </p:sp>
        <p:sp>
          <p:nvSpPr>
            <p:cNvPr id="647" name="Google Shape;647;p20"/>
            <p:cNvSpPr/>
            <p:nvPr/>
          </p:nvSpPr>
          <p:spPr>
            <a:xfrm>
              <a:off x="7524516" y="152424"/>
              <a:ext cx="781382" cy="781382"/>
            </a:xfrm>
            <a:prstGeom prst="chord">
              <a:avLst>
                <a:gd fmla="val 4800000" name="adj1"/>
                <a:gd fmla="val 16800000" name="adj2"/>
              </a:avLst>
            </a:prstGeom>
            <a:solidFill>
              <a:srgbClr val="CFDEE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8" name="Google Shape;648;p20"/>
            <p:cNvSpPr/>
            <p:nvPr/>
          </p:nvSpPr>
          <p:spPr>
            <a:xfrm>
              <a:off x="7602654" y="230562"/>
              <a:ext cx="625106" cy="625106"/>
            </a:xfrm>
            <a:prstGeom prst="pie">
              <a:avLst>
                <a:gd fmla="val 5400000" name="adj1"/>
                <a:gd fmla="val 16200000" name="adj2"/>
              </a:avLst>
            </a:prstGeom>
            <a:solidFill>
              <a:srgbClr val="6FAB46"/>
            </a:solidFill>
            <a:ln cap="flat" cmpd="sng" w="12700">
              <a:solidFill>
                <a:srgbClr val="6FAB46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9" name="Google Shape;649;p20"/>
            <p:cNvSpPr/>
            <p:nvPr/>
          </p:nvSpPr>
          <p:spPr>
            <a:xfrm rot="-5400000">
              <a:off x="6625926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0" name="Google Shape;650;p20"/>
            <p:cNvSpPr txBox="1"/>
            <p:nvPr/>
          </p:nvSpPr>
          <p:spPr>
            <a:xfrm rot="-5400000">
              <a:off x="6625926" y="1910535"/>
              <a:ext cx="2266009" cy="46882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b" bIns="0" lIns="0" spcFirstLastPara="1" rIns="0" wrap="square" tIns="0">
              <a:noAutofit/>
            </a:bodyPr>
            <a:lstStyle/>
            <a:p>
              <a:pPr indent="0" lvl="0" marL="0" marR="0" rtl="0" algn="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3300"/>
                <a:buFont typeface="Calibri"/>
                <a:buNone/>
              </a:pPr>
              <a:r>
                <a:rPr lang="pt-BR" sz="33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Repressão</a:t>
              </a:r>
              <a:endParaRPr/>
            </a:p>
          </p:txBody>
        </p:sp>
        <p:sp>
          <p:nvSpPr>
            <p:cNvPr id="651" name="Google Shape;651;p20"/>
            <p:cNvSpPr/>
            <p:nvPr/>
          </p:nvSpPr>
          <p:spPr>
            <a:xfrm>
              <a:off x="8071484" y="152424"/>
              <a:ext cx="1562765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2" name="Google Shape;652;p20"/>
            <p:cNvSpPr txBox="1"/>
            <p:nvPr/>
          </p:nvSpPr>
          <p:spPr>
            <a:xfrm>
              <a:off x="8071484" y="152424"/>
              <a:ext cx="1562765" cy="312553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marR="0" rtl="0" algn="l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Após 74 dias o movimento foi reprimido com a ajuda de comerciantes portugueses e proprietários de terras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Reestabelecimento da ordem social e étnica</a:t>
              </a:r>
              <a:endParaRPr/>
            </a:p>
            <a:p>
              <a:pPr indent="0" lvl="0" marL="0" marR="0" rtl="0" algn="l">
                <a:lnSpc>
                  <a:spcPct val="90000"/>
                </a:lnSpc>
                <a:spcBef>
                  <a:spcPts val="42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Punições segundo o modelo do Antigo Regime: enforcamento</a:t>
              </a:r>
              <a:endParaRPr/>
            </a:p>
          </p:txBody>
        </p:sp>
      </p:grpSp>
      <p:sp>
        <p:nvSpPr>
          <p:cNvPr id="653" name="Google Shape;65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654" name="Google Shape;654;p2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21"/>
          <p:cNvSpPr txBox="1"/>
          <p:nvPr>
            <p:ph type="title"/>
          </p:nvPr>
        </p:nvSpPr>
        <p:spPr>
          <a:xfrm>
            <a:off x="285307" y="473912"/>
            <a:ext cx="11621386" cy="57553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Roboto"/>
              <a:buNone/>
            </a:pPr>
            <a:r>
              <a:rPr b="1" lang="pt-BR" sz="2400">
                <a:latin typeface="Roboto"/>
                <a:ea typeface="Roboto"/>
                <a:cs typeface="Roboto"/>
                <a:sym typeface="Roboto"/>
              </a:rPr>
              <a:t>Revolução Liberal do Porto (1820) e emancipação política do Brasil (1822)</a:t>
            </a:r>
            <a:endParaRPr b="1" sz="2400"/>
          </a:p>
        </p:txBody>
      </p:sp>
      <p:grpSp>
        <p:nvGrpSpPr>
          <p:cNvPr id="660" name="Google Shape;660;p21"/>
          <p:cNvGrpSpPr/>
          <p:nvPr/>
        </p:nvGrpSpPr>
        <p:grpSpPr>
          <a:xfrm>
            <a:off x="830246" y="1053551"/>
            <a:ext cx="7536973" cy="5291525"/>
            <a:chOff x="1552077" y="928"/>
            <a:chExt cx="7536973" cy="5291525"/>
          </a:xfrm>
        </p:grpSpPr>
        <p:sp>
          <p:nvSpPr>
            <p:cNvPr id="661" name="Google Shape;661;p21"/>
            <p:cNvSpPr/>
            <p:nvPr/>
          </p:nvSpPr>
          <p:spPr>
            <a:xfrm>
              <a:off x="1552077" y="928"/>
              <a:ext cx="2701414" cy="699583"/>
            </a:xfrm>
            <a:prstGeom prst="roundRect">
              <a:avLst>
                <a:gd fmla="val 10000" name="adj"/>
              </a:avLst>
            </a:prstGeom>
            <a:solidFill>
              <a:srgbClr val="659C40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2" name="Google Shape;662;p21"/>
            <p:cNvSpPr txBox="1"/>
            <p:nvPr/>
          </p:nvSpPr>
          <p:spPr>
            <a:xfrm>
              <a:off x="1572567" y="21418"/>
              <a:ext cx="2660434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40000" spcFirstLastPara="1" rIns="4000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100"/>
                <a:buFont typeface="Calibri"/>
                <a:buNone/>
              </a:pPr>
              <a:r>
                <a:rPr lang="pt-BR" sz="21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Insatisfação dos portugueses do reino</a:t>
              </a:r>
              <a:endParaRPr/>
            </a:p>
          </p:txBody>
        </p:sp>
        <p:sp>
          <p:nvSpPr>
            <p:cNvPr id="663" name="Google Shape;663;p21"/>
            <p:cNvSpPr/>
            <p:nvPr/>
          </p:nvSpPr>
          <p:spPr>
            <a:xfrm>
              <a:off x="1822219" y="700511"/>
              <a:ext cx="270141" cy="52468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64" name="Google Shape;664;p21"/>
            <p:cNvSpPr/>
            <p:nvPr/>
          </p:nvSpPr>
          <p:spPr>
            <a:xfrm>
              <a:off x="2092360" y="875407"/>
              <a:ext cx="2507699" cy="69958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659C40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5" name="Google Shape;665;p21"/>
            <p:cNvSpPr txBox="1"/>
            <p:nvPr/>
          </p:nvSpPr>
          <p:spPr>
            <a:xfrm>
              <a:off x="2112850" y="895897"/>
              <a:ext cx="2466719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Reclamações contra o absolutismo, a perda do monopólio comercial brasileiro e a ocupação militar inglesa</a:t>
              </a:r>
              <a:endParaRPr/>
            </a:p>
          </p:txBody>
        </p:sp>
        <p:sp>
          <p:nvSpPr>
            <p:cNvPr id="666" name="Google Shape;666;p21"/>
            <p:cNvSpPr/>
            <p:nvPr/>
          </p:nvSpPr>
          <p:spPr>
            <a:xfrm>
              <a:off x="1822219" y="700511"/>
              <a:ext cx="270141" cy="139916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67" name="Google Shape;667;p21"/>
            <p:cNvSpPr/>
            <p:nvPr/>
          </p:nvSpPr>
          <p:spPr>
            <a:xfrm>
              <a:off x="2092360" y="1749887"/>
              <a:ext cx="2547827" cy="69958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6AA345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8" name="Google Shape;668;p21"/>
            <p:cNvSpPr txBox="1"/>
            <p:nvPr/>
          </p:nvSpPr>
          <p:spPr>
            <a:xfrm>
              <a:off x="2112850" y="1770377"/>
              <a:ext cx="2506847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Eclosão da Revolução Liberal do Porto ou Vintismo</a:t>
              </a:r>
              <a:endParaRPr/>
            </a:p>
          </p:txBody>
        </p:sp>
        <p:sp>
          <p:nvSpPr>
            <p:cNvPr id="669" name="Google Shape;669;p21"/>
            <p:cNvSpPr/>
            <p:nvPr/>
          </p:nvSpPr>
          <p:spPr>
            <a:xfrm>
              <a:off x="1822219" y="700511"/>
              <a:ext cx="270141" cy="227364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70" name="Google Shape;670;p21"/>
            <p:cNvSpPr/>
            <p:nvPr/>
          </p:nvSpPr>
          <p:spPr>
            <a:xfrm>
              <a:off x="2092360" y="2624367"/>
              <a:ext cx="2527769" cy="69958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6FAC4A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1" name="Google Shape;671;p21"/>
            <p:cNvSpPr txBox="1"/>
            <p:nvPr/>
          </p:nvSpPr>
          <p:spPr>
            <a:xfrm>
              <a:off x="2112850" y="2644857"/>
              <a:ext cx="2486789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Convocam Cortes Constituintes e exigem o retorno de D. João e da Família Real</a:t>
              </a:r>
              <a:endParaRPr/>
            </a:p>
          </p:txBody>
        </p:sp>
        <p:sp>
          <p:nvSpPr>
            <p:cNvPr id="672" name="Google Shape;672;p21"/>
            <p:cNvSpPr/>
            <p:nvPr/>
          </p:nvSpPr>
          <p:spPr>
            <a:xfrm>
              <a:off x="1822219" y="700511"/>
              <a:ext cx="270141" cy="314812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73" name="Google Shape;673;p21"/>
            <p:cNvSpPr/>
            <p:nvPr/>
          </p:nvSpPr>
          <p:spPr>
            <a:xfrm>
              <a:off x="2092360" y="3498846"/>
              <a:ext cx="2546697" cy="69958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76B15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4" name="Google Shape;674;p21"/>
            <p:cNvSpPr txBox="1"/>
            <p:nvPr/>
          </p:nvSpPr>
          <p:spPr>
            <a:xfrm>
              <a:off x="2112850" y="3519336"/>
              <a:ext cx="2505717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Exigem uma monarquia constitucional</a:t>
              </a:r>
              <a:endParaRPr/>
            </a:p>
          </p:txBody>
        </p:sp>
        <p:sp>
          <p:nvSpPr>
            <p:cNvPr id="675" name="Google Shape;675;p21"/>
            <p:cNvSpPr/>
            <p:nvPr/>
          </p:nvSpPr>
          <p:spPr>
            <a:xfrm>
              <a:off x="1822219" y="700511"/>
              <a:ext cx="270141" cy="4022606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76" name="Google Shape;676;p21"/>
            <p:cNvSpPr/>
            <p:nvPr/>
          </p:nvSpPr>
          <p:spPr>
            <a:xfrm>
              <a:off x="2092360" y="4373326"/>
              <a:ext cx="2648131" cy="69958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7DB55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7" name="Google Shape;677;p21"/>
            <p:cNvSpPr txBox="1"/>
            <p:nvPr/>
          </p:nvSpPr>
          <p:spPr>
            <a:xfrm>
              <a:off x="2112850" y="4393816"/>
              <a:ext cx="2607151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Desejam a volta das condições comerciais com o Brasil de antes da abertura dos portos</a:t>
              </a:r>
              <a:endParaRPr/>
            </a:p>
          </p:txBody>
        </p:sp>
        <p:sp>
          <p:nvSpPr>
            <p:cNvPr id="678" name="Google Shape;678;p21"/>
            <p:cNvSpPr/>
            <p:nvPr/>
          </p:nvSpPr>
          <p:spPr>
            <a:xfrm>
              <a:off x="5596035" y="928"/>
              <a:ext cx="2753015" cy="699583"/>
            </a:xfrm>
            <a:prstGeom prst="roundRect">
              <a:avLst>
                <a:gd fmla="val 10000" name="adj"/>
              </a:avLst>
            </a:prstGeom>
            <a:solidFill>
              <a:srgbClr val="ABC99E"/>
            </a:solidFill>
            <a:ln cap="flat" cmpd="sng" w="12700">
              <a:solidFill>
                <a:schemeClr val="lt1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9" name="Google Shape;679;p21"/>
            <p:cNvSpPr txBox="1"/>
            <p:nvPr/>
          </p:nvSpPr>
          <p:spPr>
            <a:xfrm>
              <a:off x="5616525" y="21418"/>
              <a:ext cx="2712035" cy="6586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6650" lIns="40000" spcFirstLastPara="1" rIns="40000" wrap="square" tIns="2665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7F7F7F"/>
                </a:buClr>
                <a:buSzPts val="2100"/>
                <a:buFont typeface="Calibri"/>
                <a:buNone/>
              </a:pPr>
              <a:r>
                <a:rPr lang="pt-BR" sz="2100">
                  <a:solidFill>
                    <a:srgbClr val="7F7F7F"/>
                  </a:solidFill>
                  <a:latin typeface="Calibri"/>
                  <a:ea typeface="Calibri"/>
                  <a:cs typeface="Calibri"/>
                  <a:sym typeface="Calibri"/>
                </a:rPr>
                <a:t>Situação no Brasil</a:t>
              </a:r>
              <a:endParaRPr/>
            </a:p>
          </p:txBody>
        </p:sp>
        <p:sp>
          <p:nvSpPr>
            <p:cNvPr id="680" name="Google Shape;680;p21"/>
            <p:cNvSpPr/>
            <p:nvPr/>
          </p:nvSpPr>
          <p:spPr>
            <a:xfrm>
              <a:off x="5871336" y="700511"/>
              <a:ext cx="291764" cy="583844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81" name="Google Shape;681;p21"/>
            <p:cNvSpPr/>
            <p:nvPr/>
          </p:nvSpPr>
          <p:spPr>
            <a:xfrm>
              <a:off x="6163101" y="812459"/>
              <a:ext cx="2925949" cy="943794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85B76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2" name="Google Shape;682;p21"/>
            <p:cNvSpPr txBox="1"/>
            <p:nvPr/>
          </p:nvSpPr>
          <p:spPr>
            <a:xfrm>
              <a:off x="6190744" y="840102"/>
              <a:ext cx="2870663" cy="8885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Divisão em dois grupos: um queria um império independente governado por D. Pedro I; outro queira que o Brasil continuasse integrado ao Império português, mas com mais autonomia</a:t>
              </a:r>
              <a:endParaRPr/>
            </a:p>
          </p:txBody>
        </p:sp>
        <p:sp>
          <p:nvSpPr>
            <p:cNvPr id="683" name="Google Shape;683;p21"/>
            <p:cNvSpPr/>
            <p:nvPr/>
          </p:nvSpPr>
          <p:spPr>
            <a:xfrm>
              <a:off x="5871336" y="700511"/>
              <a:ext cx="398660" cy="154577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84" name="Google Shape;684;p21"/>
            <p:cNvSpPr/>
            <p:nvPr/>
          </p:nvSpPr>
          <p:spPr>
            <a:xfrm>
              <a:off x="6269997" y="1979546"/>
              <a:ext cx="2790152" cy="533481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8CBB74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5" name="Google Shape;685;p21"/>
            <p:cNvSpPr txBox="1"/>
            <p:nvPr/>
          </p:nvSpPr>
          <p:spPr>
            <a:xfrm>
              <a:off x="6285622" y="1995171"/>
              <a:ext cx="2758902" cy="50223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D. João volta para Portugal, mas deixa seu filho, D. Pedro, como príncipe regente do Brasil</a:t>
              </a:r>
              <a:endParaRPr/>
            </a:p>
          </p:txBody>
        </p:sp>
        <p:sp>
          <p:nvSpPr>
            <p:cNvPr id="686" name="Google Shape;686;p21"/>
            <p:cNvSpPr/>
            <p:nvPr/>
          </p:nvSpPr>
          <p:spPr>
            <a:xfrm>
              <a:off x="5871336" y="700511"/>
              <a:ext cx="424315" cy="2295337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87" name="Google Shape;687;p21"/>
            <p:cNvSpPr/>
            <p:nvPr/>
          </p:nvSpPr>
          <p:spPr>
            <a:xfrm>
              <a:off x="6295652" y="2697102"/>
              <a:ext cx="2785383" cy="59749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94BE7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8" name="Google Shape;688;p21"/>
            <p:cNvSpPr txBox="1"/>
            <p:nvPr/>
          </p:nvSpPr>
          <p:spPr>
            <a:xfrm>
              <a:off x="6313152" y="2714602"/>
              <a:ext cx="2750383" cy="56249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Pressão dos portugueses do reino para o retorno de D. Pedro</a:t>
              </a:r>
              <a:endParaRPr/>
            </a:p>
          </p:txBody>
        </p:sp>
        <p:sp>
          <p:nvSpPr>
            <p:cNvPr id="689" name="Google Shape;689;p21"/>
            <p:cNvSpPr/>
            <p:nvPr/>
          </p:nvSpPr>
          <p:spPr>
            <a:xfrm>
              <a:off x="5871336" y="700511"/>
              <a:ext cx="392246" cy="3000405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90" name="Google Shape;690;p21"/>
            <p:cNvSpPr/>
            <p:nvPr/>
          </p:nvSpPr>
          <p:spPr>
            <a:xfrm>
              <a:off x="6263583" y="3419779"/>
              <a:ext cx="2821392" cy="562276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9BC189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1" name="Google Shape;691;p21"/>
            <p:cNvSpPr txBox="1"/>
            <p:nvPr/>
          </p:nvSpPr>
          <p:spPr>
            <a:xfrm>
              <a:off x="6280052" y="3436248"/>
              <a:ext cx="2788454" cy="52933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Movimento para convencer D. Pedro a ficar</a:t>
              </a:r>
              <a:endParaRPr/>
            </a:p>
          </p:txBody>
        </p:sp>
        <p:sp>
          <p:nvSpPr>
            <p:cNvPr id="692" name="Google Shape;692;p21"/>
            <p:cNvSpPr/>
            <p:nvPr/>
          </p:nvSpPr>
          <p:spPr>
            <a:xfrm>
              <a:off x="5871336" y="700511"/>
              <a:ext cx="393847" cy="3689219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93" name="Google Shape;693;p21"/>
            <p:cNvSpPr/>
            <p:nvPr/>
          </p:nvSpPr>
          <p:spPr>
            <a:xfrm>
              <a:off x="6265184" y="4145709"/>
              <a:ext cx="2799017" cy="488043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A3C693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4" name="Google Shape;694;p21"/>
            <p:cNvSpPr txBox="1"/>
            <p:nvPr/>
          </p:nvSpPr>
          <p:spPr>
            <a:xfrm>
              <a:off x="6279478" y="4160003"/>
              <a:ext cx="2770429" cy="45945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“Cumpra-se”</a:t>
              </a:r>
              <a:endParaRPr/>
            </a:p>
          </p:txBody>
        </p:sp>
        <p:sp>
          <p:nvSpPr>
            <p:cNvPr id="695" name="Google Shape;695;p21"/>
            <p:cNvSpPr/>
            <p:nvPr/>
          </p:nvSpPr>
          <p:spPr>
            <a:xfrm>
              <a:off x="5871336" y="700511"/>
              <a:ext cx="385844" cy="4329908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120000"/>
                  </a:lnTo>
                  <a:lnTo>
                    <a:pt x="120000" y="120000"/>
                  </a:lnTo>
                </a:path>
              </a:pathLst>
            </a:custGeom>
            <a:noFill/>
            <a:ln cap="flat" cmpd="sng" w="12700">
              <a:solidFill>
                <a:srgbClr val="73AE4C"/>
              </a:solidFill>
              <a:prstDash val="solid"/>
              <a:miter lim="800000"/>
              <a:headEnd len="sm" w="sm" type="none"/>
              <a:tailEnd len="sm" w="sm" type="none"/>
            </a:ln>
          </p:spPr>
        </p:sp>
        <p:sp>
          <p:nvSpPr>
            <p:cNvPr id="696" name="Google Shape;696;p21"/>
            <p:cNvSpPr/>
            <p:nvPr/>
          </p:nvSpPr>
          <p:spPr>
            <a:xfrm>
              <a:off x="6257181" y="4768388"/>
              <a:ext cx="2813781" cy="524065"/>
            </a:xfrm>
            <a:prstGeom prst="roundRect">
              <a:avLst>
                <a:gd fmla="val 10000" name="adj"/>
              </a:avLst>
            </a:prstGeom>
            <a:solidFill>
              <a:schemeClr val="lt1">
                <a:alpha val="89803"/>
              </a:schemeClr>
            </a:solidFill>
            <a:ln cap="flat" cmpd="sng" w="12700">
              <a:solidFill>
                <a:srgbClr val="ABC99E"/>
              </a:solidFill>
              <a:prstDash val="solid"/>
              <a:miter lim="800000"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7" name="Google Shape;697;p21"/>
            <p:cNvSpPr txBox="1"/>
            <p:nvPr/>
          </p:nvSpPr>
          <p:spPr>
            <a:xfrm>
              <a:off x="6272530" y="4783737"/>
              <a:ext cx="2783083" cy="49336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15225" lIns="22850" spcFirstLastPara="1" rIns="22850" wrap="square" tIns="15225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Calibri"/>
                <a:buNone/>
              </a:pPr>
              <a:r>
                <a:rPr lang="pt-BR" sz="12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“Grito do Ipiranga”</a:t>
              </a:r>
              <a:endParaRPr/>
            </a:p>
          </p:txBody>
        </p:sp>
      </p:grpSp>
      <p:sp>
        <p:nvSpPr>
          <p:cNvPr id="698" name="Google Shape;698;p21"/>
          <p:cNvSpPr txBox="1"/>
          <p:nvPr/>
        </p:nvSpPr>
        <p:spPr>
          <a:xfrm>
            <a:off x="9016410" y="1412074"/>
            <a:ext cx="2668772" cy="4801314"/>
          </a:xfrm>
          <a:prstGeom prst="rect">
            <a:avLst/>
          </a:prstGeom>
          <a:solidFill>
            <a:srgbClr val="548135"/>
          </a:solidFill>
          <a:ln cap="flat" cmpd="sng" w="9525">
            <a:solidFill>
              <a:srgbClr val="E1EF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 emancipação política do Brasil foi liderada pela elite do Centro-Sul (sobretudo São Paulo, Rio de Janeiro e Minas Gerais), interessada em manter a liberdade de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comércio, ampliar a autonomia administrativa e conservar seus privilégios. Isto ajuda a explicar por que o </a:t>
            </a:r>
            <a:r>
              <a:rPr b="1"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projeto de independência </a:t>
            </a: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vitorioso manteve a monarquia, a escravidão e as restrições ao exercício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da cidadania.</a:t>
            </a:r>
            <a:endParaRPr/>
          </a:p>
        </p:txBody>
      </p:sp>
      <p:sp>
        <p:nvSpPr>
          <p:cNvPr id="699" name="Google Shape;69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  <p:pic>
        <p:nvPicPr>
          <p:cNvPr id="700" name="Google Shape;70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Tema do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2020-04-03T14:09:07Z</dcterms:created>
  <dc:creator>João Paulo Bortoluci</dc:creator>
</cp:coreProperties>
</file>