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82" r:id="rId19"/>
    <p:sldId id="383" r:id="rId20"/>
    <p:sldId id="303" r:id="rId21"/>
    <p:sldId id="304" r:id="rId22"/>
    <p:sldId id="305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3F8BA-C4D7-4921-A9F3-D0CCC46389B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BA2839B-9915-4415-9984-DFEB6B0373E0}">
      <dgm:prSet custT="1"/>
      <dgm:spPr/>
      <dgm:t>
        <a:bodyPr/>
        <a:lstStyle/>
        <a:p>
          <a:r>
            <a:rPr lang="pt-BR" sz="2000" b="1" dirty="0">
              <a:latin typeface="RobotoBR" pitchFamily="2" charset="0"/>
            </a:rPr>
            <a:t>Presente: </a:t>
          </a:r>
          <a:r>
            <a:rPr lang="pt-BR" sz="2000" dirty="0">
              <a:latin typeface="RobotoBR" pitchFamily="2" charset="0"/>
            </a:rPr>
            <a:t>é usado para indicar o que ocorre no momento em que se fala.</a:t>
          </a:r>
          <a:endParaRPr lang="en-US" sz="2000" dirty="0">
            <a:latin typeface="RobotoBR" pitchFamily="2" charset="0"/>
          </a:endParaRPr>
        </a:p>
      </dgm:t>
    </dgm:pt>
    <dgm:pt modelId="{4C696CDD-7CEF-44FA-9670-04115873075D}" type="parTrans" cxnId="{40658C3E-8A33-471D-924F-B4923AA4C876}">
      <dgm:prSet/>
      <dgm:spPr/>
      <dgm:t>
        <a:bodyPr/>
        <a:lstStyle/>
        <a:p>
          <a:endParaRPr lang="en-US"/>
        </a:p>
      </dgm:t>
    </dgm:pt>
    <dgm:pt modelId="{40040407-713D-4D4F-96C4-93EA63F716B6}" type="sibTrans" cxnId="{40658C3E-8A33-471D-924F-B4923AA4C876}">
      <dgm:prSet/>
      <dgm:spPr/>
      <dgm:t>
        <a:bodyPr/>
        <a:lstStyle/>
        <a:p>
          <a:endParaRPr lang="en-US"/>
        </a:p>
      </dgm:t>
    </dgm:pt>
    <dgm:pt modelId="{DD59C9BC-E39E-4565-AAD3-2FAC098380F6}">
      <dgm:prSet custT="1"/>
      <dgm:spPr/>
      <dgm:t>
        <a:bodyPr/>
        <a:lstStyle/>
        <a:p>
          <a:r>
            <a:rPr lang="pt-BR" sz="1800" b="1" dirty="0">
              <a:latin typeface="RobotoBR" pitchFamily="2" charset="0"/>
            </a:rPr>
            <a:t>Estamos </a:t>
          </a:r>
          <a:r>
            <a:rPr lang="pt-BR" sz="1800" dirty="0">
              <a:latin typeface="RobotoBR" pitchFamily="2" charset="0"/>
            </a:rPr>
            <a:t>aqui para apresentar o eletrizante debate sobre o sensacional caso da menina enganada!</a:t>
          </a:r>
          <a:endParaRPr lang="en-US" sz="1800" dirty="0">
            <a:latin typeface="RobotoBR" pitchFamily="2" charset="0"/>
          </a:endParaRPr>
        </a:p>
      </dgm:t>
    </dgm:pt>
    <dgm:pt modelId="{BEAF650E-3840-45AB-A0A0-BBAE32843EE2}" type="parTrans" cxnId="{95DFAEA0-518B-433F-8D64-FA4B95103F9F}">
      <dgm:prSet/>
      <dgm:spPr/>
      <dgm:t>
        <a:bodyPr/>
        <a:lstStyle/>
        <a:p>
          <a:endParaRPr lang="en-US"/>
        </a:p>
      </dgm:t>
    </dgm:pt>
    <dgm:pt modelId="{0DEC4F6D-1189-487C-8C96-EECA83B163EE}" type="sibTrans" cxnId="{95DFAEA0-518B-433F-8D64-FA4B95103F9F}">
      <dgm:prSet/>
      <dgm:spPr/>
      <dgm:t>
        <a:bodyPr/>
        <a:lstStyle/>
        <a:p>
          <a:endParaRPr lang="en-US"/>
        </a:p>
      </dgm:t>
    </dgm:pt>
    <dgm:pt modelId="{234F3F68-3D55-4AE0-B6C4-0ADB4DD5F76D}">
      <dgm:prSet custT="1"/>
      <dgm:spPr/>
      <dgm:t>
        <a:bodyPr/>
        <a:lstStyle/>
        <a:p>
          <a:r>
            <a:rPr lang="pt-BR" sz="2000" b="1" dirty="0">
              <a:latin typeface="RobotoBR" pitchFamily="2" charset="0"/>
            </a:rPr>
            <a:t>Pretérito imperfeito: </a:t>
          </a:r>
          <a:r>
            <a:rPr lang="pt-BR" sz="2000" dirty="0">
              <a:latin typeface="RobotoBR" pitchFamily="2" charset="0"/>
            </a:rPr>
            <a:t>é usado para indicar uma ação passada não concluída, um acontecimento com duração não bem definida ou prolongada.</a:t>
          </a:r>
          <a:endParaRPr lang="en-US" sz="2000" dirty="0">
            <a:latin typeface="RobotoBR" pitchFamily="2" charset="0"/>
          </a:endParaRPr>
        </a:p>
      </dgm:t>
    </dgm:pt>
    <dgm:pt modelId="{D91FACC7-EF0F-4682-8482-9D96D910AC16}" type="parTrans" cxnId="{1C9DEDBE-044B-40B5-999A-3874955690CD}">
      <dgm:prSet/>
      <dgm:spPr/>
      <dgm:t>
        <a:bodyPr/>
        <a:lstStyle/>
        <a:p>
          <a:endParaRPr lang="en-US"/>
        </a:p>
      </dgm:t>
    </dgm:pt>
    <dgm:pt modelId="{B2FEA4C9-5E6F-4892-815D-B727C6258B8A}" type="sibTrans" cxnId="{1C9DEDBE-044B-40B5-999A-3874955690CD}">
      <dgm:prSet/>
      <dgm:spPr/>
      <dgm:t>
        <a:bodyPr/>
        <a:lstStyle/>
        <a:p>
          <a:endParaRPr lang="en-US"/>
        </a:p>
      </dgm:t>
    </dgm:pt>
    <dgm:pt modelId="{DA065CE7-6F61-4F1E-A11B-E30A6744A52A}">
      <dgm:prSet custT="1"/>
      <dgm:spPr/>
      <dgm:t>
        <a:bodyPr/>
        <a:lstStyle/>
        <a:p>
          <a:r>
            <a:rPr lang="pt-BR" sz="1800" dirty="0">
              <a:latin typeface="RobotoBR" pitchFamily="2" charset="0"/>
            </a:rPr>
            <a:t>No dia seguinte eu não </a:t>
          </a:r>
          <a:r>
            <a:rPr lang="pt-BR" sz="1800" b="1" dirty="0">
              <a:latin typeface="RobotoBR" pitchFamily="2" charset="0"/>
            </a:rPr>
            <a:t>estava </a:t>
          </a:r>
          <a:r>
            <a:rPr lang="pt-BR" sz="1800" dirty="0">
              <a:latin typeface="RobotoBR" pitchFamily="2" charset="0"/>
            </a:rPr>
            <a:t>bem e não </a:t>
          </a:r>
          <a:r>
            <a:rPr lang="pt-BR" sz="1800" b="1" dirty="0">
              <a:latin typeface="RobotoBR" pitchFamily="2" charset="0"/>
            </a:rPr>
            <a:t>podia </a:t>
          </a:r>
          <a:r>
            <a:rPr lang="pt-BR" sz="1800" dirty="0">
              <a:latin typeface="RobotoBR" pitchFamily="2" charset="0"/>
            </a:rPr>
            <a:t>receber ninguém em casa.</a:t>
          </a:r>
          <a:endParaRPr lang="en-US" sz="1800" dirty="0">
            <a:latin typeface="RobotoBR" pitchFamily="2" charset="0"/>
          </a:endParaRPr>
        </a:p>
      </dgm:t>
    </dgm:pt>
    <dgm:pt modelId="{2D196A78-224F-4101-86FB-C1DCD2A65989}" type="parTrans" cxnId="{D0A73964-6797-4053-B8CE-4A9B3609E9F9}">
      <dgm:prSet/>
      <dgm:spPr/>
      <dgm:t>
        <a:bodyPr/>
        <a:lstStyle/>
        <a:p>
          <a:endParaRPr lang="en-US"/>
        </a:p>
      </dgm:t>
    </dgm:pt>
    <dgm:pt modelId="{79B549A0-2567-435D-B0FB-EA4CEB89A352}" type="sibTrans" cxnId="{D0A73964-6797-4053-B8CE-4A9B3609E9F9}">
      <dgm:prSet/>
      <dgm:spPr/>
      <dgm:t>
        <a:bodyPr/>
        <a:lstStyle/>
        <a:p>
          <a:endParaRPr lang="en-US"/>
        </a:p>
      </dgm:t>
    </dgm:pt>
    <dgm:pt modelId="{7C0D5B86-74EB-4DF1-9E02-CC1B0962BDF8}">
      <dgm:prSet custT="1"/>
      <dgm:spPr/>
      <dgm:t>
        <a:bodyPr/>
        <a:lstStyle/>
        <a:p>
          <a:r>
            <a:rPr lang="pt-BR" sz="2000" b="1" dirty="0">
              <a:latin typeface="RobotoBR" pitchFamily="2" charset="0"/>
            </a:rPr>
            <a:t>Pretérito perfeito: </a:t>
          </a:r>
          <a:r>
            <a:rPr lang="pt-BR" sz="2000" dirty="0">
              <a:latin typeface="RobotoBR" pitchFamily="2" charset="0"/>
            </a:rPr>
            <a:t>indica uma ação concluída no passado, exprimindo a ideia de um acontecimento pontual.</a:t>
          </a:r>
          <a:endParaRPr lang="en-US" sz="2000" dirty="0">
            <a:latin typeface="RobotoBR" pitchFamily="2" charset="0"/>
          </a:endParaRPr>
        </a:p>
      </dgm:t>
    </dgm:pt>
    <dgm:pt modelId="{B37217E9-643F-4CD3-9E65-16C4FEAC5C3F}" type="parTrans" cxnId="{43E4EF8A-4340-44DB-B31D-EDF005AE95B1}">
      <dgm:prSet/>
      <dgm:spPr/>
      <dgm:t>
        <a:bodyPr/>
        <a:lstStyle/>
        <a:p>
          <a:endParaRPr lang="en-US"/>
        </a:p>
      </dgm:t>
    </dgm:pt>
    <dgm:pt modelId="{67EA3D6A-2897-4D12-A97D-9E7B7989C293}" type="sibTrans" cxnId="{43E4EF8A-4340-44DB-B31D-EDF005AE95B1}">
      <dgm:prSet/>
      <dgm:spPr/>
      <dgm:t>
        <a:bodyPr/>
        <a:lstStyle/>
        <a:p>
          <a:endParaRPr lang="en-US"/>
        </a:p>
      </dgm:t>
    </dgm:pt>
    <dgm:pt modelId="{8BDAE5B0-111B-49A2-B260-1175C827B7C5}">
      <dgm:prSet custT="1"/>
      <dgm:spPr/>
      <dgm:t>
        <a:bodyPr/>
        <a:lstStyle/>
        <a:p>
          <a:r>
            <a:rPr lang="pt-BR" sz="1800" dirty="0">
              <a:latin typeface="RobotoBR" pitchFamily="2" charset="0"/>
            </a:rPr>
            <a:t>Bem, eu </a:t>
          </a:r>
          <a:r>
            <a:rPr lang="pt-BR" sz="1800" b="1" dirty="0">
              <a:latin typeface="RobotoBR" pitchFamily="2" charset="0"/>
            </a:rPr>
            <a:t>ouvi </a:t>
          </a:r>
          <a:r>
            <a:rPr lang="pt-BR" sz="1800" dirty="0">
              <a:latin typeface="RobotoBR" pitchFamily="2" charset="0"/>
            </a:rPr>
            <a:t>gritos na casa da senhora avó da Chapeuzinho e </a:t>
          </a:r>
          <a:r>
            <a:rPr lang="pt-BR" sz="1800" b="1" dirty="0">
              <a:latin typeface="RobotoBR" pitchFamily="2" charset="0"/>
            </a:rPr>
            <a:t>corri </a:t>
          </a:r>
          <a:r>
            <a:rPr lang="pt-BR" sz="1800" dirty="0">
              <a:latin typeface="RobotoBR" pitchFamily="2" charset="0"/>
            </a:rPr>
            <a:t>para avisar o senhor caçador.</a:t>
          </a:r>
          <a:endParaRPr lang="en-US" sz="1800" dirty="0">
            <a:latin typeface="RobotoBR" pitchFamily="2" charset="0"/>
          </a:endParaRPr>
        </a:p>
      </dgm:t>
    </dgm:pt>
    <dgm:pt modelId="{D262F8AC-FEB5-4538-8689-0EBD83127B22}" type="parTrans" cxnId="{8FB663BE-13B7-49A6-A9BE-040FE341AE5D}">
      <dgm:prSet/>
      <dgm:spPr/>
      <dgm:t>
        <a:bodyPr/>
        <a:lstStyle/>
        <a:p>
          <a:endParaRPr lang="en-US"/>
        </a:p>
      </dgm:t>
    </dgm:pt>
    <dgm:pt modelId="{54A0EF9D-E8B7-459F-A1CE-2060761283AF}" type="sibTrans" cxnId="{8FB663BE-13B7-49A6-A9BE-040FE341AE5D}">
      <dgm:prSet/>
      <dgm:spPr/>
      <dgm:t>
        <a:bodyPr/>
        <a:lstStyle/>
        <a:p>
          <a:endParaRPr lang="en-US"/>
        </a:p>
      </dgm:t>
    </dgm:pt>
    <dgm:pt modelId="{5E13F8E7-FD78-43D3-BED5-C081B411A490}" type="pres">
      <dgm:prSet presAssocID="{9503F8BA-C4D7-4921-A9F3-D0CCC46389B8}" presName="Name0" presStyleCnt="0">
        <dgm:presLayoutVars>
          <dgm:dir/>
          <dgm:animLvl val="lvl"/>
          <dgm:resizeHandles val="exact"/>
        </dgm:presLayoutVars>
      </dgm:prSet>
      <dgm:spPr/>
    </dgm:pt>
    <dgm:pt modelId="{1896A2D7-C0D3-4464-B6A3-D045D991ABD2}" type="pres">
      <dgm:prSet presAssocID="{CBA2839B-9915-4415-9984-DFEB6B0373E0}" presName="linNode" presStyleCnt="0"/>
      <dgm:spPr/>
    </dgm:pt>
    <dgm:pt modelId="{7D1D5CA3-3E29-4A4E-817B-30FE50AEF193}" type="pres">
      <dgm:prSet presAssocID="{CBA2839B-9915-4415-9984-DFEB6B0373E0}" presName="parentText" presStyleLbl="node1" presStyleIdx="0" presStyleCnt="3" custScaleX="163230">
        <dgm:presLayoutVars>
          <dgm:chMax val="1"/>
          <dgm:bulletEnabled val="1"/>
        </dgm:presLayoutVars>
      </dgm:prSet>
      <dgm:spPr/>
    </dgm:pt>
    <dgm:pt modelId="{288FF2BC-90B8-4BFC-B4D9-2168ABB247D4}" type="pres">
      <dgm:prSet presAssocID="{CBA2839B-9915-4415-9984-DFEB6B0373E0}" presName="descendantText" presStyleLbl="alignAccFollowNode1" presStyleIdx="0" presStyleCnt="3">
        <dgm:presLayoutVars>
          <dgm:bulletEnabled val="1"/>
        </dgm:presLayoutVars>
      </dgm:prSet>
      <dgm:spPr/>
    </dgm:pt>
    <dgm:pt modelId="{6ADA63E4-BCFE-40F1-8BCB-17714AD2A2BB}" type="pres">
      <dgm:prSet presAssocID="{40040407-713D-4D4F-96C4-93EA63F716B6}" presName="sp" presStyleCnt="0"/>
      <dgm:spPr/>
    </dgm:pt>
    <dgm:pt modelId="{220D5785-FE37-45E7-BFB5-CD42ACF4DF3D}" type="pres">
      <dgm:prSet presAssocID="{234F3F68-3D55-4AE0-B6C4-0ADB4DD5F76D}" presName="linNode" presStyleCnt="0"/>
      <dgm:spPr/>
    </dgm:pt>
    <dgm:pt modelId="{94576ED4-7DEC-45FA-AFF7-BA018967E63C}" type="pres">
      <dgm:prSet presAssocID="{234F3F68-3D55-4AE0-B6C4-0ADB4DD5F76D}" presName="parentText" presStyleLbl="node1" presStyleIdx="1" presStyleCnt="3" custScaleX="166133">
        <dgm:presLayoutVars>
          <dgm:chMax val="1"/>
          <dgm:bulletEnabled val="1"/>
        </dgm:presLayoutVars>
      </dgm:prSet>
      <dgm:spPr/>
    </dgm:pt>
    <dgm:pt modelId="{C7B447FF-F03A-4EE9-B479-49E4481A5BFD}" type="pres">
      <dgm:prSet presAssocID="{234F3F68-3D55-4AE0-B6C4-0ADB4DD5F76D}" presName="descendantText" presStyleLbl="alignAccFollowNode1" presStyleIdx="1" presStyleCnt="3">
        <dgm:presLayoutVars>
          <dgm:bulletEnabled val="1"/>
        </dgm:presLayoutVars>
      </dgm:prSet>
      <dgm:spPr/>
    </dgm:pt>
    <dgm:pt modelId="{2A59445B-B54D-4AE5-B8F4-F504FF507870}" type="pres">
      <dgm:prSet presAssocID="{B2FEA4C9-5E6F-4892-815D-B727C6258B8A}" presName="sp" presStyleCnt="0"/>
      <dgm:spPr/>
    </dgm:pt>
    <dgm:pt modelId="{3987EA09-E986-4A9B-9028-F4177E7D46BE}" type="pres">
      <dgm:prSet presAssocID="{7C0D5B86-74EB-4DF1-9E02-CC1B0962BDF8}" presName="linNode" presStyleCnt="0"/>
      <dgm:spPr/>
    </dgm:pt>
    <dgm:pt modelId="{53739B47-732A-47F0-B0D8-BEF8D14757BC}" type="pres">
      <dgm:prSet presAssocID="{7C0D5B86-74EB-4DF1-9E02-CC1B0962BDF8}" presName="parentText" presStyleLbl="node1" presStyleIdx="2" presStyleCnt="3" custScaleX="171661">
        <dgm:presLayoutVars>
          <dgm:chMax val="1"/>
          <dgm:bulletEnabled val="1"/>
        </dgm:presLayoutVars>
      </dgm:prSet>
      <dgm:spPr/>
    </dgm:pt>
    <dgm:pt modelId="{8F3A3016-EA97-4E62-8BC6-B8CA1B3E2410}" type="pres">
      <dgm:prSet presAssocID="{7C0D5B86-74EB-4DF1-9E02-CC1B0962BDF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FBB7380D-12C1-4D55-81E0-1375C7176B2B}" type="presOf" srcId="{9503F8BA-C4D7-4921-A9F3-D0CCC46389B8}" destId="{5E13F8E7-FD78-43D3-BED5-C081B411A490}" srcOrd="0" destOrd="0" presId="urn:microsoft.com/office/officeart/2005/8/layout/vList5"/>
    <dgm:cxn modelId="{1F0F801C-9CA6-4715-A80E-95D61307DEA6}" type="presOf" srcId="{DA065CE7-6F61-4F1E-A11B-E30A6744A52A}" destId="{C7B447FF-F03A-4EE9-B479-49E4481A5BFD}" srcOrd="0" destOrd="0" presId="urn:microsoft.com/office/officeart/2005/8/layout/vList5"/>
    <dgm:cxn modelId="{9D050E3D-C3E8-496C-BB8A-754CC6C667B2}" type="presOf" srcId="{234F3F68-3D55-4AE0-B6C4-0ADB4DD5F76D}" destId="{94576ED4-7DEC-45FA-AFF7-BA018967E63C}" srcOrd="0" destOrd="0" presId="urn:microsoft.com/office/officeart/2005/8/layout/vList5"/>
    <dgm:cxn modelId="{40658C3E-8A33-471D-924F-B4923AA4C876}" srcId="{9503F8BA-C4D7-4921-A9F3-D0CCC46389B8}" destId="{CBA2839B-9915-4415-9984-DFEB6B0373E0}" srcOrd="0" destOrd="0" parTransId="{4C696CDD-7CEF-44FA-9670-04115873075D}" sibTransId="{40040407-713D-4D4F-96C4-93EA63F716B6}"/>
    <dgm:cxn modelId="{D0A73964-6797-4053-B8CE-4A9B3609E9F9}" srcId="{234F3F68-3D55-4AE0-B6C4-0ADB4DD5F76D}" destId="{DA065CE7-6F61-4F1E-A11B-E30A6744A52A}" srcOrd="0" destOrd="0" parTransId="{2D196A78-224F-4101-86FB-C1DCD2A65989}" sibTransId="{79B549A0-2567-435D-B0FB-EA4CEB89A352}"/>
    <dgm:cxn modelId="{746FE27B-3DEA-46AD-8620-F5FE9B2F6337}" type="presOf" srcId="{CBA2839B-9915-4415-9984-DFEB6B0373E0}" destId="{7D1D5CA3-3E29-4A4E-817B-30FE50AEF193}" srcOrd="0" destOrd="0" presId="urn:microsoft.com/office/officeart/2005/8/layout/vList5"/>
    <dgm:cxn modelId="{43E4EF8A-4340-44DB-B31D-EDF005AE95B1}" srcId="{9503F8BA-C4D7-4921-A9F3-D0CCC46389B8}" destId="{7C0D5B86-74EB-4DF1-9E02-CC1B0962BDF8}" srcOrd="2" destOrd="0" parTransId="{B37217E9-643F-4CD3-9E65-16C4FEAC5C3F}" sibTransId="{67EA3D6A-2897-4D12-A97D-9E7B7989C293}"/>
    <dgm:cxn modelId="{95DFAEA0-518B-433F-8D64-FA4B95103F9F}" srcId="{CBA2839B-9915-4415-9984-DFEB6B0373E0}" destId="{DD59C9BC-E39E-4565-AAD3-2FAC098380F6}" srcOrd="0" destOrd="0" parTransId="{BEAF650E-3840-45AB-A0A0-BBAE32843EE2}" sibTransId="{0DEC4F6D-1189-487C-8C96-EECA83B163EE}"/>
    <dgm:cxn modelId="{8FB663BE-13B7-49A6-A9BE-040FE341AE5D}" srcId="{7C0D5B86-74EB-4DF1-9E02-CC1B0962BDF8}" destId="{8BDAE5B0-111B-49A2-B260-1175C827B7C5}" srcOrd="0" destOrd="0" parTransId="{D262F8AC-FEB5-4538-8689-0EBD83127B22}" sibTransId="{54A0EF9D-E8B7-459F-A1CE-2060761283AF}"/>
    <dgm:cxn modelId="{1C9DEDBE-044B-40B5-999A-3874955690CD}" srcId="{9503F8BA-C4D7-4921-A9F3-D0CCC46389B8}" destId="{234F3F68-3D55-4AE0-B6C4-0ADB4DD5F76D}" srcOrd="1" destOrd="0" parTransId="{D91FACC7-EF0F-4682-8482-9D96D910AC16}" sibTransId="{B2FEA4C9-5E6F-4892-815D-B727C6258B8A}"/>
    <dgm:cxn modelId="{C43D4FD8-23CA-4398-8845-687DD4A6E542}" type="presOf" srcId="{7C0D5B86-74EB-4DF1-9E02-CC1B0962BDF8}" destId="{53739B47-732A-47F0-B0D8-BEF8D14757BC}" srcOrd="0" destOrd="0" presId="urn:microsoft.com/office/officeart/2005/8/layout/vList5"/>
    <dgm:cxn modelId="{0CBFA5DA-5C79-47A6-A5A1-1E11F96F24DB}" type="presOf" srcId="{DD59C9BC-E39E-4565-AAD3-2FAC098380F6}" destId="{288FF2BC-90B8-4BFC-B4D9-2168ABB247D4}" srcOrd="0" destOrd="0" presId="urn:microsoft.com/office/officeart/2005/8/layout/vList5"/>
    <dgm:cxn modelId="{238692FE-27C2-4011-A916-AF8EF5E050CD}" type="presOf" srcId="{8BDAE5B0-111B-49A2-B260-1175C827B7C5}" destId="{8F3A3016-EA97-4E62-8BC6-B8CA1B3E2410}" srcOrd="0" destOrd="0" presId="urn:microsoft.com/office/officeart/2005/8/layout/vList5"/>
    <dgm:cxn modelId="{D232AF28-E257-4A44-B54E-2E2B3754B1C7}" type="presParOf" srcId="{5E13F8E7-FD78-43D3-BED5-C081B411A490}" destId="{1896A2D7-C0D3-4464-B6A3-D045D991ABD2}" srcOrd="0" destOrd="0" presId="urn:microsoft.com/office/officeart/2005/8/layout/vList5"/>
    <dgm:cxn modelId="{98DCB613-77B9-46E7-812A-CA4BBC31C3DE}" type="presParOf" srcId="{1896A2D7-C0D3-4464-B6A3-D045D991ABD2}" destId="{7D1D5CA3-3E29-4A4E-817B-30FE50AEF193}" srcOrd="0" destOrd="0" presId="urn:microsoft.com/office/officeart/2005/8/layout/vList5"/>
    <dgm:cxn modelId="{116D0C63-00B9-49DF-8439-4FC647AAF13F}" type="presParOf" srcId="{1896A2D7-C0D3-4464-B6A3-D045D991ABD2}" destId="{288FF2BC-90B8-4BFC-B4D9-2168ABB247D4}" srcOrd="1" destOrd="0" presId="urn:microsoft.com/office/officeart/2005/8/layout/vList5"/>
    <dgm:cxn modelId="{65F6697A-3A1A-46F9-A2D8-B507EF0808F9}" type="presParOf" srcId="{5E13F8E7-FD78-43D3-BED5-C081B411A490}" destId="{6ADA63E4-BCFE-40F1-8BCB-17714AD2A2BB}" srcOrd="1" destOrd="0" presId="urn:microsoft.com/office/officeart/2005/8/layout/vList5"/>
    <dgm:cxn modelId="{DBD551BF-4806-4B3A-8DDD-71513F74E2C3}" type="presParOf" srcId="{5E13F8E7-FD78-43D3-BED5-C081B411A490}" destId="{220D5785-FE37-45E7-BFB5-CD42ACF4DF3D}" srcOrd="2" destOrd="0" presId="urn:microsoft.com/office/officeart/2005/8/layout/vList5"/>
    <dgm:cxn modelId="{DFAE5A3B-AF38-4BF2-B02E-8246B4A9C5B9}" type="presParOf" srcId="{220D5785-FE37-45E7-BFB5-CD42ACF4DF3D}" destId="{94576ED4-7DEC-45FA-AFF7-BA018967E63C}" srcOrd="0" destOrd="0" presId="urn:microsoft.com/office/officeart/2005/8/layout/vList5"/>
    <dgm:cxn modelId="{775CBCD6-8E0E-4441-AF66-A557F26550DB}" type="presParOf" srcId="{220D5785-FE37-45E7-BFB5-CD42ACF4DF3D}" destId="{C7B447FF-F03A-4EE9-B479-49E4481A5BFD}" srcOrd="1" destOrd="0" presId="urn:microsoft.com/office/officeart/2005/8/layout/vList5"/>
    <dgm:cxn modelId="{9A250862-0375-4657-8DED-8349EBF29F98}" type="presParOf" srcId="{5E13F8E7-FD78-43D3-BED5-C081B411A490}" destId="{2A59445B-B54D-4AE5-B8F4-F504FF507870}" srcOrd="3" destOrd="0" presId="urn:microsoft.com/office/officeart/2005/8/layout/vList5"/>
    <dgm:cxn modelId="{43DE9054-18A5-41B5-9B66-FDC616E8B315}" type="presParOf" srcId="{5E13F8E7-FD78-43D3-BED5-C081B411A490}" destId="{3987EA09-E986-4A9B-9028-F4177E7D46BE}" srcOrd="4" destOrd="0" presId="urn:microsoft.com/office/officeart/2005/8/layout/vList5"/>
    <dgm:cxn modelId="{50DE2D04-EDFD-4E28-9267-CFDB20FA7609}" type="presParOf" srcId="{3987EA09-E986-4A9B-9028-F4177E7D46BE}" destId="{53739B47-732A-47F0-B0D8-BEF8D14757BC}" srcOrd="0" destOrd="0" presId="urn:microsoft.com/office/officeart/2005/8/layout/vList5"/>
    <dgm:cxn modelId="{DEDAF34A-AC22-41FF-8C4E-196E79D69DAC}" type="presParOf" srcId="{3987EA09-E986-4A9B-9028-F4177E7D46BE}" destId="{8F3A3016-EA97-4E62-8BC6-B8CA1B3E24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7F17A3-FE4C-4C15-9703-9DEF817F3033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1494EEF-0802-4ACB-A4E8-31CCB30331BC}">
      <dgm:prSet custT="1"/>
      <dgm:spPr/>
      <dgm:t>
        <a:bodyPr/>
        <a:lstStyle/>
        <a:p>
          <a:r>
            <a:rPr lang="pt-BR" sz="2000" b="1" dirty="0">
              <a:latin typeface="RobotoBR" pitchFamily="2" charset="0"/>
            </a:rPr>
            <a:t>Pretérito mais-que-perfeito: </a:t>
          </a:r>
          <a:r>
            <a:rPr lang="pt-BR" sz="2000" dirty="0">
              <a:latin typeface="RobotoBR" pitchFamily="2" charset="0"/>
            </a:rPr>
            <a:t>exprime uma ação passada e anterior a um fato também acontecido no passado.</a:t>
          </a:r>
          <a:endParaRPr lang="en-US" sz="2000" dirty="0">
            <a:latin typeface="RobotoBR" pitchFamily="2" charset="0"/>
          </a:endParaRPr>
        </a:p>
      </dgm:t>
    </dgm:pt>
    <dgm:pt modelId="{86040C11-179F-4F43-BC5D-75175C919E3C}" type="parTrans" cxnId="{1C322B56-70FA-4289-BE81-49C93E61A0E9}">
      <dgm:prSet/>
      <dgm:spPr/>
      <dgm:t>
        <a:bodyPr/>
        <a:lstStyle/>
        <a:p>
          <a:endParaRPr lang="en-US"/>
        </a:p>
      </dgm:t>
    </dgm:pt>
    <dgm:pt modelId="{2101CDAF-A689-43D4-831F-18E2945437AB}" type="sibTrans" cxnId="{1C322B56-70FA-4289-BE81-49C93E61A0E9}">
      <dgm:prSet/>
      <dgm:spPr/>
      <dgm:t>
        <a:bodyPr/>
        <a:lstStyle/>
        <a:p>
          <a:endParaRPr lang="en-US"/>
        </a:p>
      </dgm:t>
    </dgm:pt>
    <dgm:pt modelId="{A4618CFE-16C4-446D-BA8E-EDDD1D43636D}">
      <dgm:prSet/>
      <dgm:spPr/>
      <dgm:t>
        <a:bodyPr/>
        <a:lstStyle/>
        <a:p>
          <a:r>
            <a:rPr lang="pt-BR" dirty="0"/>
            <a:t>Primeiro ele me </a:t>
          </a:r>
          <a:r>
            <a:rPr lang="pt-BR" b="1" dirty="0"/>
            <a:t>convencera </a:t>
          </a:r>
          <a:r>
            <a:rPr lang="pt-BR" dirty="0"/>
            <a:t>a ir pelo caminho mais comprido. E depois </a:t>
          </a:r>
          <a:r>
            <a:rPr lang="pt-BR" b="1" dirty="0"/>
            <a:t>fingiu </a:t>
          </a:r>
          <a:r>
            <a:rPr lang="pt-BR" dirty="0"/>
            <a:t>que era a minha avó.*</a:t>
          </a:r>
          <a:endParaRPr lang="en-US" dirty="0"/>
        </a:p>
      </dgm:t>
    </dgm:pt>
    <dgm:pt modelId="{D7CD71DE-3C72-425B-9744-D960D7F6E895}" type="parTrans" cxnId="{95D7A39C-0C5E-409F-BB42-EA5DDEFBE1B2}">
      <dgm:prSet/>
      <dgm:spPr/>
      <dgm:t>
        <a:bodyPr/>
        <a:lstStyle/>
        <a:p>
          <a:endParaRPr lang="en-US"/>
        </a:p>
      </dgm:t>
    </dgm:pt>
    <dgm:pt modelId="{9B645B9B-D0D1-4208-93E0-6D248A64DF37}" type="sibTrans" cxnId="{95D7A39C-0C5E-409F-BB42-EA5DDEFBE1B2}">
      <dgm:prSet/>
      <dgm:spPr/>
      <dgm:t>
        <a:bodyPr/>
        <a:lstStyle/>
        <a:p>
          <a:endParaRPr lang="en-US"/>
        </a:p>
      </dgm:t>
    </dgm:pt>
    <dgm:pt modelId="{A9099692-9EEA-430C-B8D0-97EBF11A82CB}">
      <dgm:prSet custT="1"/>
      <dgm:spPr/>
      <dgm:t>
        <a:bodyPr/>
        <a:lstStyle/>
        <a:p>
          <a:r>
            <a:rPr lang="pt-BR" sz="2000" b="1" dirty="0">
              <a:latin typeface="RobotoBR" pitchFamily="2" charset="0"/>
            </a:rPr>
            <a:t>Futuro do presente: </a:t>
          </a:r>
          <a:r>
            <a:rPr lang="pt-BR" sz="2000" dirty="0">
              <a:latin typeface="RobotoBR" pitchFamily="2" charset="0"/>
            </a:rPr>
            <a:t>é utilizado para indicar uma ação futura, posterior ao momento em que se fala, e que é dada como certa, prevista ou provável.</a:t>
          </a:r>
          <a:endParaRPr lang="en-US" sz="2000" dirty="0">
            <a:latin typeface="RobotoBR" pitchFamily="2" charset="0"/>
          </a:endParaRPr>
        </a:p>
      </dgm:t>
    </dgm:pt>
    <dgm:pt modelId="{D944F296-5680-4332-8FFF-BBF16025BDC7}" type="parTrans" cxnId="{A234A61A-622C-4275-B11B-7D0C6C92FA93}">
      <dgm:prSet/>
      <dgm:spPr/>
      <dgm:t>
        <a:bodyPr/>
        <a:lstStyle/>
        <a:p>
          <a:endParaRPr lang="en-US"/>
        </a:p>
      </dgm:t>
    </dgm:pt>
    <dgm:pt modelId="{8EE0A5AE-C5D7-4AC9-9C22-82DC798D26B5}" type="sibTrans" cxnId="{A234A61A-622C-4275-B11B-7D0C6C92FA93}">
      <dgm:prSet/>
      <dgm:spPr/>
      <dgm:t>
        <a:bodyPr/>
        <a:lstStyle/>
        <a:p>
          <a:endParaRPr lang="en-US"/>
        </a:p>
      </dgm:t>
    </dgm:pt>
    <dgm:pt modelId="{6D150B0D-43FB-4723-BE31-FD485E23CE90}">
      <dgm:prSet/>
      <dgm:spPr/>
      <dgm:t>
        <a:bodyPr/>
        <a:lstStyle/>
        <a:p>
          <a:r>
            <a:rPr lang="pt-BR" b="1" dirty="0"/>
            <a:t>Apresentaremos </a:t>
          </a:r>
          <a:r>
            <a:rPr lang="pt-BR" dirty="0"/>
            <a:t>um eletrizante debate sobre o sensacional caso da menina enganada!</a:t>
          </a:r>
          <a:endParaRPr lang="en-US" dirty="0"/>
        </a:p>
      </dgm:t>
    </dgm:pt>
    <dgm:pt modelId="{F19EDFC3-B3D9-43E8-ADB5-A4B2981903FF}" type="parTrans" cxnId="{35273C87-778D-4AAB-A64B-1980902C2E10}">
      <dgm:prSet/>
      <dgm:spPr/>
      <dgm:t>
        <a:bodyPr/>
        <a:lstStyle/>
        <a:p>
          <a:endParaRPr lang="en-US"/>
        </a:p>
      </dgm:t>
    </dgm:pt>
    <dgm:pt modelId="{B22BC179-5C03-49DD-82F8-67E3A6029913}" type="sibTrans" cxnId="{35273C87-778D-4AAB-A64B-1980902C2E10}">
      <dgm:prSet/>
      <dgm:spPr/>
      <dgm:t>
        <a:bodyPr/>
        <a:lstStyle/>
        <a:p>
          <a:endParaRPr lang="en-US"/>
        </a:p>
      </dgm:t>
    </dgm:pt>
    <dgm:pt modelId="{0A39D650-222D-45A7-80EA-1DFEF46481AD}">
      <dgm:prSet custT="1"/>
      <dgm:spPr/>
      <dgm:t>
        <a:bodyPr/>
        <a:lstStyle/>
        <a:p>
          <a:r>
            <a:rPr lang="pt-BR" sz="1900" b="1" dirty="0">
              <a:latin typeface="RobotoBR" pitchFamily="2" charset="0"/>
            </a:rPr>
            <a:t>Futuro do pretérito: </a:t>
          </a:r>
          <a:r>
            <a:rPr lang="pt-BR" sz="1900" dirty="0">
              <a:latin typeface="RobotoBR" pitchFamily="2" charset="0"/>
            </a:rPr>
            <a:t>é usado para se referir a uma ação futura que, para se realizar, está condicionada ou relacionada a um fato anterior. É, portanto, algo de acontecimento incerto.</a:t>
          </a:r>
          <a:endParaRPr lang="en-US" sz="1900" dirty="0">
            <a:latin typeface="RobotoBR" pitchFamily="2" charset="0"/>
          </a:endParaRPr>
        </a:p>
      </dgm:t>
    </dgm:pt>
    <dgm:pt modelId="{B8D24CE8-6C20-490D-A11D-4CBDD96D342D}" type="parTrans" cxnId="{640E0002-8F8F-4708-8B18-B40BCC490BA2}">
      <dgm:prSet/>
      <dgm:spPr/>
      <dgm:t>
        <a:bodyPr/>
        <a:lstStyle/>
        <a:p>
          <a:endParaRPr lang="en-US"/>
        </a:p>
      </dgm:t>
    </dgm:pt>
    <dgm:pt modelId="{1411D6CC-26D9-4ACC-BB41-66383D0A2D92}" type="sibTrans" cxnId="{640E0002-8F8F-4708-8B18-B40BCC490BA2}">
      <dgm:prSet/>
      <dgm:spPr/>
      <dgm:t>
        <a:bodyPr/>
        <a:lstStyle/>
        <a:p>
          <a:endParaRPr lang="en-US"/>
        </a:p>
      </dgm:t>
    </dgm:pt>
    <dgm:pt modelId="{47B0A95F-1DB7-4E60-A568-441B92F5D1F9}">
      <dgm:prSet/>
      <dgm:spPr/>
      <dgm:t>
        <a:bodyPr/>
        <a:lstStyle/>
        <a:p>
          <a:r>
            <a:rPr lang="pt-BR" dirty="0"/>
            <a:t>Se o caçador tivesse salvado a Chapeuzinho e a avó, </a:t>
          </a:r>
          <a:r>
            <a:rPr lang="pt-BR" b="1" dirty="0"/>
            <a:t>seria </a:t>
          </a:r>
          <a:r>
            <a:rPr lang="pt-BR" dirty="0"/>
            <a:t>o herói da história.</a:t>
          </a:r>
          <a:endParaRPr lang="en-US" dirty="0"/>
        </a:p>
      </dgm:t>
    </dgm:pt>
    <dgm:pt modelId="{2D5EB1CB-E7E9-40D4-98DD-3B2495670C4D}" type="parTrans" cxnId="{4ADDB5B8-A922-4891-8510-4B35B910AFA1}">
      <dgm:prSet/>
      <dgm:spPr/>
      <dgm:t>
        <a:bodyPr/>
        <a:lstStyle/>
        <a:p>
          <a:endParaRPr lang="en-US"/>
        </a:p>
      </dgm:t>
    </dgm:pt>
    <dgm:pt modelId="{CFB119F8-874D-4809-89FD-E41EEFFFECD3}" type="sibTrans" cxnId="{4ADDB5B8-A922-4891-8510-4B35B910AFA1}">
      <dgm:prSet/>
      <dgm:spPr/>
      <dgm:t>
        <a:bodyPr/>
        <a:lstStyle/>
        <a:p>
          <a:endParaRPr lang="en-US"/>
        </a:p>
      </dgm:t>
    </dgm:pt>
    <dgm:pt modelId="{3D5370BE-F36E-42F1-BB1F-B06B4BC87B48}">
      <dgm:prSet/>
      <dgm:spPr/>
      <dgm:t>
        <a:bodyPr/>
        <a:lstStyle/>
        <a:p>
          <a:r>
            <a:rPr lang="pt-BR" dirty="0">
              <a:solidFill>
                <a:schemeClr val="tx1">
                  <a:lumMod val="75000"/>
                  <a:lumOff val="25000"/>
                </a:schemeClr>
              </a:solidFill>
            </a:rPr>
            <a:t>O verbo </a:t>
          </a:r>
          <a:r>
            <a:rPr lang="pt-BR" b="1" dirty="0">
              <a:solidFill>
                <a:schemeClr val="tx1">
                  <a:lumMod val="75000"/>
                  <a:lumOff val="25000"/>
                </a:schemeClr>
              </a:solidFill>
            </a:rPr>
            <a:t>convencera </a:t>
          </a:r>
          <a:r>
            <a:rPr lang="pt-BR" dirty="0">
              <a:solidFill>
                <a:schemeClr val="tx1">
                  <a:lumMod val="75000"/>
                  <a:lumOff val="25000"/>
                </a:schemeClr>
              </a:solidFill>
            </a:rPr>
            <a:t>indica uma ação anterior ao fato expresso no verbo </a:t>
          </a:r>
          <a:r>
            <a:rPr lang="pt-BR" b="1" dirty="0">
              <a:solidFill>
                <a:schemeClr val="tx1">
                  <a:lumMod val="75000"/>
                  <a:lumOff val="25000"/>
                </a:schemeClr>
              </a:solidFill>
            </a:rPr>
            <a:t>fingiu</a:t>
          </a:r>
          <a:r>
            <a:rPr lang="pt-BR" dirty="0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  <a:endParaRPr lang="en-US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BFC2064-C376-4D5A-85ED-FE0C21E9FE80}" type="parTrans" cxnId="{89358FAE-0081-4EC3-8BAB-F9A623BD60F6}">
      <dgm:prSet/>
      <dgm:spPr/>
      <dgm:t>
        <a:bodyPr/>
        <a:lstStyle/>
        <a:p>
          <a:endParaRPr lang="pt-BR"/>
        </a:p>
      </dgm:t>
    </dgm:pt>
    <dgm:pt modelId="{978E5AAE-D7D6-4974-A8FA-487F78646C6D}" type="sibTrans" cxnId="{89358FAE-0081-4EC3-8BAB-F9A623BD60F6}">
      <dgm:prSet/>
      <dgm:spPr/>
      <dgm:t>
        <a:bodyPr/>
        <a:lstStyle/>
        <a:p>
          <a:endParaRPr lang="pt-BR"/>
        </a:p>
      </dgm:t>
    </dgm:pt>
    <dgm:pt modelId="{CC3A88F4-C87E-4C3B-B6EC-19934FEDD2FF}" type="pres">
      <dgm:prSet presAssocID="{E37F17A3-FE4C-4C15-9703-9DEF817F3033}" presName="Name0" presStyleCnt="0">
        <dgm:presLayoutVars>
          <dgm:dir/>
          <dgm:animLvl val="lvl"/>
          <dgm:resizeHandles val="exact"/>
        </dgm:presLayoutVars>
      </dgm:prSet>
      <dgm:spPr/>
    </dgm:pt>
    <dgm:pt modelId="{1E917AA9-5080-4E74-B613-7D07C5B6A73C}" type="pres">
      <dgm:prSet presAssocID="{F1494EEF-0802-4ACB-A4E8-31CCB30331BC}" presName="linNode" presStyleCnt="0"/>
      <dgm:spPr/>
    </dgm:pt>
    <dgm:pt modelId="{EAEF421F-1A16-49BC-AF8B-97F44375BD57}" type="pres">
      <dgm:prSet presAssocID="{F1494EEF-0802-4ACB-A4E8-31CCB30331BC}" presName="parentText" presStyleLbl="node1" presStyleIdx="0" presStyleCnt="3" custScaleX="145301">
        <dgm:presLayoutVars>
          <dgm:chMax val="1"/>
          <dgm:bulletEnabled val="1"/>
        </dgm:presLayoutVars>
      </dgm:prSet>
      <dgm:spPr/>
    </dgm:pt>
    <dgm:pt modelId="{B6EACA56-0E1E-48A5-81A7-3F2D5841FD5A}" type="pres">
      <dgm:prSet presAssocID="{F1494EEF-0802-4ACB-A4E8-31CCB30331BC}" presName="descendantText" presStyleLbl="alignAccFollowNode1" presStyleIdx="0" presStyleCnt="3">
        <dgm:presLayoutVars>
          <dgm:bulletEnabled val="1"/>
        </dgm:presLayoutVars>
      </dgm:prSet>
      <dgm:spPr/>
    </dgm:pt>
    <dgm:pt modelId="{30674F5E-6407-46A2-ADA9-74A87A4C2A3B}" type="pres">
      <dgm:prSet presAssocID="{2101CDAF-A689-43D4-831F-18E2945437AB}" presName="sp" presStyleCnt="0"/>
      <dgm:spPr/>
    </dgm:pt>
    <dgm:pt modelId="{368EC0C1-7240-4C94-A69B-A733A07DE694}" type="pres">
      <dgm:prSet presAssocID="{A9099692-9EEA-430C-B8D0-97EBF11A82CB}" presName="linNode" presStyleCnt="0"/>
      <dgm:spPr/>
    </dgm:pt>
    <dgm:pt modelId="{BCE145A1-8650-4624-A166-0CE8598B6C85}" type="pres">
      <dgm:prSet presAssocID="{A9099692-9EEA-430C-B8D0-97EBF11A82CB}" presName="parentText" presStyleLbl="node1" presStyleIdx="1" presStyleCnt="3" custScaleX="150196">
        <dgm:presLayoutVars>
          <dgm:chMax val="1"/>
          <dgm:bulletEnabled val="1"/>
        </dgm:presLayoutVars>
      </dgm:prSet>
      <dgm:spPr/>
    </dgm:pt>
    <dgm:pt modelId="{55DED4E0-B67A-45AD-B095-3D88467CF4D0}" type="pres">
      <dgm:prSet presAssocID="{A9099692-9EEA-430C-B8D0-97EBF11A82CB}" presName="descendantText" presStyleLbl="alignAccFollowNode1" presStyleIdx="1" presStyleCnt="3">
        <dgm:presLayoutVars>
          <dgm:bulletEnabled val="1"/>
        </dgm:presLayoutVars>
      </dgm:prSet>
      <dgm:spPr/>
    </dgm:pt>
    <dgm:pt modelId="{A0BB834C-0546-4873-B876-9EB58C9CD182}" type="pres">
      <dgm:prSet presAssocID="{8EE0A5AE-C5D7-4AC9-9C22-82DC798D26B5}" presName="sp" presStyleCnt="0"/>
      <dgm:spPr/>
    </dgm:pt>
    <dgm:pt modelId="{1DD29B9F-E5C8-4F1A-97BA-5047F4132A3C}" type="pres">
      <dgm:prSet presAssocID="{0A39D650-222D-45A7-80EA-1DFEF46481AD}" presName="linNode" presStyleCnt="0"/>
      <dgm:spPr/>
    </dgm:pt>
    <dgm:pt modelId="{5640AA64-F70F-4C2F-B84B-DBE450D827E9}" type="pres">
      <dgm:prSet presAssocID="{0A39D650-222D-45A7-80EA-1DFEF46481AD}" presName="parentText" presStyleLbl="node1" presStyleIdx="2" presStyleCnt="3" custScaleX="146879">
        <dgm:presLayoutVars>
          <dgm:chMax val="1"/>
          <dgm:bulletEnabled val="1"/>
        </dgm:presLayoutVars>
      </dgm:prSet>
      <dgm:spPr/>
    </dgm:pt>
    <dgm:pt modelId="{B33D6B25-50AA-45E5-B49D-E0C67036682D}" type="pres">
      <dgm:prSet presAssocID="{0A39D650-222D-45A7-80EA-1DFEF46481AD}" presName="descendantText" presStyleLbl="alignAccFollowNode1" presStyleIdx="2" presStyleCnt="3" custScaleX="92031">
        <dgm:presLayoutVars>
          <dgm:bulletEnabled val="1"/>
        </dgm:presLayoutVars>
      </dgm:prSet>
      <dgm:spPr/>
    </dgm:pt>
  </dgm:ptLst>
  <dgm:cxnLst>
    <dgm:cxn modelId="{640E0002-8F8F-4708-8B18-B40BCC490BA2}" srcId="{E37F17A3-FE4C-4C15-9703-9DEF817F3033}" destId="{0A39D650-222D-45A7-80EA-1DFEF46481AD}" srcOrd="2" destOrd="0" parTransId="{B8D24CE8-6C20-490D-A11D-4CBDD96D342D}" sibTransId="{1411D6CC-26D9-4ACC-BB41-66383D0A2D92}"/>
    <dgm:cxn modelId="{A234A61A-622C-4275-B11B-7D0C6C92FA93}" srcId="{E37F17A3-FE4C-4C15-9703-9DEF817F3033}" destId="{A9099692-9EEA-430C-B8D0-97EBF11A82CB}" srcOrd="1" destOrd="0" parTransId="{D944F296-5680-4332-8FFF-BBF16025BDC7}" sibTransId="{8EE0A5AE-C5D7-4AC9-9C22-82DC798D26B5}"/>
    <dgm:cxn modelId="{FDB4E231-3C30-41CB-9C21-F89CB1DE3477}" type="presOf" srcId="{0A39D650-222D-45A7-80EA-1DFEF46481AD}" destId="{5640AA64-F70F-4C2F-B84B-DBE450D827E9}" srcOrd="0" destOrd="0" presId="urn:microsoft.com/office/officeart/2005/8/layout/vList5"/>
    <dgm:cxn modelId="{58350B49-998C-4283-9730-A94241068250}" type="presOf" srcId="{F1494EEF-0802-4ACB-A4E8-31CCB30331BC}" destId="{EAEF421F-1A16-49BC-AF8B-97F44375BD57}" srcOrd="0" destOrd="0" presId="urn:microsoft.com/office/officeart/2005/8/layout/vList5"/>
    <dgm:cxn modelId="{1C322B56-70FA-4289-BE81-49C93E61A0E9}" srcId="{E37F17A3-FE4C-4C15-9703-9DEF817F3033}" destId="{F1494EEF-0802-4ACB-A4E8-31CCB30331BC}" srcOrd="0" destOrd="0" parTransId="{86040C11-179F-4F43-BC5D-75175C919E3C}" sibTransId="{2101CDAF-A689-43D4-831F-18E2945437AB}"/>
    <dgm:cxn modelId="{35273C87-778D-4AAB-A64B-1980902C2E10}" srcId="{A9099692-9EEA-430C-B8D0-97EBF11A82CB}" destId="{6D150B0D-43FB-4723-BE31-FD485E23CE90}" srcOrd="0" destOrd="0" parTransId="{F19EDFC3-B3D9-43E8-ADB5-A4B2981903FF}" sibTransId="{B22BC179-5C03-49DD-82F8-67E3A6029913}"/>
    <dgm:cxn modelId="{BA31D088-C01C-4D46-821C-AD0C15BDACCD}" type="presOf" srcId="{E37F17A3-FE4C-4C15-9703-9DEF817F3033}" destId="{CC3A88F4-C87E-4C3B-B6EC-19934FEDD2FF}" srcOrd="0" destOrd="0" presId="urn:microsoft.com/office/officeart/2005/8/layout/vList5"/>
    <dgm:cxn modelId="{3EB69B8A-D944-47F7-8E9C-EE56D5BCED4F}" type="presOf" srcId="{47B0A95F-1DB7-4E60-A568-441B92F5D1F9}" destId="{B33D6B25-50AA-45E5-B49D-E0C67036682D}" srcOrd="0" destOrd="0" presId="urn:microsoft.com/office/officeart/2005/8/layout/vList5"/>
    <dgm:cxn modelId="{95D7A39C-0C5E-409F-BB42-EA5DDEFBE1B2}" srcId="{F1494EEF-0802-4ACB-A4E8-31CCB30331BC}" destId="{A4618CFE-16C4-446D-BA8E-EDDD1D43636D}" srcOrd="0" destOrd="0" parTransId="{D7CD71DE-3C72-425B-9744-D960D7F6E895}" sibTransId="{9B645B9B-D0D1-4208-93E0-6D248A64DF37}"/>
    <dgm:cxn modelId="{91C8C0A7-9C4D-444D-BADB-343F77BE7868}" type="presOf" srcId="{3D5370BE-F36E-42F1-BB1F-B06B4BC87B48}" destId="{B6EACA56-0E1E-48A5-81A7-3F2D5841FD5A}" srcOrd="0" destOrd="1" presId="urn:microsoft.com/office/officeart/2005/8/layout/vList5"/>
    <dgm:cxn modelId="{89358FAE-0081-4EC3-8BAB-F9A623BD60F6}" srcId="{F1494EEF-0802-4ACB-A4E8-31CCB30331BC}" destId="{3D5370BE-F36E-42F1-BB1F-B06B4BC87B48}" srcOrd="1" destOrd="0" parTransId="{DBFC2064-C376-4D5A-85ED-FE0C21E9FE80}" sibTransId="{978E5AAE-D7D6-4974-A8FA-487F78646C6D}"/>
    <dgm:cxn modelId="{6916C6B7-0A25-4A28-95BD-B69FEAA938E2}" type="presOf" srcId="{A9099692-9EEA-430C-B8D0-97EBF11A82CB}" destId="{BCE145A1-8650-4624-A166-0CE8598B6C85}" srcOrd="0" destOrd="0" presId="urn:microsoft.com/office/officeart/2005/8/layout/vList5"/>
    <dgm:cxn modelId="{4ADDB5B8-A922-4891-8510-4B35B910AFA1}" srcId="{0A39D650-222D-45A7-80EA-1DFEF46481AD}" destId="{47B0A95F-1DB7-4E60-A568-441B92F5D1F9}" srcOrd="0" destOrd="0" parTransId="{2D5EB1CB-E7E9-40D4-98DD-3B2495670C4D}" sibTransId="{CFB119F8-874D-4809-89FD-E41EEFFFECD3}"/>
    <dgm:cxn modelId="{7F961BBF-C5B7-4472-A1C2-125187771ACB}" type="presOf" srcId="{A4618CFE-16C4-446D-BA8E-EDDD1D43636D}" destId="{B6EACA56-0E1E-48A5-81A7-3F2D5841FD5A}" srcOrd="0" destOrd="0" presId="urn:microsoft.com/office/officeart/2005/8/layout/vList5"/>
    <dgm:cxn modelId="{715DFFDC-8A10-4F1E-A897-594DB34B46D4}" type="presOf" srcId="{6D150B0D-43FB-4723-BE31-FD485E23CE90}" destId="{55DED4E0-B67A-45AD-B095-3D88467CF4D0}" srcOrd="0" destOrd="0" presId="urn:microsoft.com/office/officeart/2005/8/layout/vList5"/>
    <dgm:cxn modelId="{06D259D4-EDE8-4430-AF21-0213FE59506D}" type="presParOf" srcId="{CC3A88F4-C87E-4C3B-B6EC-19934FEDD2FF}" destId="{1E917AA9-5080-4E74-B613-7D07C5B6A73C}" srcOrd="0" destOrd="0" presId="urn:microsoft.com/office/officeart/2005/8/layout/vList5"/>
    <dgm:cxn modelId="{A3BE5B25-3566-49A8-AAAE-3114A49B549B}" type="presParOf" srcId="{1E917AA9-5080-4E74-B613-7D07C5B6A73C}" destId="{EAEF421F-1A16-49BC-AF8B-97F44375BD57}" srcOrd="0" destOrd="0" presId="urn:microsoft.com/office/officeart/2005/8/layout/vList5"/>
    <dgm:cxn modelId="{5562C583-12D0-4AF9-B2EA-18C46733B3C6}" type="presParOf" srcId="{1E917AA9-5080-4E74-B613-7D07C5B6A73C}" destId="{B6EACA56-0E1E-48A5-81A7-3F2D5841FD5A}" srcOrd="1" destOrd="0" presId="urn:microsoft.com/office/officeart/2005/8/layout/vList5"/>
    <dgm:cxn modelId="{08F2F6B0-497C-4320-93AB-A777949CA935}" type="presParOf" srcId="{CC3A88F4-C87E-4C3B-B6EC-19934FEDD2FF}" destId="{30674F5E-6407-46A2-ADA9-74A87A4C2A3B}" srcOrd="1" destOrd="0" presId="urn:microsoft.com/office/officeart/2005/8/layout/vList5"/>
    <dgm:cxn modelId="{689856E6-720D-44F2-B59C-F1BB86501840}" type="presParOf" srcId="{CC3A88F4-C87E-4C3B-B6EC-19934FEDD2FF}" destId="{368EC0C1-7240-4C94-A69B-A733A07DE694}" srcOrd="2" destOrd="0" presId="urn:microsoft.com/office/officeart/2005/8/layout/vList5"/>
    <dgm:cxn modelId="{0D3139C6-8900-41F0-88EF-97D1A14FD249}" type="presParOf" srcId="{368EC0C1-7240-4C94-A69B-A733A07DE694}" destId="{BCE145A1-8650-4624-A166-0CE8598B6C85}" srcOrd="0" destOrd="0" presId="urn:microsoft.com/office/officeart/2005/8/layout/vList5"/>
    <dgm:cxn modelId="{8EA7DFFE-8B5D-4946-8998-D1E8E293DE34}" type="presParOf" srcId="{368EC0C1-7240-4C94-A69B-A733A07DE694}" destId="{55DED4E0-B67A-45AD-B095-3D88467CF4D0}" srcOrd="1" destOrd="0" presId="urn:microsoft.com/office/officeart/2005/8/layout/vList5"/>
    <dgm:cxn modelId="{FE9862A3-FE80-4473-BAF6-90F74ACA87A1}" type="presParOf" srcId="{CC3A88F4-C87E-4C3B-B6EC-19934FEDD2FF}" destId="{A0BB834C-0546-4873-B876-9EB58C9CD182}" srcOrd="3" destOrd="0" presId="urn:microsoft.com/office/officeart/2005/8/layout/vList5"/>
    <dgm:cxn modelId="{73CECB4E-1F20-4137-8A74-53DF35120ABA}" type="presParOf" srcId="{CC3A88F4-C87E-4C3B-B6EC-19934FEDD2FF}" destId="{1DD29B9F-E5C8-4F1A-97BA-5047F4132A3C}" srcOrd="4" destOrd="0" presId="urn:microsoft.com/office/officeart/2005/8/layout/vList5"/>
    <dgm:cxn modelId="{E90C86E0-BB28-422D-9545-D1CEC95BA7DB}" type="presParOf" srcId="{1DD29B9F-E5C8-4F1A-97BA-5047F4132A3C}" destId="{5640AA64-F70F-4C2F-B84B-DBE450D827E9}" srcOrd="0" destOrd="0" presId="urn:microsoft.com/office/officeart/2005/8/layout/vList5"/>
    <dgm:cxn modelId="{4FDDEC59-726E-469B-B219-01CC74C37FEC}" type="presParOf" srcId="{1DD29B9F-E5C8-4F1A-97BA-5047F4132A3C}" destId="{B33D6B25-50AA-45E5-B49D-E0C67036682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FF2BC-90B8-4BFC-B4D9-2168ABB247D4}">
      <dsp:nvSpPr>
        <dsp:cNvPr id="0" name=""/>
        <dsp:cNvSpPr/>
      </dsp:nvSpPr>
      <dsp:spPr>
        <a:xfrm rot="5400000">
          <a:off x="7212455" y="-2037360"/>
          <a:ext cx="1121829" cy="548125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b="1" kern="1200" dirty="0">
              <a:latin typeface="RobotoBR" pitchFamily="2" charset="0"/>
            </a:rPr>
            <a:t>Estamos </a:t>
          </a:r>
          <a:r>
            <a:rPr lang="pt-BR" sz="1800" kern="1200" dirty="0">
              <a:latin typeface="RobotoBR" pitchFamily="2" charset="0"/>
            </a:rPr>
            <a:t>aqui para apresentar o eletrizante debate sobre o sensacional caso da menina enganada!</a:t>
          </a:r>
          <a:endParaRPr lang="en-US" sz="1800" kern="1200" dirty="0">
            <a:latin typeface="RobotoBR" pitchFamily="2" charset="0"/>
          </a:endParaRPr>
        </a:p>
      </dsp:txBody>
      <dsp:txXfrm rot="-5400000">
        <a:off x="5032742" y="197116"/>
        <a:ext cx="5426493" cy="1012303"/>
      </dsp:txXfrm>
    </dsp:sp>
    <dsp:sp modelId="{7D1D5CA3-3E29-4A4E-817B-30FE50AEF193}">
      <dsp:nvSpPr>
        <dsp:cNvPr id="0" name=""/>
        <dsp:cNvSpPr/>
      </dsp:nvSpPr>
      <dsp:spPr>
        <a:xfrm>
          <a:off x="23" y="2124"/>
          <a:ext cx="5032718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BR" pitchFamily="2" charset="0"/>
            </a:rPr>
            <a:t>Presente: </a:t>
          </a:r>
          <a:r>
            <a:rPr lang="pt-BR" sz="2000" kern="1200" dirty="0">
              <a:latin typeface="RobotoBR" pitchFamily="2" charset="0"/>
            </a:rPr>
            <a:t>é usado para indicar o que ocorre no momento em que se fala.</a:t>
          </a:r>
          <a:endParaRPr lang="en-US" sz="2000" kern="1200" dirty="0">
            <a:latin typeface="RobotoBR" pitchFamily="2" charset="0"/>
          </a:endParaRPr>
        </a:p>
      </dsp:txBody>
      <dsp:txXfrm>
        <a:off x="68477" y="70578"/>
        <a:ext cx="4895810" cy="1265378"/>
      </dsp:txXfrm>
    </dsp:sp>
    <dsp:sp modelId="{C7B447FF-F03A-4EE9-B479-49E4481A5BFD}">
      <dsp:nvSpPr>
        <dsp:cNvPr id="0" name=""/>
        <dsp:cNvSpPr/>
      </dsp:nvSpPr>
      <dsp:spPr>
        <a:xfrm rot="5400000">
          <a:off x="7235965" y="-541956"/>
          <a:ext cx="1121829" cy="5435250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BR" pitchFamily="2" charset="0"/>
            </a:rPr>
            <a:t>No dia seguinte eu não </a:t>
          </a:r>
          <a:r>
            <a:rPr lang="pt-BR" sz="1800" b="1" kern="1200" dirty="0">
              <a:latin typeface="RobotoBR" pitchFamily="2" charset="0"/>
            </a:rPr>
            <a:t>estava </a:t>
          </a:r>
          <a:r>
            <a:rPr lang="pt-BR" sz="1800" kern="1200" dirty="0">
              <a:latin typeface="RobotoBR" pitchFamily="2" charset="0"/>
            </a:rPr>
            <a:t>bem e não </a:t>
          </a:r>
          <a:r>
            <a:rPr lang="pt-BR" sz="1800" b="1" kern="1200" dirty="0">
              <a:latin typeface="RobotoBR" pitchFamily="2" charset="0"/>
            </a:rPr>
            <a:t>podia </a:t>
          </a:r>
          <a:r>
            <a:rPr lang="pt-BR" sz="1800" kern="1200" dirty="0">
              <a:latin typeface="RobotoBR" pitchFamily="2" charset="0"/>
            </a:rPr>
            <a:t>receber ninguém em casa.</a:t>
          </a:r>
          <a:endParaRPr lang="en-US" sz="1800" kern="1200" dirty="0">
            <a:latin typeface="RobotoBR" pitchFamily="2" charset="0"/>
          </a:endParaRPr>
        </a:p>
      </dsp:txBody>
      <dsp:txXfrm rot="-5400000">
        <a:off x="5079255" y="1669517"/>
        <a:ext cx="5380487" cy="1012303"/>
      </dsp:txXfrm>
    </dsp:sp>
    <dsp:sp modelId="{94576ED4-7DEC-45FA-AFF7-BA018967E63C}">
      <dsp:nvSpPr>
        <dsp:cNvPr id="0" name=""/>
        <dsp:cNvSpPr/>
      </dsp:nvSpPr>
      <dsp:spPr>
        <a:xfrm>
          <a:off x="23" y="1474525"/>
          <a:ext cx="5079231" cy="1402286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BR" pitchFamily="2" charset="0"/>
            </a:rPr>
            <a:t>Pretérito imperfeito: </a:t>
          </a:r>
          <a:r>
            <a:rPr lang="pt-BR" sz="2000" kern="1200" dirty="0">
              <a:latin typeface="RobotoBR" pitchFamily="2" charset="0"/>
            </a:rPr>
            <a:t>é usado para indicar uma ação passada não concluída, um acontecimento com duração não bem definida ou prolongada.</a:t>
          </a:r>
          <a:endParaRPr lang="en-US" sz="2000" kern="1200" dirty="0">
            <a:latin typeface="RobotoBR" pitchFamily="2" charset="0"/>
          </a:endParaRPr>
        </a:p>
      </dsp:txBody>
      <dsp:txXfrm>
        <a:off x="68477" y="1542979"/>
        <a:ext cx="4942323" cy="1265378"/>
      </dsp:txXfrm>
    </dsp:sp>
    <dsp:sp modelId="{8F3A3016-EA97-4E62-8BC6-B8CA1B3E2410}">
      <dsp:nvSpPr>
        <dsp:cNvPr id="0" name=""/>
        <dsp:cNvSpPr/>
      </dsp:nvSpPr>
      <dsp:spPr>
        <a:xfrm rot="5400000">
          <a:off x="7279755" y="973164"/>
          <a:ext cx="1121829" cy="5349811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BR" pitchFamily="2" charset="0"/>
            </a:rPr>
            <a:t>Bem, eu </a:t>
          </a:r>
          <a:r>
            <a:rPr lang="pt-BR" sz="1800" b="1" kern="1200" dirty="0">
              <a:latin typeface="RobotoBR" pitchFamily="2" charset="0"/>
            </a:rPr>
            <a:t>ouvi </a:t>
          </a:r>
          <a:r>
            <a:rPr lang="pt-BR" sz="1800" kern="1200" dirty="0">
              <a:latin typeface="RobotoBR" pitchFamily="2" charset="0"/>
            </a:rPr>
            <a:t>gritos na casa da senhora avó da Chapeuzinho e </a:t>
          </a:r>
          <a:r>
            <a:rPr lang="pt-BR" sz="1800" b="1" kern="1200" dirty="0">
              <a:latin typeface="RobotoBR" pitchFamily="2" charset="0"/>
            </a:rPr>
            <a:t>corri </a:t>
          </a:r>
          <a:r>
            <a:rPr lang="pt-BR" sz="1800" kern="1200" dirty="0">
              <a:latin typeface="RobotoBR" pitchFamily="2" charset="0"/>
            </a:rPr>
            <a:t>para avisar o senhor caçador.</a:t>
          </a:r>
          <a:endParaRPr lang="en-US" sz="1800" kern="1200" dirty="0">
            <a:latin typeface="RobotoBR" pitchFamily="2" charset="0"/>
          </a:endParaRPr>
        </a:p>
      </dsp:txBody>
      <dsp:txXfrm rot="-5400000">
        <a:off x="5165765" y="3141918"/>
        <a:ext cx="5295048" cy="1012303"/>
      </dsp:txXfrm>
    </dsp:sp>
    <dsp:sp modelId="{53739B47-732A-47F0-B0D8-BEF8D14757BC}">
      <dsp:nvSpPr>
        <dsp:cNvPr id="0" name=""/>
        <dsp:cNvSpPr/>
      </dsp:nvSpPr>
      <dsp:spPr>
        <a:xfrm>
          <a:off x="23" y="2946926"/>
          <a:ext cx="5165741" cy="140228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BR" pitchFamily="2" charset="0"/>
            </a:rPr>
            <a:t>Pretérito perfeito: </a:t>
          </a:r>
          <a:r>
            <a:rPr lang="pt-BR" sz="2000" kern="1200" dirty="0">
              <a:latin typeface="RobotoBR" pitchFamily="2" charset="0"/>
            </a:rPr>
            <a:t>indica uma ação concluída no passado, exprimindo a ideia de um acontecimento pontual.</a:t>
          </a:r>
          <a:endParaRPr lang="en-US" sz="2000" kern="1200" dirty="0">
            <a:latin typeface="RobotoBR" pitchFamily="2" charset="0"/>
          </a:endParaRPr>
        </a:p>
      </dsp:txBody>
      <dsp:txXfrm>
        <a:off x="68477" y="3015380"/>
        <a:ext cx="5028833" cy="1265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EACA56-0E1E-48A5-81A7-3F2D5841FD5A}">
      <dsp:nvSpPr>
        <dsp:cNvPr id="0" name=""/>
        <dsp:cNvSpPr/>
      </dsp:nvSpPr>
      <dsp:spPr>
        <a:xfrm rot="5400000">
          <a:off x="7058563" y="-2188521"/>
          <a:ext cx="1121829" cy="57835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Primeiro ele me </a:t>
          </a:r>
          <a:r>
            <a:rPr lang="pt-BR" sz="1600" b="1" kern="1200" dirty="0"/>
            <a:t>convencera </a:t>
          </a:r>
          <a:r>
            <a:rPr lang="pt-BR" sz="1600" kern="1200" dirty="0"/>
            <a:t>a ir pelo caminho mais comprido. E depois </a:t>
          </a:r>
          <a:r>
            <a:rPr lang="pt-BR" sz="1600" b="1" kern="1200" dirty="0"/>
            <a:t>fingiu </a:t>
          </a:r>
          <a:r>
            <a:rPr lang="pt-BR" sz="1600" kern="1200" dirty="0"/>
            <a:t>que era a minha avó.*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O verbo </a:t>
          </a:r>
          <a:r>
            <a:rPr lang="pt-BR" sz="16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convencera </a:t>
          </a:r>
          <a:r>
            <a:rPr lang="pt-B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indica uma ação anterior ao fato expresso no verbo </a:t>
          </a:r>
          <a:r>
            <a:rPr lang="pt-BR" sz="16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fingiu</a:t>
          </a:r>
          <a:r>
            <a:rPr lang="pt-BR" sz="1600" kern="1200" dirty="0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  <a:endParaRPr 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-5400000">
        <a:off x="4727688" y="197117"/>
        <a:ext cx="5728817" cy="1012303"/>
      </dsp:txXfrm>
    </dsp:sp>
    <dsp:sp modelId="{EAEF421F-1A16-49BC-AF8B-97F44375BD57}">
      <dsp:nvSpPr>
        <dsp:cNvPr id="0" name=""/>
        <dsp:cNvSpPr/>
      </dsp:nvSpPr>
      <dsp:spPr>
        <a:xfrm>
          <a:off x="663" y="2124"/>
          <a:ext cx="4727024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BR" pitchFamily="2" charset="0"/>
            </a:rPr>
            <a:t>Pretérito mais-que-perfeito: </a:t>
          </a:r>
          <a:r>
            <a:rPr lang="pt-BR" sz="2000" kern="1200" dirty="0">
              <a:latin typeface="RobotoBR" pitchFamily="2" charset="0"/>
            </a:rPr>
            <a:t>exprime uma ação passada e anterior a um fato também acontecido no passado.</a:t>
          </a:r>
          <a:endParaRPr lang="en-US" sz="2000" kern="1200" dirty="0">
            <a:latin typeface="RobotoBR" pitchFamily="2" charset="0"/>
          </a:endParaRPr>
        </a:p>
      </dsp:txBody>
      <dsp:txXfrm>
        <a:off x="69117" y="70578"/>
        <a:ext cx="4590116" cy="1265378"/>
      </dsp:txXfrm>
    </dsp:sp>
    <dsp:sp modelId="{55DED4E0-B67A-45AD-B095-3D88467CF4D0}">
      <dsp:nvSpPr>
        <dsp:cNvPr id="0" name=""/>
        <dsp:cNvSpPr/>
      </dsp:nvSpPr>
      <dsp:spPr>
        <a:xfrm rot="5400000">
          <a:off x="7102907" y="-673401"/>
          <a:ext cx="1121829" cy="5698140"/>
        </a:xfrm>
        <a:prstGeom prst="round2Same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b="1" kern="1200" dirty="0"/>
            <a:t>Apresentaremos </a:t>
          </a:r>
          <a:r>
            <a:rPr lang="pt-BR" sz="1600" kern="1200" dirty="0"/>
            <a:t>um eletrizante debate sobre o sensacional caso da menina enganada!</a:t>
          </a:r>
          <a:endParaRPr lang="en-US" sz="1600" kern="1200" dirty="0"/>
        </a:p>
      </dsp:txBody>
      <dsp:txXfrm rot="-5400000">
        <a:off x="4814752" y="1669517"/>
        <a:ext cx="5643377" cy="1012303"/>
      </dsp:txXfrm>
    </dsp:sp>
    <dsp:sp modelId="{BCE145A1-8650-4624-A166-0CE8598B6C85}">
      <dsp:nvSpPr>
        <dsp:cNvPr id="0" name=""/>
        <dsp:cNvSpPr/>
      </dsp:nvSpPr>
      <dsp:spPr>
        <a:xfrm>
          <a:off x="663" y="1474525"/>
          <a:ext cx="4814088" cy="1402286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BR" pitchFamily="2" charset="0"/>
            </a:rPr>
            <a:t>Futuro do presente: </a:t>
          </a:r>
          <a:r>
            <a:rPr lang="pt-BR" sz="2000" kern="1200" dirty="0">
              <a:latin typeface="RobotoBR" pitchFamily="2" charset="0"/>
            </a:rPr>
            <a:t>é utilizado para indicar uma ação futura, posterior ao momento em que se fala, e que é dada como certa, prevista ou provável.</a:t>
          </a:r>
          <a:endParaRPr lang="en-US" sz="2000" kern="1200" dirty="0">
            <a:latin typeface="RobotoBR" pitchFamily="2" charset="0"/>
          </a:endParaRPr>
        </a:p>
      </dsp:txBody>
      <dsp:txXfrm>
        <a:off x="69117" y="1542979"/>
        <a:ext cx="4677180" cy="1265378"/>
      </dsp:txXfrm>
    </dsp:sp>
    <dsp:sp modelId="{B33D6B25-50AA-45E5-B49D-E0C67036682D}">
      <dsp:nvSpPr>
        <dsp:cNvPr id="0" name=""/>
        <dsp:cNvSpPr/>
      </dsp:nvSpPr>
      <dsp:spPr>
        <a:xfrm rot="5400000">
          <a:off x="7183805" y="877853"/>
          <a:ext cx="1121829" cy="5540432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Se o caçador tivesse salvado a Chapeuzinho e a avó, </a:t>
          </a:r>
          <a:r>
            <a:rPr lang="pt-BR" sz="1600" b="1" kern="1200" dirty="0"/>
            <a:t>seria </a:t>
          </a:r>
          <a:r>
            <a:rPr lang="pt-BR" sz="1600" kern="1200" dirty="0"/>
            <a:t>o herói da história.</a:t>
          </a:r>
          <a:endParaRPr lang="en-US" sz="1600" kern="1200" dirty="0"/>
        </a:p>
      </dsp:txBody>
      <dsp:txXfrm rot="-5400000">
        <a:off x="4974504" y="3141918"/>
        <a:ext cx="5485669" cy="1012303"/>
      </dsp:txXfrm>
    </dsp:sp>
    <dsp:sp modelId="{5640AA64-F70F-4C2F-B84B-DBE450D827E9}">
      <dsp:nvSpPr>
        <dsp:cNvPr id="0" name=""/>
        <dsp:cNvSpPr/>
      </dsp:nvSpPr>
      <dsp:spPr>
        <a:xfrm>
          <a:off x="663" y="2946926"/>
          <a:ext cx="4973839" cy="140228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BR" pitchFamily="2" charset="0"/>
            </a:rPr>
            <a:t>Futuro do pretérito: </a:t>
          </a:r>
          <a:r>
            <a:rPr lang="pt-BR" sz="1900" kern="1200" dirty="0">
              <a:latin typeface="RobotoBR" pitchFamily="2" charset="0"/>
            </a:rPr>
            <a:t>é usado para se referir a uma ação futura que, para se realizar, está condicionada ou relacionada a um fato anterior. É, portanto, algo de acontecimento incerto.</a:t>
          </a:r>
          <a:endParaRPr lang="en-US" sz="1900" kern="1200" dirty="0">
            <a:latin typeface="RobotoBR" pitchFamily="2" charset="0"/>
          </a:endParaRPr>
        </a:p>
      </dsp:txBody>
      <dsp:txXfrm>
        <a:off x="69117" y="3015380"/>
        <a:ext cx="4836931" cy="1265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76FCE-44C1-4286-B30E-B84CC78B02B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1709A-1F61-4C9E-BF36-F4FF073BDD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7566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67E95B-2ACD-4C64-9657-328272CCF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45E574-74D7-42CA-95C4-92D4F9A1F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C9668D-25DE-4351-AE75-B55A75F71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FB3B4E-91F2-4996-A884-4F9605ED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DE0069-CAEB-4296-9060-715A8451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712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21CCBC-19FB-445D-80CF-76D3547BF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6C6DBE0-9046-4DC1-804F-CB0C4DF46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8F5AA5-07A3-451F-BE65-7E9879907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3A6836-0936-461B-ADE5-2B8EEBE72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A615D4-0FD2-42A4-8816-04CA28E7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7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66D88-BA42-4176-AD26-0D1845792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B22608-11D3-46EA-93AD-02793B4C6E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A45A4E-5D6C-417A-B53C-81A67660C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24C996-9FAA-4874-9BD9-7640289CD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20511-5712-42A3-8004-7A98AE832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07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CC5A2-A26A-416C-926E-C2EB4BAC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30AE11-3293-4F49-BFA5-64C55853A4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66DE61-8CE9-4E6C-91A5-88540E915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E10C54-5E3B-49E9-BA56-93B23535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380D62-A5B9-406A-885D-62EDF639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84CE7-3DD0-4FF8-ABC8-0181F74D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898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ACD7A-1E06-43B7-9828-231359D1C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78117B-8604-4EC9-859F-3E324D974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34174C-4A5D-479A-81C0-AC1FEEE398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8C94F69-93F4-4378-858A-321B5946D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6A8EDE2-FA37-4ED3-9C0C-187529D76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97B1CFB-B68C-445A-9F2A-B3DDC3C7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EE55DFB-A344-4705-AB08-5E219BAFF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B29BD56-C3AF-49BF-AC94-EADDF54D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5854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EBDFE-085B-4B94-B696-8B22A01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C2E6AF-8E17-472C-BB14-92253C378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A90CD55-5653-43F8-9846-874F295F5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7E10135-0D13-4D31-90D7-DAD484E7A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533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30C03C5-CC02-4477-B9A1-CDF1EDD9B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A7628F-95C8-45DD-BC6F-D425B387E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B78A59-4680-40EB-8ADD-970E21D9B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219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298E8-7880-4F2D-8EA7-5303DDBB2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C514D1-D472-4A59-8B6A-AF611948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721451-B83F-4EC9-A7C9-917DBA9DE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3D34BA-898B-4D14-AC91-BD0F7F640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7A43F0-7A32-4A49-BD61-BEDC33CEE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C1B53A-B88C-4DA6-8B75-35CBB9B76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26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B06EA-0BD4-45E0-83D4-D87545780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DC205B2-FEA9-4980-AFF8-4379C910F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713913B-B870-4525-B83E-805397F90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E0163D-CA5C-4A2E-A8FB-A20FB7DB4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EE54A0-A285-46F0-974E-52191E07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8A3DD1-8C85-4C7A-99B0-42AF0B127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74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B8EC34-19B8-4347-8381-B411ADB3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01ED53-CE8D-482A-ADA9-DE13B88A7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F53B74-0D72-4065-A64E-EC061CEEF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580ABB-0F83-4B39-A416-23191658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7306D9-526F-4C02-8ED7-366F47A4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777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1F28E2B-34D3-4026-BE9B-D0837AD5DB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69CA9B5-6277-4423-80E5-7EF69E32D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D4E22E-1E8C-4839-BCBC-52285977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35B634-12CD-4778-A34A-F9B12BD5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AF49F3-C1EB-47DD-B736-454082682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175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625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93C2875-1618-4B2B-AF5A-04C1FFCB9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BBAF0E-7CCA-408C-B07B-7FABD34CB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2B4CAC-A4A2-479C-B28A-59476529B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B445B-2DD7-4DC9-B86A-4F7B8984C91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737E45-89F5-4920-8DD4-52E4DEBF7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22CE70-EEFF-45B5-99FD-584F6D048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A91B8-0686-4B6C-8680-E44F3E2E96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26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3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Um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gênero textual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 ser reconhecido por meio dos elementos linguísticos que o constituem, de sua estrutura, tema e finalidade comunicativa, mas também é sujeito a mudanças.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gêneros com predominância narrativa, como o conto, se desenvolvem em torno de um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enredo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uma sucessão de acontecimentos.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Entre os elementos que estruturam uma narrativa estão: espaço, tempo, personagens e enredo.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spc="-1" dirty="0">
              <a:solidFill>
                <a:srgbClr val="000000"/>
              </a:solidFill>
              <a:latin typeface="RobotoBR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Gêneros textuais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Espaço</a:t>
            </a:r>
            <a:endParaRPr lang="pt-BR" sz="4400" b="1" strike="noStrike" spc="-1" dirty="0">
              <a:latin typeface="Calibri"/>
              <a:cs typeface="Calibri"/>
            </a:endParaRPr>
          </a:p>
        </p:txBody>
      </p:sp>
      <p:grpSp>
        <p:nvGrpSpPr>
          <p:cNvPr id="269" name="Group 3"/>
          <p:cNvGrpSpPr/>
          <p:nvPr/>
        </p:nvGrpSpPr>
        <p:grpSpPr>
          <a:xfrm>
            <a:off x="5194440" y="1427400"/>
            <a:ext cx="6512760" cy="3971880"/>
            <a:chOff x="5194440" y="1427400"/>
            <a:chExt cx="6512760" cy="3971880"/>
          </a:xfrm>
        </p:grpSpPr>
        <p:sp>
          <p:nvSpPr>
            <p:cNvPr id="270" name="CustomShape 4"/>
            <p:cNvSpPr/>
            <p:nvPr/>
          </p:nvSpPr>
          <p:spPr>
            <a:xfrm>
              <a:off x="5194440" y="14274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ED7D3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71" name="CustomShape 5"/>
            <p:cNvSpPr/>
            <p:nvPr/>
          </p:nvSpPr>
          <p:spPr>
            <a:xfrm>
              <a:off x="5741640" y="3825720"/>
              <a:ext cx="970200" cy="9702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rgbClr val="ED7D3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72" name="CustomShape 6"/>
            <p:cNvSpPr/>
            <p:nvPr/>
          </p:nvSpPr>
          <p:spPr>
            <a:xfrm>
              <a:off x="7233480" y="1427400"/>
              <a:ext cx="4473720" cy="1765080"/>
            </a:xfrm>
            <a:prstGeom prst="rect">
              <a:avLst/>
            </a:prstGeom>
            <a:noFill/>
            <a:ln>
              <a:solidFill>
                <a:srgbClr val="ED7D3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Cenário onde as personagens atuam e os acontecimentos da história se passam.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73" name="CustomShape 7"/>
            <p:cNvSpPr/>
            <p:nvPr/>
          </p:nvSpPr>
          <p:spPr>
            <a:xfrm>
              <a:off x="5194440" y="36342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ED7D3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74" name="CustomShape 8"/>
            <p:cNvSpPr/>
            <p:nvPr/>
          </p:nvSpPr>
          <p:spPr>
            <a:xfrm>
              <a:off x="5610600" y="1768680"/>
              <a:ext cx="970200" cy="9702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rgbClr val="ED7D3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75" name="CustomShape 9"/>
            <p:cNvSpPr/>
            <p:nvPr/>
          </p:nvSpPr>
          <p:spPr>
            <a:xfrm>
              <a:off x="7233480" y="3634200"/>
              <a:ext cx="4473720" cy="1765080"/>
            </a:xfrm>
            <a:prstGeom prst="rect">
              <a:avLst/>
            </a:prstGeom>
            <a:noFill/>
            <a:ln>
              <a:solidFill>
                <a:srgbClr val="ED7D3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Também chamado de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ambiente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76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77" name="CustomShape 11"/>
          <p:cNvSpPr/>
          <p:nvPr/>
        </p:nvSpPr>
        <p:spPr>
          <a:xfrm>
            <a:off x="5778000" y="4028760"/>
            <a:ext cx="913680" cy="91368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 rot="16200000">
            <a:off x="1288440" y="944730"/>
            <a:ext cx="2199600" cy="3341880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accent2"/>
          </a:solidFill>
          <a:ln w="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CustomShape 2"/>
          <p:cNvSpPr/>
          <p:nvPr/>
        </p:nvSpPr>
        <p:spPr>
          <a:xfrm>
            <a:off x="966960" y="1680390"/>
            <a:ext cx="2668680" cy="178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Tempo</a:t>
            </a:r>
            <a:endParaRPr lang="pt-BR" sz="4400" b="1" strike="noStrike" spc="-1" dirty="0">
              <a:latin typeface="Calibri"/>
              <a:cs typeface="Calibri"/>
            </a:endParaRPr>
          </a:p>
        </p:txBody>
      </p:sp>
      <p:grpSp>
        <p:nvGrpSpPr>
          <p:cNvPr id="280" name="Group 3"/>
          <p:cNvGrpSpPr/>
          <p:nvPr/>
        </p:nvGrpSpPr>
        <p:grpSpPr>
          <a:xfrm>
            <a:off x="4662360" y="1008000"/>
            <a:ext cx="6903360" cy="4717800"/>
            <a:chOff x="4662360" y="1008000"/>
            <a:chExt cx="6903360" cy="4717800"/>
          </a:xfrm>
        </p:grpSpPr>
        <p:sp>
          <p:nvSpPr>
            <p:cNvPr id="281" name="CustomShape 4"/>
            <p:cNvSpPr/>
            <p:nvPr/>
          </p:nvSpPr>
          <p:spPr>
            <a:xfrm>
              <a:off x="4662360" y="1332720"/>
              <a:ext cx="6903360" cy="55368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2" name="CustomShape 5"/>
            <p:cNvSpPr/>
            <p:nvPr/>
          </p:nvSpPr>
          <p:spPr>
            <a:xfrm>
              <a:off x="5007600" y="1008000"/>
              <a:ext cx="4950000" cy="64872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214200" tIns="31680" rIns="182520" bIns="3168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latin typeface="RobotoBR"/>
                  <a:ea typeface="DejaVu Sans"/>
                </a:rPr>
                <a:t>Disposição temporal dos acontecimentos.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83" name="CustomShape 6"/>
            <p:cNvSpPr/>
            <p:nvPr/>
          </p:nvSpPr>
          <p:spPr>
            <a:xfrm>
              <a:off x="4662360" y="2330640"/>
              <a:ext cx="6903360" cy="3395160"/>
            </a:xfrm>
            <a:prstGeom prst="rect">
              <a:avLst/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35680" tIns="458280" rIns="535680" bIns="156600"/>
            <a:lstStyle/>
            <a:p>
              <a:pPr marL="228600" lvl="1" indent="-22788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Tempo cronológico: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os acontecimentos são apresentados na ordem em que ocorrem.</a:t>
              </a:r>
              <a:endParaRPr lang="pt-BR" sz="2200" b="0" strike="noStrike" spc="-1" dirty="0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329"/>
                </a:spcAft>
              </a:pPr>
              <a:endParaRPr lang="pt-BR" sz="2200" b="0" strike="noStrike" spc="-1" dirty="0">
                <a:latin typeface="Arial"/>
              </a:endParaRPr>
            </a:p>
            <a:p>
              <a:pPr marL="228600" lvl="1" indent="-227880">
                <a:lnSpc>
                  <a:spcPct val="90000"/>
                </a:lnSpc>
                <a:spcAft>
                  <a:spcPts val="329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22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Tempo psicológico: </a:t>
              </a: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segue pensamentos ou lembranças das personagens, sem começo, meio e fim definidos por convenções; pode intercalar presente, passado e futuro em combinações diversas.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284" name="CustomShape 7"/>
            <p:cNvSpPr/>
            <p:nvPr/>
          </p:nvSpPr>
          <p:spPr>
            <a:xfrm>
              <a:off x="5007600" y="2005920"/>
              <a:ext cx="4658400" cy="64872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214200" tIns="31680" rIns="182520" bIns="3168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Apresenta-se de duas formas: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5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CustomShape 1"/>
          <p:cNvSpPr/>
          <p:nvPr/>
        </p:nvSpPr>
        <p:spPr>
          <a:xfrm>
            <a:off x="838080" y="183999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3300" b="0" strike="noStrike" spc="-1" dirty="0">
                <a:solidFill>
                  <a:srgbClr val="000000"/>
                </a:solidFill>
                <a:latin typeface="Calibri"/>
              </a:rPr>
              <a:t>São participantes ativas da narrativa e classificam-se de acordo com as seguintes funções:</a:t>
            </a:r>
            <a:endParaRPr lang="pt-BR" sz="3300" b="0" strike="noStrike" spc="-1" dirty="0">
              <a:latin typeface="Arial"/>
            </a:endParaRPr>
          </a:p>
          <a:p>
            <a:pPr marL="743040" lvl="1" indent="-2851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900" b="1" strike="noStrike" spc="-1" dirty="0">
                <a:solidFill>
                  <a:srgbClr val="000000"/>
                </a:solidFill>
                <a:latin typeface="Calibri"/>
              </a:rPr>
              <a:t>Protagonista:</a:t>
            </a:r>
            <a:r>
              <a:rPr lang="pt-BR" sz="2900" b="0" strike="noStrike" spc="-1" dirty="0">
                <a:solidFill>
                  <a:srgbClr val="000000"/>
                </a:solidFill>
                <a:latin typeface="Calibri"/>
              </a:rPr>
              <a:t> personagem principal à qual o conflito da história está atrelado.</a:t>
            </a:r>
            <a:endParaRPr lang="pt-BR" sz="2900" b="0" strike="noStrike" spc="-1" dirty="0">
              <a:latin typeface="Arial"/>
            </a:endParaRPr>
          </a:p>
          <a:p>
            <a:pPr marL="743040" lvl="1" indent="-2851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900" b="1" strike="noStrike" spc="-1" dirty="0" err="1">
                <a:solidFill>
                  <a:srgbClr val="000000"/>
                </a:solidFill>
                <a:latin typeface="Calibri"/>
              </a:rPr>
              <a:t>Coprotagonista</a:t>
            </a:r>
            <a:r>
              <a:rPr lang="pt-BR" sz="2900" b="1" strike="noStrike" spc="-1" dirty="0">
                <a:solidFill>
                  <a:srgbClr val="000000"/>
                </a:solidFill>
                <a:latin typeface="Calibri"/>
              </a:rPr>
              <a:t>:</a:t>
            </a:r>
            <a:r>
              <a:rPr lang="pt-BR" sz="2900" b="0" strike="noStrike" spc="-1" dirty="0">
                <a:solidFill>
                  <a:srgbClr val="000000"/>
                </a:solidFill>
                <a:latin typeface="Calibri"/>
              </a:rPr>
              <a:t> atua com o protagonista e em favor de seus objetivos.</a:t>
            </a:r>
            <a:endParaRPr lang="pt-BR" sz="2900" b="0" strike="noStrike" spc="-1" dirty="0">
              <a:latin typeface="Arial"/>
            </a:endParaRPr>
          </a:p>
          <a:p>
            <a:pPr marL="743040" lvl="1" indent="-2851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900" b="1" strike="noStrike" spc="-1" dirty="0">
                <a:solidFill>
                  <a:srgbClr val="000000"/>
                </a:solidFill>
                <a:latin typeface="Calibri"/>
              </a:rPr>
              <a:t>Antagonista: </a:t>
            </a:r>
            <a:r>
              <a:rPr lang="pt-BR" sz="2900" b="0" strike="noStrike" spc="-1" dirty="0">
                <a:solidFill>
                  <a:srgbClr val="000000"/>
                </a:solidFill>
                <a:latin typeface="Calibri"/>
              </a:rPr>
              <a:t>constitui-se como um obstáculo à ação do protagonista; pode ser uma pessoa, um grupo, uma instituição, outro ser ou fenômeno (natural ou sobrenatural) ou uma limitação física, social ou psicológica do protagonista.</a:t>
            </a:r>
            <a:endParaRPr lang="pt-BR" sz="2900" b="0" strike="noStrike" spc="-1" dirty="0">
              <a:latin typeface="Arial"/>
            </a:endParaRPr>
          </a:p>
          <a:p>
            <a:pPr marL="743040" lvl="1" indent="-2851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900" b="1" strike="noStrike" spc="-1" dirty="0">
                <a:solidFill>
                  <a:srgbClr val="000000"/>
                </a:solidFill>
                <a:latin typeface="Calibri"/>
              </a:rPr>
              <a:t>Coadjuvante:</a:t>
            </a:r>
            <a:r>
              <a:rPr lang="pt-BR" sz="2900" b="0" strike="noStrike" spc="-1" dirty="0">
                <a:solidFill>
                  <a:srgbClr val="000000"/>
                </a:solidFill>
                <a:latin typeface="Calibri"/>
              </a:rPr>
              <a:t> personagem de importância secundária na história, mas ligada a seu desenvolvimento.</a:t>
            </a:r>
            <a:endParaRPr lang="pt-BR" sz="2900" b="0" strike="noStrike" spc="-1" dirty="0">
              <a:latin typeface="Arial"/>
            </a:endParaRPr>
          </a:p>
          <a:p>
            <a:pPr marL="743040" lvl="1" indent="-2851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900" b="1" strike="noStrike" spc="-1" dirty="0">
                <a:solidFill>
                  <a:srgbClr val="000000"/>
                </a:solidFill>
                <a:latin typeface="Calibri"/>
              </a:rPr>
              <a:t>Figurante:</a:t>
            </a:r>
            <a:r>
              <a:rPr lang="pt-BR" sz="2900" b="0" strike="noStrike" spc="-1" dirty="0">
                <a:solidFill>
                  <a:srgbClr val="000000"/>
                </a:solidFill>
                <a:latin typeface="Calibri"/>
              </a:rPr>
              <a:t> apresentado na composição do ambiente, mas sem ligação direta com os acontecimentos.</a:t>
            </a:r>
            <a:endParaRPr lang="pt-BR" sz="29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900" b="0" strike="noStrike" spc="-1" dirty="0">
              <a:latin typeface="Arial"/>
            </a:endParaRPr>
          </a:p>
        </p:txBody>
      </p:sp>
      <p:sp>
        <p:nvSpPr>
          <p:cNvPr id="287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chemeClr val="accent2"/>
          </a:solidFill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Personagens</a:t>
            </a:r>
            <a:endParaRPr lang="pt-BR" sz="4400" b="1" strike="noStrike" spc="-1" dirty="0">
              <a:solidFill>
                <a:schemeClr val="bg1"/>
              </a:solidFill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 1"/>
          <p:cNvGrpSpPr/>
          <p:nvPr/>
        </p:nvGrpSpPr>
        <p:grpSpPr>
          <a:xfrm>
            <a:off x="918347" y="1774759"/>
            <a:ext cx="10280880" cy="4365016"/>
            <a:chOff x="935280" y="1808624"/>
            <a:chExt cx="10280880" cy="4365016"/>
          </a:xfrm>
        </p:grpSpPr>
        <p:sp>
          <p:nvSpPr>
            <p:cNvPr id="289" name="CustomShape 2"/>
            <p:cNvSpPr/>
            <p:nvPr/>
          </p:nvSpPr>
          <p:spPr>
            <a:xfrm>
              <a:off x="935280" y="1828440"/>
              <a:ext cx="2715480" cy="1629000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6640" tIns="116640" rIns="68760" bIns="11628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Partindo de uma</a:t>
              </a:r>
              <a:endParaRPr lang="pt-BR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estabilidade da</a:t>
              </a:r>
              <a:endParaRPr lang="pt-BR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situação inicial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...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90" name="CustomShape 3"/>
            <p:cNvSpPr/>
            <p:nvPr/>
          </p:nvSpPr>
          <p:spPr>
            <a:xfrm rot="21597600">
              <a:off x="3889800" y="2304720"/>
              <a:ext cx="575280" cy="672840"/>
            </a:xfrm>
            <a:prstGeom prst="rightArrow">
              <a:avLst>
                <a:gd name="adj1" fmla="val 60000"/>
                <a:gd name="adj2" fmla="val 50000"/>
              </a:avLst>
            </a:prstGeom>
            <a:gradFill rotWithShape="0">
              <a:gsLst>
                <a:gs pos="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91" name="CustomShape 4"/>
            <p:cNvSpPr/>
            <p:nvPr/>
          </p:nvSpPr>
          <p:spPr>
            <a:xfrm>
              <a:off x="4687160" y="1808624"/>
              <a:ext cx="2715480" cy="2052173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6640" tIns="116640" rIns="68760" bIns="11628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 personagem vive um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conflito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(ou situação-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-</a:t>
              </a:r>
              <a:r>
                <a:rPr lang="pt-BR" sz="2000" spc="-1" dirty="0">
                  <a:solidFill>
                    <a:srgbClr val="000000"/>
                  </a:solidFill>
                  <a:latin typeface="RobotoBR"/>
                  <a:ea typeface="DejaVu Sans"/>
                </a:rPr>
                <a:t>problema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) e atua na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busca por uma solução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Calibri"/>
                  <a:ea typeface="DejaVu Sans"/>
                </a:rPr>
                <a:t>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92" name="CustomShape 5"/>
            <p:cNvSpPr/>
            <p:nvPr/>
          </p:nvSpPr>
          <p:spPr>
            <a:xfrm>
              <a:off x="7684200" y="2303640"/>
              <a:ext cx="554040" cy="672840"/>
            </a:xfrm>
            <a:prstGeom prst="rightArrow">
              <a:avLst>
                <a:gd name="adj1" fmla="val 60000"/>
                <a:gd name="adj2" fmla="val 50000"/>
              </a:avLst>
            </a:prstGeom>
            <a:gradFill rotWithShape="0">
              <a:gsLst>
                <a:gs pos="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93" name="CustomShape 6"/>
            <p:cNvSpPr/>
            <p:nvPr/>
          </p:nvSpPr>
          <p:spPr>
            <a:xfrm>
              <a:off x="8500680" y="1859426"/>
              <a:ext cx="2715480" cy="2204574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08720" tIns="108720" rIns="60840" bIns="108360" anchor="ctr"/>
            <a:lstStyle/>
            <a:p>
              <a:pPr>
                <a:lnSpc>
                  <a:spcPct val="90000"/>
                </a:lnSpc>
                <a:spcAft>
                  <a:spcPts val="561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 </a:t>
              </a:r>
              <a:r>
                <a:rPr lang="pt-BR" sz="2000" spc="-1" dirty="0">
                  <a:solidFill>
                    <a:srgbClr val="000000"/>
                  </a:solidFill>
                  <a:latin typeface="RobotoBR"/>
                  <a:ea typeface="DejaVu Sans"/>
                </a:rPr>
                <a:t>d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esenvolvimento dos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acontecimentos leva ao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clímax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da narrativa, ou seja,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ao ponto máximo de tensão.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94" name="CustomShape 7"/>
            <p:cNvSpPr/>
            <p:nvPr/>
          </p:nvSpPr>
          <p:spPr>
            <a:xfrm rot="5903398">
              <a:off x="10183055" y="4272961"/>
              <a:ext cx="576720" cy="672840"/>
            </a:xfrm>
            <a:prstGeom prst="rightArrow">
              <a:avLst>
                <a:gd name="adj1" fmla="val 60000"/>
                <a:gd name="adj2" fmla="val 50000"/>
              </a:avLst>
            </a:prstGeom>
            <a:gradFill rotWithShape="0">
              <a:gsLst>
                <a:gs pos="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95" name="CustomShape 8"/>
            <p:cNvSpPr/>
            <p:nvPr/>
          </p:nvSpPr>
          <p:spPr>
            <a:xfrm>
              <a:off x="6536267" y="4544640"/>
              <a:ext cx="3077352" cy="1629000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2680" tIns="112680" rIns="64800" bIns="11232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 partir de então,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os elementos são</a:t>
              </a:r>
              <a:r>
                <a:rPr lang="pt-BR" sz="2000" spc="-1" dirty="0">
                  <a:latin typeface="Arial"/>
                </a:rPr>
                <a:t>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mobilizados na direção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da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solução do conflito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...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96" name="CustomShape 9"/>
            <p:cNvSpPr/>
            <p:nvPr/>
          </p:nvSpPr>
          <p:spPr>
            <a:xfrm rot="10800000">
              <a:off x="5643561" y="5023440"/>
              <a:ext cx="575280" cy="672840"/>
            </a:xfrm>
            <a:prstGeom prst="rightArrow">
              <a:avLst>
                <a:gd name="adj1" fmla="val 60000"/>
                <a:gd name="adj2" fmla="val 50000"/>
              </a:avLst>
            </a:prstGeom>
            <a:gradFill rotWithShape="0">
              <a:gsLst>
                <a:gs pos="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tint val="60000"/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</p:sp>
        <p:sp>
          <p:nvSpPr>
            <p:cNvPr id="297" name="CustomShape 10"/>
            <p:cNvSpPr/>
            <p:nvPr/>
          </p:nvSpPr>
          <p:spPr>
            <a:xfrm>
              <a:off x="2706000" y="4724398"/>
              <a:ext cx="2715480" cy="1449242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6640" tIns="116640" rIns="68760" bIns="11628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para culminar,</a:t>
              </a:r>
              <a:endParaRPr lang="pt-BR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por fim, no seu</a:t>
              </a:r>
              <a:endParaRPr lang="pt-BR" sz="2000" b="0" strike="noStrike" spc="-1" dirty="0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desfecho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298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99" name="CustomShape 1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Enredo</a:t>
            </a:r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Conto de </a:t>
            </a:r>
          </a:p>
          <a:p>
            <a:pPr>
              <a:lnSpc>
                <a:spcPct val="90000"/>
              </a:lnSpc>
            </a:pPr>
            <a:endParaRPr lang="pt-BR" sz="40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0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encantamento</a:t>
            </a:r>
            <a:endParaRPr lang="pt-BR" sz="4000" b="1" strike="noStrike" spc="-1" dirty="0">
              <a:latin typeface="Calibri"/>
              <a:cs typeface="Calibri"/>
            </a:endParaRPr>
          </a:p>
        </p:txBody>
      </p:sp>
      <p:grpSp>
        <p:nvGrpSpPr>
          <p:cNvPr id="302" name="Group 3"/>
          <p:cNvGrpSpPr/>
          <p:nvPr/>
        </p:nvGrpSpPr>
        <p:grpSpPr>
          <a:xfrm>
            <a:off x="5193720" y="471600"/>
            <a:ext cx="6513480" cy="5883480"/>
            <a:chOff x="5193720" y="471600"/>
            <a:chExt cx="6513480" cy="5883480"/>
          </a:xfrm>
        </p:grpSpPr>
        <p:sp>
          <p:nvSpPr>
            <p:cNvPr id="303" name="Line 4"/>
            <p:cNvSpPr/>
            <p:nvPr/>
          </p:nvSpPr>
          <p:spPr>
            <a:xfrm>
              <a:off x="5193720" y="471600"/>
              <a:ext cx="651348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04" name="CustomShape 5"/>
            <p:cNvSpPr/>
            <p:nvPr/>
          </p:nvSpPr>
          <p:spPr>
            <a:xfrm>
              <a:off x="5194440" y="471600"/>
              <a:ext cx="6512760" cy="117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Contém os elementos da narrativa; tem geralmente origem na cultura oral e, com o passar do tempo, foi registrado por escrito.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305" name="Line 6"/>
            <p:cNvSpPr/>
            <p:nvPr/>
          </p:nvSpPr>
          <p:spPr>
            <a:xfrm>
              <a:off x="5193720" y="1648440"/>
              <a:ext cx="651348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06" name="CustomShape 7"/>
            <p:cNvSpPr/>
            <p:nvPr/>
          </p:nvSpPr>
          <p:spPr>
            <a:xfrm>
              <a:off x="5194440" y="1648440"/>
              <a:ext cx="6512760" cy="117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Nele são comuns personagens como rei/rainha, príncipe/princesa, fada, bruxa, dragão, gigante etc.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307" name="Line 8"/>
            <p:cNvSpPr/>
            <p:nvPr/>
          </p:nvSpPr>
          <p:spPr>
            <a:xfrm>
              <a:off x="5193720" y="2824920"/>
              <a:ext cx="651348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08" name="CustomShape 9"/>
            <p:cNvSpPr/>
            <p:nvPr/>
          </p:nvSpPr>
          <p:spPr>
            <a:xfrm>
              <a:off x="5194440" y="2825280"/>
              <a:ext cx="6512760" cy="117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Não apresenta localização temporal definida e coloca o leitor em um mundo ficcional, em um universo mágico, de fantasia.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309" name="Line 10"/>
            <p:cNvSpPr/>
            <p:nvPr/>
          </p:nvSpPr>
          <p:spPr>
            <a:xfrm>
              <a:off x="5193720" y="4001760"/>
              <a:ext cx="651348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10" name="CustomShape 11"/>
            <p:cNvSpPr/>
            <p:nvPr/>
          </p:nvSpPr>
          <p:spPr>
            <a:xfrm>
              <a:off x="5194440" y="4002120"/>
              <a:ext cx="6512760" cy="117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Apresenta objetos mágicos, o encantamento e o seu desfazimento e desafios enfrentados pelo herói para resolver conflitos.</a:t>
              </a:r>
              <a:endParaRPr lang="pt-BR" sz="2200" b="0" strike="noStrike" spc="-1" dirty="0">
                <a:latin typeface="Arial"/>
              </a:endParaRPr>
            </a:p>
          </p:txBody>
        </p:sp>
        <p:sp>
          <p:nvSpPr>
            <p:cNvPr id="311" name="Line 12"/>
            <p:cNvSpPr/>
            <p:nvPr/>
          </p:nvSpPr>
          <p:spPr>
            <a:xfrm>
              <a:off x="5193720" y="5178600"/>
              <a:ext cx="6513480" cy="360"/>
            </a:xfrm>
            <a:prstGeom prst="line">
              <a:avLst/>
            </a:prstGeom>
            <a:ln>
              <a:solidFill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1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12" name="CustomShape 13"/>
            <p:cNvSpPr/>
            <p:nvPr/>
          </p:nvSpPr>
          <p:spPr>
            <a:xfrm>
              <a:off x="5194440" y="5178960"/>
              <a:ext cx="6512760" cy="11761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3880" tIns="83880" rIns="83880" bIns="83880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Costuma ter a presença de fórmulas que o introduz como “Era uma vez”, “Há muito, muito tempo...” etc.</a:t>
              </a:r>
              <a:endParaRPr lang="pt-BR" sz="2200" b="0" strike="noStrike" spc="-1" dirty="0">
                <a:latin typeface="Arial"/>
              </a:endParaRPr>
            </a:p>
          </p:txBody>
        </p:sp>
      </p:grpSp>
      <p:grpSp>
        <p:nvGrpSpPr>
          <p:cNvPr id="313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Características do gênero textual</a:t>
            </a:r>
            <a:endParaRPr lang="pt-BR" sz="4400" strike="noStrike" spc="-1" dirty="0">
              <a:latin typeface="Calibri"/>
              <a:cs typeface="Calibri"/>
            </a:endParaRPr>
          </a:p>
        </p:txBody>
      </p:sp>
      <p:grpSp>
        <p:nvGrpSpPr>
          <p:cNvPr id="315" name="Group 2"/>
          <p:cNvGrpSpPr/>
          <p:nvPr/>
        </p:nvGrpSpPr>
        <p:grpSpPr>
          <a:xfrm>
            <a:off x="821147" y="2319867"/>
            <a:ext cx="10514880" cy="3539066"/>
            <a:chOff x="838080" y="2532600"/>
            <a:chExt cx="10514880" cy="2936520"/>
          </a:xfrm>
        </p:grpSpPr>
        <p:sp>
          <p:nvSpPr>
            <p:cNvPr id="316" name="CustomShape 3"/>
            <p:cNvSpPr/>
            <p:nvPr/>
          </p:nvSpPr>
          <p:spPr>
            <a:xfrm>
              <a:off x="838080" y="2532600"/>
              <a:ext cx="10514880" cy="13046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7" name="CustomShape 4"/>
            <p:cNvSpPr/>
            <p:nvPr/>
          </p:nvSpPr>
          <p:spPr>
            <a:xfrm>
              <a:off x="1233000" y="2826360"/>
              <a:ext cx="717120" cy="71712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8" name="CustomShape 5"/>
            <p:cNvSpPr/>
            <p:nvPr/>
          </p:nvSpPr>
          <p:spPr>
            <a:xfrm>
              <a:off x="2345760" y="2532600"/>
              <a:ext cx="9007200" cy="1304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8240" tIns="138240" rIns="138240" bIns="1382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Esse conjunto de informações caracteriza um texto específico, diferenciando-o de outros e o identificando como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gênero textual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: o conto de encantamento.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319" name="CustomShape 6"/>
            <p:cNvSpPr/>
            <p:nvPr/>
          </p:nvSpPr>
          <p:spPr>
            <a:xfrm>
              <a:off x="838080" y="4164480"/>
              <a:ext cx="10514880" cy="13046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0" name="CustomShape 7"/>
            <p:cNvSpPr/>
            <p:nvPr/>
          </p:nvSpPr>
          <p:spPr>
            <a:xfrm>
              <a:off x="1233000" y="4458240"/>
              <a:ext cx="717120" cy="717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1" name="CustomShape 8"/>
            <p:cNvSpPr/>
            <p:nvPr/>
          </p:nvSpPr>
          <p:spPr>
            <a:xfrm>
              <a:off x="2345760" y="4164480"/>
              <a:ext cx="9007200" cy="1304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8240" tIns="138240" rIns="138240" bIns="1382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 que faz com que se possa definir um texto como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conto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uma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notícia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uma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carta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poema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relato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são características próprias que o tornam particular em relação a outros textos.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322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960120" y="233068"/>
            <a:ext cx="10587600" cy="10620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Paródia e dramatização</a:t>
            </a:r>
          </a:p>
        </p:txBody>
      </p:sp>
      <p:pic>
        <p:nvPicPr>
          <p:cNvPr id="325" name="Graphic 7"/>
          <p:cNvPicPr/>
          <p:nvPr/>
        </p:nvPicPr>
        <p:blipFill>
          <a:blip r:embed="rId2"/>
          <a:stretch/>
        </p:blipFill>
        <p:spPr>
          <a:xfrm>
            <a:off x="1333080" y="2811240"/>
            <a:ext cx="2155187" cy="2488893"/>
          </a:xfrm>
          <a:prstGeom prst="rect">
            <a:avLst/>
          </a:prstGeom>
          <a:ln>
            <a:noFill/>
          </a:ln>
        </p:spPr>
      </p:pic>
      <p:sp>
        <p:nvSpPr>
          <p:cNvPr id="326" name="CustomShape 3"/>
          <p:cNvSpPr/>
          <p:nvPr/>
        </p:nvSpPr>
        <p:spPr>
          <a:xfrm>
            <a:off x="3691467" y="1659467"/>
            <a:ext cx="8263466" cy="43857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Paródia: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texto que imita criativamente outro texto ou obra, retomando fatos, ideias, personagens, com objetivo cômico. O texto que faz uma paródia de outro tem que resultar diferente do original no sentido e/ou na forma.</a:t>
            </a:r>
            <a:endParaRPr lang="pt-BR" sz="2400" b="0" strike="noStrike" spc="-1" dirty="0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Dramatização: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dar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entonações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diferentes à fala é modular os sons emitidos para articular as frases, incluindo o tom de voz, de modo que expressem o que se deseja comunicar: tristeza, alegria, dúvida, cansaço, indignação, decepção etc.</a:t>
            </a:r>
            <a:endParaRPr lang="pt-BR" sz="2400" b="0" strike="noStrike" spc="-1" dirty="0">
              <a:latin typeface="Arial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8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Graus do 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substantivo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329" name="Group 3"/>
          <p:cNvGrpSpPr/>
          <p:nvPr/>
        </p:nvGrpSpPr>
        <p:grpSpPr>
          <a:xfrm>
            <a:off x="5194440" y="1427400"/>
            <a:ext cx="6512760" cy="3971880"/>
            <a:chOff x="5194440" y="1427400"/>
            <a:chExt cx="6512760" cy="3971880"/>
          </a:xfrm>
        </p:grpSpPr>
        <p:sp>
          <p:nvSpPr>
            <p:cNvPr id="330" name="CustomShape 4"/>
            <p:cNvSpPr/>
            <p:nvPr/>
          </p:nvSpPr>
          <p:spPr>
            <a:xfrm>
              <a:off x="5194440" y="14274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31" name="CustomShape 5"/>
            <p:cNvSpPr/>
            <p:nvPr/>
          </p:nvSpPr>
          <p:spPr>
            <a:xfrm>
              <a:off x="5728320" y="1824480"/>
              <a:ext cx="970200" cy="9702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32" name="CustomShape 6"/>
            <p:cNvSpPr/>
            <p:nvPr/>
          </p:nvSpPr>
          <p:spPr>
            <a:xfrm>
              <a:off x="7233480" y="1427400"/>
              <a:ext cx="4473720" cy="176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 substantivo pode apresentar duas gradações em sua significação: o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grau aumentativo 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 o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grau diminutivo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1800" b="0" strike="noStrike" spc="-1" dirty="0">
                <a:latin typeface="Arial"/>
              </a:endParaRPr>
            </a:p>
          </p:txBody>
        </p:sp>
        <p:sp>
          <p:nvSpPr>
            <p:cNvPr id="333" name="CustomShape 7"/>
            <p:cNvSpPr/>
            <p:nvPr/>
          </p:nvSpPr>
          <p:spPr>
            <a:xfrm>
              <a:off x="5194440" y="36342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34" name="CustomShape 8"/>
            <p:cNvSpPr/>
            <p:nvPr/>
          </p:nvSpPr>
          <p:spPr>
            <a:xfrm>
              <a:off x="5728320" y="4031640"/>
              <a:ext cx="970200" cy="9702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35" name="CustomShape 9"/>
            <p:cNvSpPr/>
            <p:nvPr/>
          </p:nvSpPr>
          <p:spPr>
            <a:xfrm>
              <a:off x="7233480" y="3634200"/>
              <a:ext cx="4473720" cy="176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Além da noção de tamanho, as formas aumentativas e diminutivas podem revelar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apreciação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 (afetividade, carinho) ou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depreciação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 (desprezo, crítica).</a:t>
              </a:r>
              <a:endParaRPr lang="pt-BR" sz="1800" b="0" strike="noStrike" spc="-1">
                <a:latin typeface="Arial"/>
              </a:endParaRPr>
            </a:p>
          </p:txBody>
        </p:sp>
      </p:grpSp>
      <p:grpSp>
        <p:nvGrpSpPr>
          <p:cNvPr id="336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CustomShape 1"/>
          <p:cNvSpPr/>
          <p:nvPr/>
        </p:nvSpPr>
        <p:spPr>
          <a:xfrm>
            <a:off x="0" y="579450"/>
            <a:ext cx="12191400" cy="7358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8" name="CustomShape 2"/>
          <p:cNvSpPr/>
          <p:nvPr/>
        </p:nvSpPr>
        <p:spPr>
          <a:xfrm>
            <a:off x="0" y="565020"/>
            <a:ext cx="12191400" cy="744120"/>
          </a:xfrm>
          <a:prstGeom prst="rect">
            <a:avLst/>
          </a:prstGeom>
          <a:solidFill>
            <a:srgbClr val="FFFFFF"/>
          </a:solidFill>
          <a:ln w="12600">
            <a:solidFill>
              <a:srgbClr val="AF5C24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Graus do substantivo</a:t>
            </a:r>
          </a:p>
        </p:txBody>
      </p:sp>
      <p:pic>
        <p:nvPicPr>
          <p:cNvPr id="339" name="Espaço Reservado para Conteúdo 5"/>
          <p:cNvPicPr/>
          <p:nvPr/>
        </p:nvPicPr>
        <p:blipFill>
          <a:blip r:embed="rId2"/>
          <a:stretch/>
        </p:blipFill>
        <p:spPr>
          <a:xfrm>
            <a:off x="808230" y="1675079"/>
            <a:ext cx="10319360" cy="5182921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1" strike="noStrike" spc="-1" dirty="0">
              <a:solidFill>
                <a:srgbClr val="000000"/>
              </a:solidFill>
              <a:latin typeface="RobotoBR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Comparativo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Expressa uma igualdade entre dois ou mais seres.</a:t>
            </a: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Superioridade: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“O besouro é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mais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valioso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um feijão”.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Igualdade: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“O besouro é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tão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mansinho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como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um cachorro”.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Inferioridade: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“O feijão é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menos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valioso </a:t>
            </a:r>
            <a:r>
              <a:rPr lang="pt-BR" sz="2400" b="0" strike="noStrike" spc="-1" dirty="0" err="1">
                <a:solidFill>
                  <a:srgbClr val="000000"/>
                </a:solidFill>
                <a:latin typeface="RobotoBR"/>
              </a:rPr>
              <a:t>n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o besouro”.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341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chemeClr val="accent2"/>
          </a:solidFill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Graus do adjetivo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336960" y="321120"/>
            <a:ext cx="4331520" cy="6178680"/>
          </a:xfrm>
          <a:prstGeom prst="rect">
            <a:avLst/>
          </a:prstGeom>
          <a:solidFill>
            <a:schemeClr val="accent2">
              <a:alpha val="90000"/>
            </a:schemeClr>
          </a:solidFill>
          <a:ln w="127080">
            <a:solidFill>
              <a:srgbClr val="595959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3" name="CustomShape 2"/>
          <p:cNvSpPr/>
          <p:nvPr/>
        </p:nvSpPr>
        <p:spPr>
          <a:xfrm>
            <a:off x="674280" y="914400"/>
            <a:ext cx="3656880" cy="2886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Graus do adjetivo</a:t>
            </a:r>
            <a:endParaRPr lang="pt-BR" sz="4400" b="1" strike="noStrike" spc="-1" dirty="0">
              <a:latin typeface="Calibri"/>
              <a:cs typeface="Calibri"/>
            </a:endParaRPr>
          </a:p>
        </p:txBody>
      </p:sp>
      <p:sp>
        <p:nvSpPr>
          <p:cNvPr id="344" name="CustomShape 3"/>
          <p:cNvSpPr/>
          <p:nvPr/>
        </p:nvSpPr>
        <p:spPr>
          <a:xfrm>
            <a:off x="674280" y="4170600"/>
            <a:ext cx="3656880" cy="1524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lang="pt-BR" sz="32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Superlativo</a:t>
            </a:r>
            <a:endParaRPr lang="pt-BR" sz="3200" b="0" strike="noStrike" spc="-1" dirty="0">
              <a:latin typeface="Calibri"/>
              <a:cs typeface="Calibri"/>
            </a:endParaRPr>
          </a:p>
        </p:txBody>
      </p:sp>
      <p:sp>
        <p:nvSpPr>
          <p:cNvPr id="345" name="Line 4"/>
          <p:cNvSpPr/>
          <p:nvPr/>
        </p:nvSpPr>
        <p:spPr>
          <a:xfrm>
            <a:off x="1190880" y="3909960"/>
            <a:ext cx="2586960" cy="360"/>
          </a:xfrm>
          <a:prstGeom prst="line">
            <a:avLst/>
          </a:prstGeom>
          <a:ln w="22320">
            <a:solidFill>
              <a:srgbClr val="D9D9D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6" name="Imagem 5"/>
          <p:cNvPicPr/>
          <p:nvPr/>
        </p:nvPicPr>
        <p:blipFill>
          <a:blip r:embed="rId2"/>
          <a:stretch/>
        </p:blipFill>
        <p:spPr>
          <a:xfrm>
            <a:off x="5153759" y="577212"/>
            <a:ext cx="6883089" cy="5255508"/>
          </a:xfrm>
          <a:prstGeom prst="rect">
            <a:avLst/>
          </a:prstGeom>
          <a:ln>
            <a:noFill/>
          </a:ln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85000" lnSpcReduction="20000"/>
          </a:bodyPr>
          <a:lstStyle/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mudanças que se dão no verbo, variando suas formas, são chamadas de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flexões do verbo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r>
              <a:rPr lang="pt-BR" sz="3500" b="1" strike="noStrike" spc="-1" dirty="0">
                <a:solidFill>
                  <a:srgbClr val="000000"/>
                </a:solidFill>
                <a:latin typeface="RobotoBR"/>
              </a:rPr>
              <a:t>Pessoa e número</a:t>
            </a:r>
            <a:endParaRPr lang="pt-BR" sz="3500" b="0" strike="noStrike" spc="-1" dirty="0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verbo se modifica de acordo com as pessoas (ou seres) envolvidas no contexto de comunicação: as chamadas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pessoas do discurso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três as pessoas do discurso (1</a:t>
            </a:r>
            <a:r>
              <a:rPr lang="pt-BR" sz="2800" b="0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2</a:t>
            </a:r>
            <a:r>
              <a:rPr lang="pt-BR" sz="2800" b="0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 ou 3</a:t>
            </a:r>
            <a:r>
              <a:rPr lang="pt-BR" sz="2800" b="0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), que podem se apresentar em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número singular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(eu, tu/você, ele) ou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plural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(nós, vós/vocês, eles):</a:t>
            </a:r>
            <a:endParaRPr lang="pt-BR" sz="2800" b="0" strike="noStrike" spc="-1" dirty="0">
              <a:latin typeface="Arial"/>
            </a:endParaRPr>
          </a:p>
          <a:p>
            <a:pPr marL="685800" lvl="1" indent="-22788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1</a:t>
            </a:r>
            <a:r>
              <a:rPr lang="pt-BR" sz="2400" b="1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pessoa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aquela(s) que fala(m).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2</a:t>
            </a:r>
            <a:r>
              <a:rPr lang="pt-BR" sz="2400" b="1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pessoa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aquela(s) a quem se fala.</a:t>
            </a:r>
            <a:endParaRPr lang="pt-BR" sz="2400" b="0" strike="noStrike" spc="-1" dirty="0">
              <a:latin typeface="Arial"/>
            </a:endParaRPr>
          </a:p>
          <a:p>
            <a:pPr marL="685800" lvl="1" indent="-227880">
              <a:lnSpc>
                <a:spcPct val="11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3</a:t>
            </a:r>
            <a:r>
              <a:rPr lang="pt-BR" sz="2400" b="1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pessoa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aquela(s) de quem se fala.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latin typeface="Arial"/>
            </a:endParaRPr>
          </a:p>
        </p:txBody>
      </p:sp>
      <p:sp>
        <p:nvSpPr>
          <p:cNvPr id="348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Verbos: flexão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0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Verbos: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modo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351" name="Group 3"/>
          <p:cNvGrpSpPr/>
          <p:nvPr/>
        </p:nvGrpSpPr>
        <p:grpSpPr>
          <a:xfrm>
            <a:off x="5194440" y="474840"/>
            <a:ext cx="6512760" cy="5877000"/>
            <a:chOff x="5194440" y="474840"/>
            <a:chExt cx="6512760" cy="5877000"/>
          </a:xfrm>
        </p:grpSpPr>
        <p:sp>
          <p:nvSpPr>
            <p:cNvPr id="352" name="CustomShape 4"/>
            <p:cNvSpPr/>
            <p:nvPr/>
          </p:nvSpPr>
          <p:spPr>
            <a:xfrm>
              <a:off x="5194440" y="474840"/>
              <a:ext cx="6512760" cy="172116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53" name="CustomShape 5"/>
            <p:cNvSpPr/>
            <p:nvPr/>
          </p:nvSpPr>
          <p:spPr>
            <a:xfrm>
              <a:off x="5715000" y="862200"/>
              <a:ext cx="947160" cy="94644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54" name="CustomShape 6"/>
            <p:cNvSpPr/>
            <p:nvPr/>
          </p:nvSpPr>
          <p:spPr>
            <a:xfrm>
              <a:off x="7184160" y="474840"/>
              <a:ext cx="4285440" cy="1722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2520" tIns="182520" rIns="182520" bIns="18252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Os verbos variam expressando a noção de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modo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355" name="CustomShape 7"/>
            <p:cNvSpPr/>
            <p:nvPr/>
          </p:nvSpPr>
          <p:spPr>
            <a:xfrm>
              <a:off x="5194440" y="2551680"/>
              <a:ext cx="6512760" cy="172116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56" name="CustomShape 8"/>
            <p:cNvSpPr/>
            <p:nvPr/>
          </p:nvSpPr>
          <p:spPr>
            <a:xfrm>
              <a:off x="5715000" y="2939400"/>
              <a:ext cx="947160" cy="94644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57" name="CustomShape 9"/>
            <p:cNvSpPr/>
            <p:nvPr/>
          </p:nvSpPr>
          <p:spPr>
            <a:xfrm>
              <a:off x="7184160" y="2551680"/>
              <a:ext cx="4285440" cy="1722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2520" tIns="182520" rIns="182520" bIns="182520" anchor="ctr"/>
            <a:lstStyle/>
            <a:p>
              <a:pPr>
                <a:lnSpc>
                  <a:spcPct val="90000"/>
                </a:lnSpc>
                <a:spcAft>
                  <a:spcPts val="771"/>
                </a:spcAft>
              </a:pPr>
              <a:r>
                <a:rPr lang="pt-BR" sz="22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 </a:t>
              </a:r>
              <a:r>
                <a:rPr lang="pt-BR" sz="22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modo verbal </a:t>
              </a:r>
              <a:r>
                <a:rPr lang="pt-BR" sz="22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expressa a maneira como o verbo expressa a atitude da pessoa que fala em relação ao fato que ela comunica.</a:t>
              </a:r>
              <a:endParaRPr lang="pt-BR" sz="2200" b="0" strike="noStrike" spc="-1">
                <a:latin typeface="Arial"/>
              </a:endParaRPr>
            </a:p>
          </p:txBody>
        </p:sp>
        <p:sp>
          <p:nvSpPr>
            <p:cNvPr id="358" name="CustomShape 10"/>
            <p:cNvSpPr/>
            <p:nvPr/>
          </p:nvSpPr>
          <p:spPr>
            <a:xfrm>
              <a:off x="5194440" y="4628880"/>
              <a:ext cx="6512760" cy="172116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59" name="CustomShape 11"/>
            <p:cNvSpPr/>
            <p:nvPr/>
          </p:nvSpPr>
          <p:spPr>
            <a:xfrm>
              <a:off x="5715000" y="5016240"/>
              <a:ext cx="947160" cy="94644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360" name="CustomShape 12"/>
            <p:cNvSpPr/>
            <p:nvPr/>
          </p:nvSpPr>
          <p:spPr>
            <a:xfrm>
              <a:off x="7184160" y="4628880"/>
              <a:ext cx="4285440" cy="17229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2520" tIns="182520" rIns="182520" bIns="18252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Existem três modos verbais: </a:t>
              </a:r>
              <a:r>
                <a:rPr lang="pt-BR" sz="25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indicativo</a:t>
              </a:r>
              <a:r>
                <a:rPr lang="pt-BR" sz="25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5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subjuntivo</a:t>
              </a:r>
              <a:r>
                <a:rPr lang="pt-BR" sz="25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 e </a:t>
              </a:r>
              <a:r>
                <a:rPr lang="pt-BR" sz="25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imperativo</a:t>
              </a:r>
              <a:r>
                <a:rPr lang="pt-BR" sz="25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500" b="0" strike="noStrike" spc="-1">
                <a:latin typeface="Arial"/>
              </a:endParaRPr>
            </a:p>
          </p:txBody>
        </p:sp>
      </p:grpSp>
      <p:grpSp>
        <p:nvGrpSpPr>
          <p:cNvPr id="361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Verbos: modo</a:t>
            </a:r>
            <a:endParaRPr lang="pt-BR" sz="4400" strike="noStrike" spc="-1" dirty="0">
              <a:latin typeface="Calibri"/>
              <a:cs typeface="Calibri"/>
            </a:endParaRPr>
          </a:p>
        </p:txBody>
      </p:sp>
      <p:grpSp>
        <p:nvGrpSpPr>
          <p:cNvPr id="363" name="Group 2"/>
          <p:cNvGrpSpPr/>
          <p:nvPr/>
        </p:nvGrpSpPr>
        <p:grpSpPr>
          <a:xfrm>
            <a:off x="929160" y="1826640"/>
            <a:ext cx="10332720" cy="4348800"/>
            <a:chOff x="929160" y="1826640"/>
            <a:chExt cx="10332720" cy="4348800"/>
          </a:xfrm>
        </p:grpSpPr>
        <p:sp>
          <p:nvSpPr>
            <p:cNvPr id="364" name="CustomShape 3"/>
            <p:cNvSpPr/>
            <p:nvPr/>
          </p:nvSpPr>
          <p:spPr>
            <a:xfrm>
              <a:off x="929160" y="1826640"/>
              <a:ext cx="2951640" cy="244548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000" tIns="95760" rIns="36360" bIns="9576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1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Indicativo: </a:t>
              </a:r>
              <a:r>
                <a:rPr lang="pt-BR" sz="1900" spc="-1" dirty="0">
                  <a:solidFill>
                    <a:srgbClr val="FFFFFF"/>
                  </a:solidFill>
                  <a:latin typeface="RobotoBR"/>
                  <a:ea typeface="DejaVu Sans"/>
                </a:rPr>
                <a:t>e</a:t>
              </a:r>
              <a:r>
                <a:rPr lang="pt-BR" sz="1900" b="0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xpressa o que é considerado certo, real pela pessoa do discurso, seja no presente, no passado ou no futuro.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365" name="CustomShape 4"/>
            <p:cNvSpPr/>
            <p:nvPr/>
          </p:nvSpPr>
          <p:spPr>
            <a:xfrm>
              <a:off x="1224720" y="4272840"/>
              <a:ext cx="294480" cy="1106280"/>
            </a:xfrm>
            <a:custGeom>
              <a:avLst/>
              <a:gdLst/>
              <a:ahLst/>
              <a:cxnLst/>
              <a:rect l="l" t="t" r="r" b="b"/>
              <a:pathLst>
                <a:path w="295237" h="1107141">
                  <a:moveTo>
                    <a:pt x="0" y="0"/>
                  </a:moveTo>
                  <a:lnTo>
                    <a:pt x="0" y="1107141"/>
                  </a:lnTo>
                  <a:lnTo>
                    <a:pt x="295237" y="1107141"/>
                  </a:lnTo>
                </a:path>
              </a:pathLst>
            </a:custGeom>
            <a:noFill/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6" name="CustomShape 5"/>
            <p:cNvSpPr/>
            <p:nvPr/>
          </p:nvSpPr>
          <p:spPr>
            <a:xfrm>
              <a:off x="1519920" y="4641840"/>
              <a:ext cx="2361240" cy="1475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7400" tIns="66240" rIns="34200" bIns="6624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Ex.:  “Não, ele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é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 lobo mau que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atacou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 senhora!”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367" name="CustomShape 6"/>
            <p:cNvSpPr/>
            <p:nvPr/>
          </p:nvSpPr>
          <p:spPr>
            <a:xfrm>
              <a:off x="4619880" y="1826640"/>
              <a:ext cx="2951640" cy="25034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-727682"/>
                <a:satOff val="-41964"/>
                <a:lumOff val="4314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9800" tIns="97560" rIns="36360" bIns="9720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1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Subjuntivo: </a:t>
              </a:r>
              <a:r>
                <a:rPr lang="pt-BR" sz="1900" spc="-1" dirty="0">
                  <a:solidFill>
                    <a:srgbClr val="FFFFFF"/>
                  </a:solidFill>
                  <a:latin typeface="RobotoBR"/>
                  <a:ea typeface="DejaVu Sans"/>
                </a:rPr>
                <a:t>e</a:t>
              </a:r>
              <a:r>
                <a:rPr lang="pt-BR" sz="1900" b="0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xpressa a incerteza de algo ser ou acontecer de fato, gerando a noção de desejo, pedido, vontade, suposição, proibição, condição, ordem.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368" name="CustomShape 7"/>
            <p:cNvSpPr/>
            <p:nvPr/>
          </p:nvSpPr>
          <p:spPr>
            <a:xfrm>
              <a:off x="4915080" y="4330800"/>
              <a:ext cx="294480" cy="1106280"/>
            </a:xfrm>
            <a:custGeom>
              <a:avLst/>
              <a:gdLst/>
              <a:ahLst/>
              <a:cxnLst/>
              <a:rect l="l" t="t" r="r" b="b"/>
              <a:pathLst>
                <a:path w="295237" h="1107141">
                  <a:moveTo>
                    <a:pt x="0" y="0"/>
                  </a:moveTo>
                  <a:lnTo>
                    <a:pt x="0" y="1107141"/>
                  </a:lnTo>
                  <a:lnTo>
                    <a:pt x="295237" y="1107141"/>
                  </a:lnTo>
                </a:path>
              </a:pathLst>
            </a:custGeom>
            <a:noFill/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9" name="CustomShape 8"/>
            <p:cNvSpPr/>
            <p:nvPr/>
          </p:nvSpPr>
          <p:spPr>
            <a:xfrm>
              <a:off x="5210280" y="4699800"/>
              <a:ext cx="2361240" cy="1475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-727682"/>
                  <a:satOff val="-41964"/>
                  <a:lumOff val="4314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7400" tIns="66240" rIns="34200" bIns="6624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Ex.: Eu preciso pedir que vocês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continuem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esse assunto daqui a pouco!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370" name="CustomShape 9"/>
            <p:cNvSpPr/>
            <p:nvPr/>
          </p:nvSpPr>
          <p:spPr>
            <a:xfrm>
              <a:off x="8310240" y="1826640"/>
              <a:ext cx="2951640" cy="243072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7640" tIns="95400" rIns="36360" bIns="9540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1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Imperativo: </a:t>
              </a:r>
              <a:r>
                <a:rPr lang="pt-BR" sz="1900" spc="-1" dirty="0">
                  <a:solidFill>
                    <a:srgbClr val="FFFFFF"/>
                  </a:solidFill>
                  <a:latin typeface="RobotoBR"/>
                  <a:ea typeface="DejaVu Sans"/>
                </a:rPr>
                <a:t>e</a:t>
              </a:r>
              <a:r>
                <a:rPr lang="pt-BR" sz="1900" b="0" strike="noStrike" spc="-1" dirty="0">
                  <a:solidFill>
                    <a:srgbClr val="FFFFFF"/>
                  </a:solidFill>
                  <a:latin typeface="RobotoBR"/>
                  <a:ea typeface="DejaVu Sans"/>
                </a:rPr>
                <a:t>xpressa ordem, conselho, convite, pedido, estímulo. Muitas vezes, é utilizado para incentivar, provocar, convencer alguém a fazer ou pensar algo.</a:t>
              </a:r>
              <a:endParaRPr lang="pt-BR" sz="1900" b="0" strike="noStrike" spc="-1" dirty="0">
                <a:latin typeface="Arial"/>
              </a:endParaRPr>
            </a:p>
          </p:txBody>
        </p:sp>
        <p:sp>
          <p:nvSpPr>
            <p:cNvPr id="371" name="CustomShape 10"/>
            <p:cNvSpPr/>
            <p:nvPr/>
          </p:nvSpPr>
          <p:spPr>
            <a:xfrm>
              <a:off x="8605440" y="4258080"/>
              <a:ext cx="294480" cy="1106280"/>
            </a:xfrm>
            <a:custGeom>
              <a:avLst/>
              <a:gdLst/>
              <a:ahLst/>
              <a:cxnLst/>
              <a:rect l="l" t="t" r="r" b="b"/>
              <a:pathLst>
                <a:path w="295237" h="1107141">
                  <a:moveTo>
                    <a:pt x="0" y="0"/>
                  </a:moveTo>
                  <a:lnTo>
                    <a:pt x="0" y="1107141"/>
                  </a:lnTo>
                  <a:lnTo>
                    <a:pt x="295237" y="1107141"/>
                  </a:lnTo>
                </a:path>
              </a:pathLst>
            </a:custGeom>
            <a:noFill/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2" name="CustomShape 11"/>
            <p:cNvSpPr/>
            <p:nvPr/>
          </p:nvSpPr>
          <p:spPr>
            <a:xfrm>
              <a:off x="8900640" y="4627080"/>
              <a:ext cx="2361240" cy="147564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7400" tIns="66240" rIns="34200" bIns="6624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Ex.: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Esperem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um pouco, por favor! Eu ainda não acabei de fazer apresentação!</a:t>
              </a:r>
              <a:endParaRPr lang="pt-BR" sz="1800" b="0" strike="noStrike" spc="-1">
                <a:latin typeface="Arial"/>
              </a:endParaRPr>
            </a:p>
          </p:txBody>
        </p:sp>
      </p:grpSp>
      <p:grpSp>
        <p:nvGrpSpPr>
          <p:cNvPr id="373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Verbos: tempo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375" name="Group 2"/>
          <p:cNvGrpSpPr/>
          <p:nvPr/>
        </p:nvGrpSpPr>
        <p:grpSpPr>
          <a:xfrm>
            <a:off x="837720" y="1827720"/>
            <a:ext cx="10515600" cy="4346280"/>
            <a:chOff x="837720" y="1827720"/>
            <a:chExt cx="10515600" cy="4346280"/>
          </a:xfrm>
        </p:grpSpPr>
        <p:sp>
          <p:nvSpPr>
            <p:cNvPr id="376" name="Line 3"/>
            <p:cNvSpPr/>
            <p:nvPr/>
          </p:nvSpPr>
          <p:spPr>
            <a:xfrm>
              <a:off x="837720" y="182772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7" name="CustomShape 4"/>
            <p:cNvSpPr/>
            <p:nvPr/>
          </p:nvSpPr>
          <p:spPr>
            <a:xfrm>
              <a:off x="838080" y="1827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>
                <a:lnSpc>
                  <a:spcPct val="90000"/>
                </a:lnSpc>
                <a:spcAft>
                  <a:spcPts val="944"/>
                </a:spcAft>
              </a:pP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Os verbos também apresentam </a:t>
              </a:r>
              <a:r>
                <a:rPr lang="pt-BR" sz="27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flexão de tempo</a:t>
              </a: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isto é, variam para expressar a noção do tempo em que se passam os acontecimentos.</a:t>
              </a:r>
              <a:endParaRPr lang="pt-BR" sz="2700" b="0" strike="noStrike" spc="-1">
                <a:latin typeface="Arial"/>
              </a:endParaRPr>
            </a:p>
          </p:txBody>
        </p:sp>
        <p:sp>
          <p:nvSpPr>
            <p:cNvPr id="378" name="Line 5"/>
            <p:cNvSpPr/>
            <p:nvPr/>
          </p:nvSpPr>
          <p:spPr>
            <a:xfrm>
              <a:off x="837720" y="327672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-727682"/>
                  <a:satOff val="-41964"/>
                  <a:lumOff val="4314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9" name="CustomShape 6"/>
            <p:cNvSpPr/>
            <p:nvPr/>
          </p:nvSpPr>
          <p:spPr>
            <a:xfrm>
              <a:off x="838080" y="3276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>
                <a:lnSpc>
                  <a:spcPct val="90000"/>
                </a:lnSpc>
                <a:spcAft>
                  <a:spcPts val="944"/>
                </a:spcAft>
              </a:pP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Os verbos podem expressar os tempos: </a:t>
              </a:r>
              <a:r>
                <a:rPr lang="pt-BR" sz="27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presente</a:t>
              </a: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7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pretérito </a:t>
              </a: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(passado) e </a:t>
              </a:r>
              <a:r>
                <a:rPr lang="pt-BR" sz="27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futuro</a:t>
              </a: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700" b="0" strike="noStrike" spc="-1">
                <a:latin typeface="Arial"/>
              </a:endParaRPr>
            </a:p>
          </p:txBody>
        </p:sp>
        <p:sp>
          <p:nvSpPr>
            <p:cNvPr id="380" name="Line 7"/>
            <p:cNvSpPr/>
            <p:nvPr/>
          </p:nvSpPr>
          <p:spPr>
            <a:xfrm>
              <a:off x="837720" y="472572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81" name="CustomShape 8"/>
            <p:cNvSpPr/>
            <p:nvPr/>
          </p:nvSpPr>
          <p:spPr>
            <a:xfrm>
              <a:off x="838080" y="4725720"/>
              <a:ext cx="10514880" cy="1448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960" tIns="102960" rIns="102960" bIns="102960"/>
            <a:lstStyle/>
            <a:p>
              <a:pPr>
                <a:lnSpc>
                  <a:spcPct val="90000"/>
                </a:lnSpc>
                <a:spcAft>
                  <a:spcPts val="944"/>
                </a:spcAft>
              </a:pP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 </a:t>
              </a:r>
              <a:r>
                <a:rPr lang="pt-BR" sz="27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modo indicativo </a:t>
              </a:r>
              <a:r>
                <a:rPr lang="pt-BR" sz="27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é subdividido nos seguintes tempos: presente, pretérito imperfeito, pretérito perfeito, pretérito mais-que-perfeito, futuro do presente e futuro do pretérito.</a:t>
              </a:r>
              <a:endParaRPr lang="pt-BR" sz="2700" b="0" strike="noStrike" spc="-1">
                <a:latin typeface="Arial"/>
              </a:endParaRPr>
            </a:p>
          </p:txBody>
        </p:sp>
      </p:grpSp>
      <p:grpSp>
        <p:nvGrpSpPr>
          <p:cNvPr id="382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96A2D6B-F6BE-46D4-A78D-6070A4B39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ED7D3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Calibri"/>
                <a:cs typeface="Calibri"/>
              </a:rPr>
              <a:t>Tempos do indicativo</a:t>
            </a:r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A9B3CCD8-9769-431B-B5E8-0B6FC533801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CF65-95E1-4034-A4B7-A2253BA24A12}" type="slidenum">
              <a:rPr lang="pt-BR" smtClean="0"/>
              <a:t>18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369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2DC5CE5-BD9A-4645-894B-38841E00F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atin typeface="Calibri"/>
                <a:cs typeface="Calibri"/>
              </a:rPr>
              <a:t>Tempos do indicativo</a:t>
            </a:r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0D3CF481-4EB4-4161-BFB5-16A88CCB11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Rectangle 2"/>
          <p:cNvSpPr/>
          <p:nvPr/>
        </p:nvSpPr>
        <p:spPr>
          <a:xfrm>
            <a:off x="11223577" y="6424097"/>
            <a:ext cx="441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134D350-8E52-8A41-B4FA-3EA154899954}" type="slidenum">
              <a:rPr lang="pt-BR" smtClean="0">
                <a:solidFill>
                  <a:prstClr val="black"/>
                </a:solidFill>
              </a:rPr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99969" y="11544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3535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Conjugações verbais</a:t>
            </a:r>
          </a:p>
        </p:txBody>
      </p:sp>
      <p:grpSp>
        <p:nvGrpSpPr>
          <p:cNvPr id="402" name="Group 2"/>
          <p:cNvGrpSpPr/>
          <p:nvPr/>
        </p:nvGrpSpPr>
        <p:grpSpPr>
          <a:xfrm>
            <a:off x="838080" y="1825560"/>
            <a:ext cx="10515600" cy="4350600"/>
            <a:chOff x="838080" y="1825560"/>
            <a:chExt cx="10515600" cy="4350600"/>
          </a:xfrm>
        </p:grpSpPr>
        <p:sp>
          <p:nvSpPr>
            <p:cNvPr id="403" name="Line 3"/>
            <p:cNvSpPr/>
            <p:nvPr/>
          </p:nvSpPr>
          <p:spPr>
            <a:xfrm>
              <a:off x="838080" y="182556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4" name="CustomShape 4"/>
            <p:cNvSpPr/>
            <p:nvPr/>
          </p:nvSpPr>
          <p:spPr>
            <a:xfrm>
              <a:off x="838080" y="1825560"/>
              <a:ext cx="10514880" cy="1087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Às flexões de pessoa e número, modo e tempo chamamos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conjugação verbal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405" name="Line 5"/>
            <p:cNvSpPr/>
            <p:nvPr/>
          </p:nvSpPr>
          <p:spPr>
            <a:xfrm>
              <a:off x="838080" y="291312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-485121"/>
                  <a:satOff val="-27976"/>
                  <a:lumOff val="2876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6" name="CustomShape 6"/>
            <p:cNvSpPr/>
            <p:nvPr/>
          </p:nvSpPr>
          <p:spPr>
            <a:xfrm>
              <a:off x="838080" y="2913480"/>
              <a:ext cx="10514880" cy="1087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Há três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conjugações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caracterizadas pelas vogais temáticas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 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(que formam as terminações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-ar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-er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-ir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).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407" name="Line 7"/>
            <p:cNvSpPr/>
            <p:nvPr/>
          </p:nvSpPr>
          <p:spPr>
            <a:xfrm>
              <a:off x="838080" y="400104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-970242"/>
                  <a:satOff val="-55952"/>
                  <a:lumOff val="5752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8" name="CustomShape 8"/>
            <p:cNvSpPr/>
            <p:nvPr/>
          </p:nvSpPr>
          <p:spPr>
            <a:xfrm>
              <a:off x="838080" y="4001400"/>
              <a:ext cx="10514880" cy="1087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Normalmente, a conjugação a que pertence um verbo é identificada pela terminação do seu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infinitivo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que é a forma como o verbo se apresenta antes de ser conjugado: fal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viv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sent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  <p:sp>
          <p:nvSpPr>
            <p:cNvPr id="409" name="Line 9"/>
            <p:cNvSpPr/>
            <p:nvPr/>
          </p:nvSpPr>
          <p:spPr>
            <a:xfrm>
              <a:off x="838080" y="5088960"/>
              <a:ext cx="105156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0" name="CustomShape 10"/>
            <p:cNvSpPr/>
            <p:nvPr/>
          </p:nvSpPr>
          <p:spPr>
            <a:xfrm>
              <a:off x="838080" y="5088960"/>
              <a:ext cx="10514880" cy="10872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6320" tIns="76320" rIns="76320" bIns="76320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Os verbos que terminam em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-or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como o verbo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pôr 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 os que dele derivam —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compor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repor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,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impor 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etc. —, pertencem à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2</a:t>
              </a:r>
              <a:r>
                <a:rPr lang="pt-BR" sz="2000" b="1" u="sng" strike="noStrike" spc="-1" baseline="30000">
                  <a:solidFill>
                    <a:srgbClr val="000000"/>
                  </a:solidFill>
                  <a:uFillTx/>
                  <a:latin typeface="RobotoBR"/>
                  <a:ea typeface="DejaVu Sans"/>
                </a:rPr>
                <a:t>a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 conjugação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</p:grpSp>
      <p:grpSp>
        <p:nvGrpSpPr>
          <p:cNvPr id="411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CustomShape 1"/>
          <p:cNvSpPr/>
          <p:nvPr/>
        </p:nvSpPr>
        <p:spPr>
          <a:xfrm rot="16200000">
            <a:off x="5662800" y="-3743640"/>
            <a:ext cx="1354320" cy="10749600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3" name="CustomShape 2"/>
          <p:cNvSpPr/>
          <p:nvPr/>
        </p:nvSpPr>
        <p:spPr>
          <a:xfrm>
            <a:off x="965164" y="952560"/>
            <a:ext cx="10749600" cy="135432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Discurso direto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414" name="CustomShape 3"/>
          <p:cNvSpPr/>
          <p:nvPr/>
        </p:nvSpPr>
        <p:spPr>
          <a:xfrm>
            <a:off x="1287000" y="2762280"/>
            <a:ext cx="2767680" cy="321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É a reprodução das falas das personagens com a intenção de representar suas palavras tal qual cada personagem teria expressado.</a:t>
            </a:r>
            <a:endParaRPr lang="pt-BR" sz="19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1900" b="0" strike="noStrike" spc="-1" dirty="0">
                <a:solidFill>
                  <a:srgbClr val="000000"/>
                </a:solidFill>
                <a:latin typeface="RobotoBR"/>
              </a:rPr>
              <a:t>Pode ser estruturada de dois modos:</a:t>
            </a:r>
            <a:endParaRPr lang="pt-BR" sz="1900" b="0" strike="noStrike" spc="-1" dirty="0">
              <a:latin typeface="Arial"/>
            </a:endParaRPr>
          </a:p>
        </p:txBody>
      </p:sp>
      <p:pic>
        <p:nvPicPr>
          <p:cNvPr id="415" name="Imagem 5"/>
          <p:cNvPicPr/>
          <p:nvPr/>
        </p:nvPicPr>
        <p:blipFill>
          <a:blip r:embed="rId2"/>
          <a:stretch/>
        </p:blipFill>
        <p:spPr>
          <a:xfrm>
            <a:off x="4262464" y="2337709"/>
            <a:ext cx="7277400" cy="4155927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CustomShape 1"/>
          <p:cNvSpPr/>
          <p:nvPr/>
        </p:nvSpPr>
        <p:spPr>
          <a:xfrm>
            <a:off x="0" y="43290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17" name="CustomShape 2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B79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18" name="Espaço Reservado para Conteúdo 5"/>
          <p:cNvPicPr/>
          <p:nvPr/>
        </p:nvPicPr>
        <p:blipFill>
          <a:blip r:embed="rId2"/>
          <a:stretch/>
        </p:blipFill>
        <p:spPr>
          <a:xfrm>
            <a:off x="3525120" y="525600"/>
            <a:ext cx="7520760" cy="6054120"/>
          </a:xfrm>
          <a:prstGeom prst="rect">
            <a:avLst/>
          </a:prstGeom>
          <a:ln>
            <a:noFill/>
          </a:ln>
        </p:spPr>
      </p:pic>
      <p:sp>
        <p:nvSpPr>
          <p:cNvPr id="419" name="CustomShape 3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chemeClr val="accent2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20" name="CustomShape 4"/>
          <p:cNvSpPr/>
          <p:nvPr/>
        </p:nvSpPr>
        <p:spPr>
          <a:xfrm>
            <a:off x="592560" y="2205000"/>
            <a:ext cx="2751480" cy="270864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Reescrita de conto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1504</Words>
  <Application>Microsoft Office PowerPoint</Application>
  <PresentationFormat>Widescreen</PresentationFormat>
  <Paragraphs>121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Tempos do indicativo</vt:lpstr>
      <vt:lpstr>Tempos do indicativo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2020-04-02T21:52:27Z</dcterms:created>
  <dcterms:modified xsi:type="dcterms:W3CDTF">2020-04-02T21:55:42Z</dcterms:modified>
</cp:coreProperties>
</file>