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29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5E7F1-27B8-4DDF-9C35-4CEDF6CCB44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56628-AADC-4AA9-9DFC-EF93687273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52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8148F-BA9A-4C0B-846E-B5D8AD082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4E0510-0797-4A8C-88D1-A4E48C1B4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E92A80-12ED-4FE4-97BB-2FA8D937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AE44CC-03B8-4709-A3CF-F47B669D8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75C4CF-B5FB-4EEF-8876-CDC975F2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500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070FB-686D-489A-8BC0-9E50EFB6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B4DDE0-C949-45BE-AC18-D25803960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CCEB87-7A5D-4F7A-A980-20C53288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027DA7-3640-4298-A285-F7F8FD8E0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1074C4-3B40-45CD-A0D7-87EC4C84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493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3C416-EAA5-41AA-BF61-69EDD787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8AF3C-4F42-42DB-87CF-53F2EA214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7AA692-82AD-421D-8A35-82FCFD03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B34718-1DF8-40F2-9A60-571401A07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CFCB7F-FF89-4794-BDE2-70C14E5FF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148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E87DB4-BEBC-4A2E-990C-153111B62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7501BF-7E83-4E6A-9BD3-761C4F2C77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55685F-C9D5-461F-9EA9-34331661E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5688D5-DE81-4688-901C-F02E70241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8D2442-088D-44E5-9501-3F2514D0D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ECFAB1-D566-4972-88A9-C0D6436B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97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44B48-1C1B-49D8-AAFF-88B67355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DD2089-DEA5-4B3C-952A-ADC6A5A73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F2CC5B-37F0-4679-9E27-CC5B532F0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9F9D5D7-BB02-4C5A-AC16-ED446AFE8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228631-D6DB-4243-B17C-9E9C2DF9C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4BF7EEF-4370-4DA1-ACF5-DB85B4CE8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40D6E9-47F5-4A53-A71E-F7906290B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3D47187-8BB5-4780-B2BE-11D5CB59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2458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E4A69-2A32-44B5-91DD-B4876EC4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89A49B-B2EF-45FA-AED5-A40A8DF0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0DD10BF-04A3-44B9-BC0A-92932DBC6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B99115E-87B1-4DC0-B89D-9D7DD441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11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EA72CCB-02AC-4E13-8D28-88D732FE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F3EB4A-1174-47DA-9F65-18A6F53B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ED6F58-3896-47C9-95BB-56AC3BC2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80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F2E46-CE47-4EEE-9A82-49F992A5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17282F-0567-4953-B744-D3D77381F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2466EA-69EE-487A-A562-499D6DE3F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4A50BF-7BAC-4BD8-BEAC-8D3D34310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9A8B11-8AEC-4F0C-B3A3-436DECC1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313434-6680-4429-A1F7-67CA9000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96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73E88-8999-4164-AD41-874A15E2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BEB206E-0789-46DA-87CF-0C6F73BBD0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7C1821-C916-4E3F-BD9F-7405CD545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075032-A019-440E-BB5F-BC579CCF3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0F6AD9-BD07-43F4-9907-A35CD7863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797D59-9ACF-49D2-8877-C4CBAF35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51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7C26F-3355-4DC0-942D-BAD7F228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4CF762-F5BF-4867-9E2E-B1490C8CC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D9D513-07AD-4B8E-AEB5-60DCDDEC5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86C2A4-D82B-43EC-804F-83D52510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EAA89C-CA43-45C5-88D8-C1C04F15F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242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CA3755-E1E3-4FCF-AEE2-3417CB7AF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BC626-762E-444B-92AB-714AE1D62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020471-7E02-4B82-95B8-D3BB6853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053D67-CCFB-469E-B9E9-C48961E5B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2C4E47-00FA-4B83-AA5D-2E44354D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08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215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8ABE11-C81A-47DD-8868-CDCEBC7D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F2B8E7-F62F-4BEB-A923-A05FB2603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F604BA-26A7-4CAE-A770-7339DC3E81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B15E7-872E-48E0-84CD-AA99EDB3840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CCA5FE-6274-4506-86D4-83B909AFA4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ADC65D-78FA-4C73-92BE-2F3255CBB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07795-FBD3-4033-9DEF-D306F27118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71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6</a:t>
            </a:r>
            <a:endParaRPr lang="pt-BR" sz="4800" b="0" strike="noStrike" spc="-1" dirty="0">
              <a:latin typeface="Arial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CustomShape 1"/>
          <p:cNvSpPr/>
          <p:nvPr/>
        </p:nvSpPr>
        <p:spPr>
          <a:xfrm>
            <a:off x="838080" y="208530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Constituição Brasileira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organizada em nove títulos. Cada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título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é separado em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capítulos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que, por sua vez, são divididos em seções denominadas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artigos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(usada a forma abreviada Art.), e os itens de cada artigo são chamados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incisos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528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>
                <a:solidFill>
                  <a:srgbClr val="FFFFFF"/>
                </a:solidFill>
                <a:latin typeface="RobotoBR"/>
              </a:rPr>
              <a:t>Constituição</a:t>
            </a:r>
            <a:endParaRPr lang="pt-BR" sz="4800" b="0" strike="noStrike" spc="-1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800" b="1" strike="noStrike" spc="-1">
                <a:solidFill>
                  <a:srgbClr val="000000"/>
                </a:solidFill>
                <a:latin typeface="RobotoBR"/>
              </a:rPr>
              <a:t>abaixo-assinado </a:t>
            </a: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é um documento feito de forma coletiva e que serve para exigir uma demanda, manifestar apoio ou demonstrar uma queixa — de interesse comum à coletividade — para órgãos, instituições ou autoridades.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530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>
                <a:solidFill>
                  <a:srgbClr val="FFFFFF"/>
                </a:solidFill>
                <a:latin typeface="RobotoBR"/>
              </a:rPr>
              <a:t>Abaixo-assinado</a:t>
            </a:r>
            <a:endParaRPr lang="pt-BR" sz="4800" b="0" strike="noStrike" spc="-1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CustomShape 1"/>
          <p:cNvSpPr/>
          <p:nvPr/>
        </p:nvSpPr>
        <p:spPr>
          <a:xfrm>
            <a:off x="1136520" y="512040"/>
            <a:ext cx="7473600" cy="132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Frase, período e oração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32" name="CustomShape 2"/>
          <p:cNvSpPr/>
          <p:nvPr/>
        </p:nvSpPr>
        <p:spPr>
          <a:xfrm>
            <a:off x="606172" y="1938569"/>
            <a:ext cx="8335900" cy="45694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frase é um enunciado de sentido completo. Ela pode ou não conter verbo.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1800" b="0" strike="noStrike" spc="-1" dirty="0">
                <a:solidFill>
                  <a:srgbClr val="000000"/>
                </a:solidFill>
                <a:latin typeface="RobotoBR"/>
              </a:rPr>
              <a:t>Ex.: Nós </a:t>
            </a:r>
            <a:r>
              <a:rPr lang="pt-BR" sz="1800" b="1" strike="noStrike" spc="-1" dirty="0">
                <a:solidFill>
                  <a:srgbClr val="000000"/>
                </a:solidFill>
                <a:latin typeface="RobotoBR"/>
              </a:rPr>
              <a:t>fizemos </a:t>
            </a:r>
            <a:r>
              <a:rPr lang="pt-BR" sz="1800" b="0" strike="noStrike" spc="-1" dirty="0">
                <a:solidFill>
                  <a:srgbClr val="000000"/>
                </a:solidFill>
                <a:latin typeface="RobotoBR"/>
              </a:rPr>
              <a:t>vários estudos e </a:t>
            </a:r>
            <a:r>
              <a:rPr lang="pt-BR" sz="1800" b="1" strike="noStrike" spc="-1" dirty="0">
                <a:solidFill>
                  <a:srgbClr val="000000"/>
                </a:solidFill>
                <a:latin typeface="RobotoBR"/>
              </a:rPr>
              <a:t>percebemos </a:t>
            </a:r>
            <a:r>
              <a:rPr lang="pt-BR" sz="1800" b="0" strike="noStrike" spc="-1" dirty="0">
                <a:solidFill>
                  <a:srgbClr val="000000"/>
                </a:solidFill>
                <a:latin typeface="RobotoBR"/>
              </a:rPr>
              <a:t>a necessidade de um parque.                	      ↓                                                ↓                                                                           	   </a:t>
            </a:r>
            <a:r>
              <a:rPr lang="pt-BR" sz="1800" b="0" strike="noStrike" spc="-1" dirty="0">
                <a:solidFill>
                  <a:srgbClr val="767171"/>
                </a:solidFill>
                <a:latin typeface="RobotoBR"/>
              </a:rPr>
              <a:t>verbo                                        verbo</a:t>
            </a:r>
            <a:endParaRPr lang="pt-BR" sz="1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Todo enunciado organizado em torno de um verbo é chamado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oração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O enunciado apresentado anteriormente tem duas orações, pois tem dois verbos.</a:t>
            </a:r>
            <a:endParaRPr lang="pt-BR" sz="24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frase constituída de uma ou mais orações é chamada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período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latin typeface="Arial"/>
            </a:endParaRPr>
          </a:p>
        </p:txBody>
      </p:sp>
      <p:sp>
        <p:nvSpPr>
          <p:cNvPr id="533" name="CustomShape 3"/>
          <p:cNvSpPr/>
          <p:nvPr/>
        </p:nvSpPr>
        <p:spPr>
          <a:xfrm>
            <a:off x="10089000" y="0"/>
            <a:ext cx="2102400" cy="685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4" name="CustomShape 4"/>
          <p:cNvSpPr/>
          <p:nvPr/>
        </p:nvSpPr>
        <p:spPr>
          <a:xfrm>
            <a:off x="8915400" y="2359080"/>
            <a:ext cx="2139480" cy="2139480"/>
          </a:xfrm>
          <a:prstGeom prst="ellipse">
            <a:avLst/>
          </a:prstGeom>
          <a:solidFill>
            <a:srgbClr val="FFFFFF"/>
          </a:solidFill>
          <a:ln w="22320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5" name="CustomShape 5"/>
          <p:cNvSpPr/>
          <p:nvPr/>
        </p:nvSpPr>
        <p:spPr>
          <a:xfrm>
            <a:off x="10089000" y="0"/>
            <a:ext cx="2139480" cy="68572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6" name="CustomShape 6"/>
          <p:cNvSpPr/>
          <p:nvPr/>
        </p:nvSpPr>
        <p:spPr>
          <a:xfrm>
            <a:off x="8916057" y="2298390"/>
            <a:ext cx="2268720" cy="2268720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37" name="Graphic 7"/>
          <p:cNvPicPr/>
          <p:nvPr/>
        </p:nvPicPr>
        <p:blipFill>
          <a:blip r:embed="rId2"/>
          <a:stretch/>
        </p:blipFill>
        <p:spPr>
          <a:xfrm>
            <a:off x="9408600" y="2781360"/>
            <a:ext cx="1142280" cy="1142280"/>
          </a:xfrm>
          <a:prstGeom prst="rect">
            <a:avLst/>
          </a:prstGeom>
          <a:ln>
            <a:noFill/>
          </a:ln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Períodos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s</a:t>
            </a: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imples e períodos compostos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grpSp>
        <p:nvGrpSpPr>
          <p:cNvPr id="539" name="Group 2"/>
          <p:cNvGrpSpPr/>
          <p:nvPr/>
        </p:nvGrpSpPr>
        <p:grpSpPr>
          <a:xfrm>
            <a:off x="838080" y="1827720"/>
            <a:ext cx="10514880" cy="4346280"/>
            <a:chOff x="838080" y="1827720"/>
            <a:chExt cx="10514880" cy="4346280"/>
          </a:xfrm>
        </p:grpSpPr>
        <p:sp>
          <p:nvSpPr>
            <p:cNvPr id="541" name="CustomShape 4"/>
            <p:cNvSpPr/>
            <p:nvPr/>
          </p:nvSpPr>
          <p:spPr>
            <a:xfrm>
              <a:off x="838080" y="1827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Os períodos sempre se iniciam com letra maiúscula e terminam com um sinal de pontuação.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543" name="CustomShape 6"/>
            <p:cNvSpPr/>
            <p:nvPr/>
          </p:nvSpPr>
          <p:spPr>
            <a:xfrm>
              <a:off x="838080" y="3276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Chama-se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período simples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ao período formado por apenas uma oração. Se ele é formado por duas ou mais orações, é chamado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período composto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545" name="CustomShape 8"/>
            <p:cNvSpPr/>
            <p:nvPr/>
          </p:nvSpPr>
          <p:spPr>
            <a:xfrm>
              <a:off x="838080" y="4725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Nos períodos compostos, as orações podem ter uma relação de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coordenação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ou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subordinação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700" b="0" strike="noStrike" spc="-1" dirty="0">
                <a:latin typeface="Arial"/>
              </a:endParaRPr>
            </a:p>
          </p:txBody>
        </p:sp>
      </p:grpSp>
      <p:grpSp>
        <p:nvGrpSpPr>
          <p:cNvPr id="546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CustomShape 1"/>
          <p:cNvSpPr/>
          <p:nvPr/>
        </p:nvSpPr>
        <p:spPr>
          <a:xfrm>
            <a:off x="838080" y="1645055"/>
            <a:ext cx="10514880" cy="46754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	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pt-BR" sz="2200" b="0" strike="noStrike" spc="-1" dirty="0">
                <a:solidFill>
                  <a:srgbClr val="767171"/>
                </a:solidFill>
                <a:latin typeface="RobotoBR"/>
              </a:rPr>
              <a:t>Ex.: Os pais de alunos nos </a:t>
            </a:r>
            <a:r>
              <a:rPr lang="pt-BR" sz="2200" b="1" strike="noStrike" spc="-1" dirty="0">
                <a:solidFill>
                  <a:srgbClr val="767171"/>
                </a:solidFill>
                <a:latin typeface="RobotoBR"/>
              </a:rPr>
              <a:t>procuraram</a:t>
            </a:r>
            <a:r>
              <a:rPr lang="pt-BR" sz="2200" b="0" strike="noStrike" spc="-1" dirty="0">
                <a:solidFill>
                  <a:srgbClr val="767171"/>
                </a:solidFill>
                <a:latin typeface="RobotoBR"/>
              </a:rPr>
              <a:t> e </a:t>
            </a:r>
            <a:r>
              <a:rPr lang="pt-BR" sz="2200" b="1" strike="noStrike" spc="-1" dirty="0">
                <a:solidFill>
                  <a:srgbClr val="767171"/>
                </a:solidFill>
                <a:latin typeface="RobotoBR"/>
              </a:rPr>
              <a:t>solicitaram</a:t>
            </a:r>
            <a:r>
              <a:rPr lang="pt-BR" sz="2200" b="0" strike="noStrike" spc="-1" dirty="0">
                <a:solidFill>
                  <a:srgbClr val="767171"/>
                </a:solidFill>
                <a:latin typeface="RobotoBR"/>
              </a:rPr>
              <a:t> um parque.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767171"/>
                </a:solidFill>
                <a:latin typeface="RobotoBR"/>
              </a:rPr>
              <a:t>	       Os pais de alunos nos </a:t>
            </a:r>
            <a:r>
              <a:rPr lang="pt-BR" sz="2200" b="1" strike="noStrike" spc="-1" dirty="0">
                <a:solidFill>
                  <a:srgbClr val="767171"/>
                </a:solidFill>
                <a:latin typeface="RobotoBR"/>
              </a:rPr>
              <a:t>procuraram</a:t>
            </a:r>
            <a:r>
              <a:rPr lang="pt-BR" sz="2200" b="0" strike="noStrike" spc="-1" dirty="0">
                <a:solidFill>
                  <a:srgbClr val="767171"/>
                </a:solidFill>
                <a:latin typeface="RobotoBR"/>
              </a:rPr>
              <a:t>. [Eles] </a:t>
            </a:r>
            <a:r>
              <a:rPr lang="pt-BR" sz="2200" b="1" strike="noStrike" spc="-1" dirty="0">
                <a:solidFill>
                  <a:srgbClr val="767171"/>
                </a:solidFill>
                <a:latin typeface="RobotoBR"/>
              </a:rPr>
              <a:t>Solicitaram</a:t>
            </a:r>
            <a:r>
              <a:rPr lang="pt-BR" sz="2200" b="0" strike="noStrike" spc="-1" dirty="0">
                <a:solidFill>
                  <a:srgbClr val="767171"/>
                </a:solidFill>
                <a:latin typeface="RobotoBR"/>
              </a:rPr>
              <a:t> um parque.</a:t>
            </a:r>
            <a:endParaRPr lang="pt-BR" sz="22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Ambas as orações do período são independentes. São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orações coordenadas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 Por isso, podem ser separadas em dois períodos diferentes com apenas uma oração em cada: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000" b="0" strike="noStrike" spc="-1" dirty="0">
                <a:solidFill>
                  <a:srgbClr val="767171"/>
                </a:solidFill>
                <a:latin typeface="RobotoBR"/>
              </a:rPr>
              <a:t>Ex.</a:t>
            </a:r>
            <a:r>
              <a:rPr lang="pt-BR" sz="2200" spc="-1" dirty="0">
                <a:solidFill>
                  <a:srgbClr val="767171"/>
                </a:solidFill>
                <a:latin typeface="RobotoBR"/>
              </a:rPr>
              <a:t>: Tenho observado que </a:t>
            </a:r>
            <a:r>
              <a:rPr lang="pt-BR" sz="2200" b="1" spc="-1" dirty="0">
                <a:solidFill>
                  <a:srgbClr val="767171"/>
                </a:solidFill>
                <a:latin typeface="RobotoBR"/>
              </a:rPr>
              <a:t>apenas alguns sacos de lixo são coletados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Nesse caso, a oração em destaque está relacionada à anterior por uma relação de dependência e é chamada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oração subordinada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548" name="CustomShape 2"/>
          <p:cNvSpPr/>
          <p:nvPr/>
        </p:nvSpPr>
        <p:spPr>
          <a:xfrm>
            <a:off x="838079" y="278460"/>
            <a:ext cx="10910115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coordenadas e orações subordinadas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>
                <a:solidFill>
                  <a:srgbClr val="FFFFFF"/>
                </a:solidFill>
                <a:latin typeface="RobotoBR"/>
              </a:rPr>
              <a:t>Parágrafo</a:t>
            </a:r>
            <a:endParaRPr lang="pt-BR" sz="4800" b="0" strike="noStrike" spc="-1">
              <a:latin typeface="Arial"/>
            </a:endParaRPr>
          </a:p>
        </p:txBody>
      </p:sp>
      <p:sp>
        <p:nvSpPr>
          <p:cNvPr id="55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parágrafo é uma unidade de composição escrita a partir de um ou mais períodos ou frases.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400" b="0" strike="noStrike" spc="-1" dirty="0">
                <a:solidFill>
                  <a:srgbClr val="767171"/>
                </a:solidFill>
                <a:latin typeface="RobotoBR"/>
              </a:rPr>
              <a:t>Ex.: Quem mora em uma cidade grande já percebeu que há 	muito mais cinza do que verde ao seu redor. As pessoas foram construindo prédios, muros, asfaltando ruas e calçadas para ficar mais prático, e não pensaram no quanto é triste e ruim para a saúde viver sem natureza por perto.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Dá-se o nome de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norma-padrão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ao conjunto de saberes ligados à cultura letrada e às regras gramaticais que, estabelecidas ao longo do tempo, são tidas como referência.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Costuma ser reconhecida socialmente como uma referência, da qual é possível se aproximar mais ou menos a depender da situação em que a língua é empregada, tanto na fala quanto na escrita.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552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>
                <a:solidFill>
                  <a:srgbClr val="FFFFFF"/>
                </a:solidFill>
                <a:latin typeface="RobotoBR"/>
              </a:rPr>
              <a:t>Norma-padrão</a:t>
            </a:r>
            <a:endParaRPr lang="pt-BR" sz="4800" b="0" strike="noStrike" spc="-1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Variedades linguísticas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554" name="Group 2"/>
          <p:cNvGrpSpPr/>
          <p:nvPr/>
        </p:nvGrpSpPr>
        <p:grpSpPr>
          <a:xfrm>
            <a:off x="838080" y="1827720"/>
            <a:ext cx="10514880" cy="4346280"/>
            <a:chOff x="838080" y="1827720"/>
            <a:chExt cx="10514880" cy="4346280"/>
          </a:xfrm>
        </p:grpSpPr>
        <p:sp>
          <p:nvSpPr>
            <p:cNvPr id="556" name="CustomShape 4"/>
            <p:cNvSpPr/>
            <p:nvPr/>
          </p:nvSpPr>
          <p:spPr>
            <a:xfrm>
              <a:off x="838080" y="1827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 língua apresenta variações que resultam em diferentes falares, relacionados a algumas circunstâncias ligadas aos falantes.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558" name="CustomShape 6"/>
            <p:cNvSpPr/>
            <p:nvPr/>
          </p:nvSpPr>
          <p:spPr>
            <a:xfrm>
              <a:off x="838080" y="3276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Ela varia de acordo com fatores tais como: lugar onde se vive, faixa etária, grau de escolaridade, profissão e também sofre mudanças no transcorrer do tempo.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560" name="CustomShape 8"/>
            <p:cNvSpPr/>
            <p:nvPr/>
          </p:nvSpPr>
          <p:spPr>
            <a:xfrm>
              <a:off x="838080" y="4725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Aos diversos falares praticados por comunidades ou grupos diferentes de falantes dá-se o nome de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variedades linguísticas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700" b="0" strike="noStrike" spc="-1" dirty="0">
                <a:latin typeface="Arial"/>
              </a:endParaRPr>
            </a:p>
          </p:txBody>
        </p:sp>
      </p:grpSp>
      <p:grpSp>
        <p:nvGrpSpPr>
          <p:cNvPr id="561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Sintagma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cada parte significativa de uma oração e que é formada por um núcleo e pelas palavras e expressões a ele relacionadas.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Todos os sintagmas se organizam em torno de um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núcleo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sintagmas nominais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o núcleo é um nome, que pode ser um substantivo ou um pronome.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sintagma verbal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o núcleo é um verbo.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563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Sintagmas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sintagmas nominais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núcleo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pode estar acompanhado de palavras que determinam ou modificam o seu sentido: artigos, pronomes (demonstrativos, possessivos, indefinidos), numerais, adjetivos ou locuções adjetivas.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Dentro de um sintagma nominal, as palavras se combinam e obedecem a uma ordem, que, se não for seguida, não produz significado.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565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Sintagma nominal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CustomShape 2"/>
          <p:cNvSpPr/>
          <p:nvPr/>
        </p:nvSpPr>
        <p:spPr>
          <a:xfrm>
            <a:off x="525960" y="536056"/>
            <a:ext cx="11139120" cy="929880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Sintagma</a:t>
            </a:r>
            <a:r>
              <a:rPr lang="pt-BR" sz="440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pt-BR" sz="4400" b="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ominal</a:t>
            </a:r>
          </a:p>
        </p:txBody>
      </p:sp>
      <p:pic>
        <p:nvPicPr>
          <p:cNvPr id="569" name="Imagem 4"/>
          <p:cNvPicPr/>
          <p:nvPr/>
        </p:nvPicPr>
        <p:blipFill>
          <a:blip r:embed="rId2"/>
          <a:stretch/>
        </p:blipFill>
        <p:spPr>
          <a:xfrm>
            <a:off x="320040" y="2577960"/>
            <a:ext cx="11496240" cy="386064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A concordância verbal é feita a partir da combinação do verbo, em número e pessoa, com o núcleo do sintagma nominal. </a:t>
            </a:r>
            <a:endParaRPr lang="pt-BR" sz="2800" b="0" strike="noStrike" spc="-1">
              <a:latin typeface="Arial"/>
            </a:endParaRPr>
          </a:p>
        </p:txBody>
      </p:sp>
      <p:sp>
        <p:nvSpPr>
          <p:cNvPr id="571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Concordância verbal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572" name="Imagem 5"/>
          <p:cNvPicPr/>
          <p:nvPr/>
        </p:nvPicPr>
        <p:blipFill>
          <a:blip r:embed="rId2"/>
          <a:stretch/>
        </p:blipFill>
        <p:spPr>
          <a:xfrm>
            <a:off x="1867680" y="3037320"/>
            <a:ext cx="8456400" cy="291924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CustomShape 1"/>
          <p:cNvSpPr/>
          <p:nvPr/>
        </p:nvSpPr>
        <p:spPr>
          <a:xfrm>
            <a:off x="838080" y="1825560"/>
            <a:ext cx="10514880" cy="45093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000" lnSpcReduction="2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100" b="0" strike="noStrike" spc="-1" dirty="0">
                <a:solidFill>
                  <a:srgbClr val="000000"/>
                </a:solidFill>
                <a:latin typeface="RobotoBR"/>
              </a:rPr>
              <a:t>Chama-se </a:t>
            </a:r>
            <a:r>
              <a:rPr lang="pt-BR" sz="3100" b="1" strike="noStrike" spc="-1" dirty="0">
                <a:solidFill>
                  <a:srgbClr val="000000"/>
                </a:solidFill>
                <a:latin typeface="RobotoBR"/>
              </a:rPr>
              <a:t>locução verbal </a:t>
            </a:r>
            <a:r>
              <a:rPr lang="pt-BR" sz="3100" b="0" strike="noStrike" spc="-1" dirty="0">
                <a:solidFill>
                  <a:srgbClr val="000000"/>
                </a:solidFill>
                <a:latin typeface="RobotoBR"/>
              </a:rPr>
              <a:t>a combinação de dois verbos que, juntos, representam uma única ação.</a:t>
            </a:r>
            <a:endParaRPr lang="pt-BR" sz="3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pt-BR" sz="2400" b="0" strike="noStrike" spc="-1" dirty="0">
                <a:solidFill>
                  <a:srgbClr val="808080"/>
                </a:solidFill>
                <a:latin typeface="Calibri"/>
              </a:rPr>
              <a:t>Nós relatamos alguns problemas que </a:t>
            </a:r>
            <a:r>
              <a:rPr lang="pt-BR" sz="2400" b="1" strike="noStrike" spc="-1" dirty="0">
                <a:solidFill>
                  <a:srgbClr val="808080"/>
                </a:solidFill>
                <a:latin typeface="Calibri"/>
              </a:rPr>
              <a:t>podem ser </a:t>
            </a:r>
            <a:r>
              <a:rPr lang="pt-BR" sz="2400" b="0" strike="noStrike" spc="-1" dirty="0">
                <a:solidFill>
                  <a:srgbClr val="808080"/>
                </a:solidFill>
                <a:latin typeface="Calibri"/>
              </a:rPr>
              <a:t>melhorados nas nossas escolas.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Calibri"/>
              </a:rPr>
              <a:t>                                                                                              ↓</a:t>
            </a:r>
            <a:endParaRPr lang="pt-BR" sz="2200" b="0" strike="noStrike" spc="-1" dirty="0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 dirty="0">
                <a:latin typeface="Calibri"/>
              </a:rPr>
              <a:t>Apenas o primeiro verbo da locução deve concordar com a pessoa e o número do núcleo do sintagma nominal a que se refere.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endParaRPr lang="pt-BR" sz="24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Os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verbos impessoais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são aqueles que não possuem sujeito, como é o caso dos verbos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fazer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haver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com sentido de passagem de tempo, de existência ou de fenômeno meteorológico.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pt-BR" sz="2400" b="1" strike="noStrike" spc="-1" dirty="0">
                <a:solidFill>
                  <a:srgbClr val="808080"/>
                </a:solidFill>
                <a:latin typeface="Calibri"/>
              </a:rPr>
              <a:t>Havia </a:t>
            </a:r>
            <a:r>
              <a:rPr lang="pt-BR" sz="2400" b="0" strike="noStrike" spc="-1" dirty="0">
                <a:solidFill>
                  <a:srgbClr val="808080"/>
                </a:solidFill>
                <a:latin typeface="Calibri"/>
              </a:rPr>
              <a:t>escolas em situações ruins que receberam ajuda e estão melhorando.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Calibri"/>
              </a:rPr>
              <a:t>                    ↓</a:t>
            </a:r>
            <a:endParaRPr lang="pt-BR" sz="2400" b="0" strike="noStrike" spc="-1" dirty="0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Os </a:t>
            </a: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verbos impessoais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são usados no </a:t>
            </a: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singular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independentemente do sintagma nominal da oração.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4" name="CustomShape 2"/>
          <p:cNvSpPr/>
          <p:nvPr/>
        </p:nvSpPr>
        <p:spPr>
          <a:xfrm>
            <a:off x="794783" y="466052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Locução verbal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Imagem 5"/>
          <p:cNvPicPr/>
          <p:nvPr/>
        </p:nvPicPr>
        <p:blipFill>
          <a:blip r:embed="rId2"/>
          <a:srcRect t="4610"/>
          <a:stretch/>
        </p:blipFill>
        <p:spPr>
          <a:xfrm>
            <a:off x="2208200" y="2886059"/>
            <a:ext cx="7634884" cy="3102519"/>
          </a:xfrm>
          <a:prstGeom prst="rect">
            <a:avLst/>
          </a:prstGeom>
          <a:ln>
            <a:noFill/>
          </a:ln>
        </p:spPr>
      </p:pic>
      <p:sp>
        <p:nvSpPr>
          <p:cNvPr id="577" name="CustomShape 1"/>
          <p:cNvSpPr/>
          <p:nvPr/>
        </p:nvSpPr>
        <p:spPr>
          <a:xfrm>
            <a:off x="1456200" y="4388400"/>
            <a:ext cx="823320" cy="7023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78" name="CustomShape 2"/>
          <p:cNvSpPr/>
          <p:nvPr/>
        </p:nvSpPr>
        <p:spPr>
          <a:xfrm>
            <a:off x="804959" y="-52050"/>
            <a:ext cx="9947381" cy="1134326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Ordem dos sintagmas e concordância verbal</a:t>
            </a:r>
            <a:endParaRPr lang="pt-BR" sz="4000" strike="noStrike" spc="-1" dirty="0">
              <a:latin typeface="Calibri"/>
              <a:cs typeface="Calibri"/>
            </a:endParaRPr>
          </a:p>
        </p:txBody>
      </p:sp>
      <p:sp>
        <p:nvSpPr>
          <p:cNvPr id="579" name="CustomShape 3"/>
          <p:cNvSpPr/>
          <p:nvPr/>
        </p:nvSpPr>
        <p:spPr>
          <a:xfrm>
            <a:off x="1169046" y="1241071"/>
            <a:ext cx="9563211" cy="13275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regra básica da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concordância verbal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é que um verbo do sintagma verbal está sempre ligado e combinado a um núcleo do sintagma nominal, mas a ordem desses sintagmas pode interferir na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concordância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latin typeface="Arial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0404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808230" y="44445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CustomShape 1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81" name="Imagem 5"/>
          <p:cNvPicPr/>
          <p:nvPr/>
        </p:nvPicPr>
        <p:blipFill>
          <a:blip r:embed="rId2"/>
          <a:stretch/>
        </p:blipFill>
        <p:spPr>
          <a:xfrm>
            <a:off x="3539159" y="577211"/>
            <a:ext cx="8512121" cy="4444533"/>
          </a:xfrm>
          <a:prstGeom prst="rect">
            <a:avLst/>
          </a:prstGeom>
          <a:ln>
            <a:noFill/>
          </a:ln>
        </p:spPr>
      </p:pic>
      <p:sp>
        <p:nvSpPr>
          <p:cNvPr id="582" name="CustomShape 2"/>
          <p:cNvSpPr/>
          <p:nvPr/>
        </p:nvSpPr>
        <p:spPr>
          <a:xfrm>
            <a:off x="2583448" y="5159010"/>
            <a:ext cx="8642432" cy="12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 caso de sintagmas nominais pospostos aos verbais, o verbo pode ser usado no singular ou no plural. Assim, são aceitas as duas concordâncias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latin typeface="Arial"/>
            </a:endParaRPr>
          </a:p>
        </p:txBody>
      </p:sp>
      <p:sp>
        <p:nvSpPr>
          <p:cNvPr id="583" name="CustomShape 3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4" name="CustomShape 4"/>
          <p:cNvSpPr/>
          <p:nvPr/>
        </p:nvSpPr>
        <p:spPr>
          <a:xfrm>
            <a:off x="658440" y="1774927"/>
            <a:ext cx="2742480" cy="2865113"/>
          </a:xfrm>
          <a:prstGeom prst="rect">
            <a:avLst/>
          </a:prstGeom>
          <a:solidFill>
            <a:srgbClr val="FFFFFF"/>
          </a:solidFill>
          <a:ln w="17460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28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Ordem dos sintagmas</a:t>
            </a:r>
          </a:p>
          <a:p>
            <a:pPr algn="ctr">
              <a:lnSpc>
                <a:spcPct val="90000"/>
              </a:lnSpc>
            </a:pPr>
            <a:r>
              <a:rPr lang="pt-BR" sz="28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e </a:t>
            </a:r>
          </a:p>
          <a:p>
            <a:pPr algn="ctr">
              <a:lnSpc>
                <a:spcPct val="90000"/>
              </a:lnSpc>
            </a:pPr>
            <a:r>
              <a:rPr lang="pt-BR" sz="28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</a:t>
            </a:r>
            <a:r>
              <a:rPr lang="pt-BR" sz="2800" spc="-1" dirty="0">
                <a:solidFill>
                  <a:srgbClr val="ED7D31"/>
                </a:solidFill>
                <a:latin typeface="Calibri"/>
                <a:cs typeface="Calibri"/>
              </a:rPr>
              <a:t>v</a:t>
            </a:r>
            <a:r>
              <a:rPr lang="pt-BR" sz="28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erbal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Quando o núcleo do sintagma nominal se referir a uma ideia coletiva, o verbo fica no singular: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Ex.: A maioria pediu ajuda.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2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Mas se o núcleo estiver especificado, o verbo pode ser usado no singular ou no plural: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Ex.: A maioria das pessoas pediu ajuda.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                   ou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                  A maioria das pessoas pediram ajuda.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586" name="CustomShape 2"/>
          <p:cNvSpPr/>
          <p:nvPr/>
        </p:nvSpPr>
        <p:spPr>
          <a:xfrm>
            <a:off x="838080" y="24960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0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Ordem dos sintagmas e concordância verbal</a:t>
            </a:r>
            <a:endParaRPr lang="pt-BR" sz="40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8" name="CustomShape 2"/>
          <p:cNvSpPr/>
          <p:nvPr/>
        </p:nvSpPr>
        <p:spPr>
          <a:xfrm>
            <a:off x="862920" y="1026390"/>
            <a:ext cx="372667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Texto 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argumentativo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grpSp>
        <p:nvGrpSpPr>
          <p:cNvPr id="589" name="Group 3"/>
          <p:cNvGrpSpPr/>
          <p:nvPr/>
        </p:nvGrpSpPr>
        <p:grpSpPr>
          <a:xfrm>
            <a:off x="5194440" y="474480"/>
            <a:ext cx="6512760" cy="5877360"/>
            <a:chOff x="5194440" y="474480"/>
            <a:chExt cx="6512760" cy="5877360"/>
          </a:xfrm>
        </p:grpSpPr>
        <p:sp>
          <p:nvSpPr>
            <p:cNvPr id="590" name="CustomShape 4"/>
            <p:cNvSpPr/>
            <p:nvPr/>
          </p:nvSpPr>
          <p:spPr>
            <a:xfrm>
              <a:off x="5194440" y="474480"/>
              <a:ext cx="6512760" cy="162792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91" name="CustomShape 5"/>
            <p:cNvSpPr/>
            <p:nvPr/>
          </p:nvSpPr>
          <p:spPr>
            <a:xfrm>
              <a:off x="5686920" y="840960"/>
              <a:ext cx="896040" cy="89496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92" name="CustomShape 6"/>
            <p:cNvSpPr/>
            <p:nvPr/>
          </p:nvSpPr>
          <p:spPr>
            <a:xfrm>
              <a:off x="7076160" y="474480"/>
              <a:ext cx="4601880" cy="1678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É produzido com a intenção de convencer o leitor a concordar com as ideias relacionadas em seu conteúdo.</a:t>
              </a:r>
              <a:endParaRPr lang="pt-BR" sz="2100" b="0" strike="noStrike" spc="-1" dirty="0">
                <a:latin typeface="Arial"/>
              </a:endParaRPr>
            </a:p>
          </p:txBody>
        </p:sp>
        <p:sp>
          <p:nvSpPr>
            <p:cNvPr id="593" name="CustomShape 7"/>
            <p:cNvSpPr/>
            <p:nvPr/>
          </p:nvSpPr>
          <p:spPr>
            <a:xfrm>
              <a:off x="5194440" y="2574000"/>
              <a:ext cx="6512760" cy="1627920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94" name="CustomShape 8"/>
            <p:cNvSpPr/>
            <p:nvPr/>
          </p:nvSpPr>
          <p:spPr>
            <a:xfrm>
              <a:off x="5686920" y="2940480"/>
              <a:ext cx="896040" cy="89496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95" name="CustomShape 9"/>
            <p:cNvSpPr/>
            <p:nvPr/>
          </p:nvSpPr>
          <p:spPr>
            <a:xfrm>
              <a:off x="7076160" y="2574000"/>
              <a:ext cx="4601880" cy="1678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Um recurso normalmente empregado é o uso de expressões nominais que direcionem a opinião de quem lê.</a:t>
              </a:r>
              <a:endParaRPr lang="pt-BR" sz="2100" b="0" strike="noStrike" spc="-1" dirty="0">
                <a:latin typeface="Arial"/>
              </a:endParaRPr>
            </a:p>
          </p:txBody>
        </p:sp>
        <p:sp>
          <p:nvSpPr>
            <p:cNvPr id="596" name="CustomShape 10"/>
            <p:cNvSpPr/>
            <p:nvPr/>
          </p:nvSpPr>
          <p:spPr>
            <a:xfrm>
              <a:off x="5194440" y="4673160"/>
              <a:ext cx="6512760" cy="162792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97" name="CustomShape 11"/>
            <p:cNvSpPr/>
            <p:nvPr/>
          </p:nvSpPr>
          <p:spPr>
            <a:xfrm>
              <a:off x="5687280" y="5039640"/>
              <a:ext cx="896040" cy="89496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98" name="CustomShape 12"/>
            <p:cNvSpPr/>
            <p:nvPr/>
          </p:nvSpPr>
          <p:spPr>
            <a:xfrm>
              <a:off x="7077240" y="4673160"/>
              <a:ext cx="4571280" cy="1678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Para argumentar, isto é, convencer o leitor do seu posicionamento, o autor escolhe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palavras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expressões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que direcionam o leitor para a ideia a ser defendida.</a:t>
              </a:r>
              <a:endParaRPr lang="pt-BR" sz="1800" b="0" strike="noStrike" spc="-1">
                <a:latin typeface="Arial"/>
              </a:endParaRPr>
            </a:p>
          </p:txBody>
        </p:sp>
      </p:grpSp>
      <p:grpSp>
        <p:nvGrpSpPr>
          <p:cNvPr id="599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443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CustomShape 1"/>
          <p:cNvSpPr/>
          <p:nvPr/>
        </p:nvSpPr>
        <p:spPr>
          <a:xfrm>
            <a:off x="0" y="14430"/>
            <a:ext cx="12191400" cy="685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1" name="CustomShape 2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02" name="Imagem 4"/>
          <p:cNvPicPr/>
          <p:nvPr/>
        </p:nvPicPr>
        <p:blipFill>
          <a:blip r:embed="rId2"/>
          <a:stretch/>
        </p:blipFill>
        <p:spPr>
          <a:xfrm>
            <a:off x="3577320" y="721515"/>
            <a:ext cx="8185308" cy="5598956"/>
          </a:xfrm>
          <a:prstGeom prst="rect">
            <a:avLst/>
          </a:prstGeom>
          <a:ln>
            <a:noFill/>
          </a:ln>
        </p:spPr>
      </p:pic>
      <p:sp>
        <p:nvSpPr>
          <p:cNvPr id="603" name="CustomShape 3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4" name="CustomShape 4"/>
          <p:cNvSpPr/>
          <p:nvPr/>
        </p:nvSpPr>
        <p:spPr>
          <a:xfrm>
            <a:off x="640080" y="2074320"/>
            <a:ext cx="2751480" cy="270864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Carta</a:t>
            </a:r>
            <a:br>
              <a:rPr sz="4400" b="1" dirty="0"/>
            </a:br>
            <a:endParaRPr lang="pt-BR" sz="4400" b="1" dirty="0"/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 aberta</a:t>
            </a:r>
            <a:endParaRPr lang="pt-BR" sz="4400" b="1" strike="noStrike" spc="-1" dirty="0">
              <a:latin typeface="Arial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Seleção do tema: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t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oda pesquisa nasce de um tema e de muitas perguntas sobre ele.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Tipos de busca: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busca-se primeiro por uma boa bibliografia sobre o assunto, que, na internet, serão os </a:t>
            </a:r>
            <a:r>
              <a:rPr lang="pt-BR" sz="2800" b="0" i="1" strike="noStrike" spc="-1" dirty="0">
                <a:solidFill>
                  <a:srgbClr val="000000"/>
                </a:solidFill>
                <a:latin typeface="RobotoBR"/>
              </a:rPr>
              <a:t>sites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de busca. Os </a:t>
            </a:r>
            <a:r>
              <a:rPr lang="pt-BR" sz="2800" b="0" i="1" strike="noStrike" spc="-1" dirty="0">
                <a:solidFill>
                  <a:srgbClr val="000000"/>
                </a:solidFill>
                <a:latin typeface="RobotoBR"/>
              </a:rPr>
              <a:t>sites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de busca mais conhecidos atualmente são: Google, </a:t>
            </a:r>
            <a:r>
              <a:rPr lang="pt-BR" sz="2800" b="0" strike="noStrike" spc="-1" dirty="0" err="1">
                <a:solidFill>
                  <a:srgbClr val="000000"/>
                </a:solidFill>
                <a:latin typeface="RobotoBR"/>
              </a:rPr>
              <a:t>Dogpile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Virtual LRC. Para refinar a sua pesquisa na internet, é possível empregar alguns recursos, como:</a:t>
            </a:r>
            <a:endParaRPr lang="pt-BR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Colocar os termos entre aspas (“órgãos públicos”).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Colocar o sinal de asterisco entre os termos (órgãos*públicos).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Colocar o sinal de subtração entre os termos (órgãos públicos – corrupção).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Colocar o sinal de mais entre os termos (órgãos públicos + prefeituras).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latin typeface="Arial"/>
            </a:endParaRPr>
          </a:p>
        </p:txBody>
      </p:sp>
      <p:sp>
        <p:nvSpPr>
          <p:cNvPr id="606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Pesquisa em meio eletrônico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Reconhecimento da fonte: </a:t>
            </a:r>
            <a:r>
              <a:rPr lang="pt-BR" sz="2800" spc="-1" dirty="0">
                <a:solidFill>
                  <a:srgbClr val="000000"/>
                </a:solidFill>
                <a:latin typeface="Calibri"/>
              </a:rPr>
              <a:t>é preciso verificar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a confiabilidade dos </a:t>
            </a:r>
            <a:r>
              <a:rPr lang="pt-BR" sz="2800" b="0" i="1" strike="noStrike" spc="-1" dirty="0">
                <a:solidFill>
                  <a:srgbClr val="000000"/>
                </a:solidFill>
                <a:latin typeface="Calibri"/>
              </a:rPr>
              <a:t>sites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diferenciando-os entre os que fazem ou não pesquisas para produzir informações.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Identificação de informação ética: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as pesquisas devem ser feitas para investigar causas, elaborar hipóteses para a causa dos problemas e, principalmente, resolver problemas e criar soluções.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608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Pesquisa em meio eletrônico</a:t>
            </a:r>
            <a:endParaRPr lang="pt-BR" sz="440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1228</Words>
  <Application>Microsoft Office PowerPoint</Application>
  <PresentationFormat>Widescreen</PresentationFormat>
  <Paragraphs>98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2020-04-02T21:52:27Z</dcterms:created>
  <dcterms:modified xsi:type="dcterms:W3CDTF">2020-04-02T21:56:21Z</dcterms:modified>
</cp:coreProperties>
</file>