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354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2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BA6B7E-6DB9-4881-A0E3-72C2CC876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C8A219-61B6-4844-B2DE-96D4392CD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6E7E92-69E9-4855-8019-C373233D6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3614A8-5693-4C79-8139-8D6D51A6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763D99-E991-4B06-9E13-49830E0B9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19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6AB91-937D-4AA6-814F-9D82CE89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C5768D-BB26-4202-85F4-87E85D36B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71E267-D65E-4696-A1CC-F6C03D881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090725-204E-42A6-896F-2B108AF15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88EA13-FEEE-416F-9FBA-5A4CA4F8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9488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A7480A-F242-4A66-8769-48027C0B7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99F3B4-C8FA-4393-9E85-EDAA86039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AA2655-E5AB-4F68-AB16-D3AED508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676760-FE0F-43EC-BA3B-A576A0886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D721F7-9442-4642-8899-243F22A6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27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24789-ED95-4E6C-BBE4-9BB020C5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6A61195-7FC2-4906-9E8E-9864504CB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3C90BC-5990-4906-A4D0-D0FF4015C5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BC5E88-7A44-47EB-812A-5BFABC18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69D9A2-05B7-4A3E-A457-BE280B49F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5669B4-A6DC-44DD-9DCB-108BAB57E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778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E8CF67-2890-4E83-9680-AE2D35B2B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3A346E6-2DDA-4CF4-B48E-215AD3B44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5A34E04-30B1-44B3-8A6F-3F2D06706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D2BCF36-9D0C-4917-B9BE-F97E48C51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4933B23-52C1-47F7-95CF-1CA98D75D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C971148-8312-4380-9582-DB31B4026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302C282-9DE6-46DD-B858-21D049A6E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2083546-BA5C-4B6E-A524-21071DB78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580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84B29-62EE-4295-9741-CBD23E9EA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6737592-B339-47B0-8998-23B1253F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66059C0-4F45-4424-AF15-7AA92831A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01C582-1EE4-42B6-9A37-F53B9EDF5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457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AA4FAA7-6567-4F6D-9224-E07C93DE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FA0E00D-BF22-46D1-BB3A-74657ABEA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F00218-C5F9-4F31-AEEB-A702B3B34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07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92943-AAD3-4931-98B0-944E52E0A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2779DA-09C6-4502-B5EC-8964FCDED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2BFE4A-1797-40AE-8344-8B3A0F33F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D2AD18-779A-495A-B652-8C4DC04EE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7D423D2-3AE0-405C-BFA7-09046526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783BEF-10E2-46C6-B4EC-0BCA0891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39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F18A0E-C565-4856-B776-6FFE0A0AB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385A89F-6E13-478E-80A0-488F8404E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CDFD70-A007-4C77-8EFF-28612B74A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060C9C-CEC4-43DD-B64F-C35BE91E2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D4FCDD-BB24-42DB-8883-4CF3ED61A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BED6B3-A358-4CA3-9B0E-734425E3E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339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4DAEC-3C85-4977-836A-AF8AFCE51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96AAF58-0C24-41E4-A87A-F5810FF80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EAFDB9-78B9-4A92-B37C-C3F4031D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C9725C-7216-4089-965C-D3101EF25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80EE31-48D1-448A-AE43-45C216D1A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6555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DD8E7B-5EBD-4F81-BE60-AE65BFB0A7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6EE2239-AE9D-43C4-9508-A6CD66D61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D6C762-C66A-4991-9E2B-3F8F0EFE6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C15350-7A59-44D7-B1D9-5D7F64B3B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EB1C85-25B8-4FDF-91C1-48C8FF0DD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71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441F1E-5A03-4C14-906A-F3EE13E2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401C5A-774A-4595-BCAF-10E193278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AAC129-4365-435E-A035-7FA8742CF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4520C-C791-4BCD-9A85-129D5E70807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4B1495-5487-4014-9DF0-172FC3440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3F3DDB-45F9-4025-AD60-2CA568898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6C145-68D0-4203-966B-78DB4A1F07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482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4 – Capítulo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853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952500" y="2178919"/>
            <a:ext cx="10693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 arte contemporânea tem como um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de seus pilares o debate sobre a </a:t>
            </a:r>
            <a:r>
              <a:rPr lang="pt-BR" sz="2800" b="1" dirty="0">
                <a:latin typeface="RobotoBR" pitchFamily="2" charset="0"/>
              </a:rPr>
              <a:t>identidade</a:t>
            </a:r>
            <a:r>
              <a:rPr lang="pt-BR" sz="2800" dirty="0">
                <a:latin typeface="RobotoBR" pitchFamily="2" charset="0"/>
              </a:rPr>
              <a:t>.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É a partir da identidade que os indivíduos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 organizam suas </a:t>
            </a:r>
            <a:r>
              <a:rPr lang="pt-BR" sz="2800" b="1" dirty="0">
                <a:latin typeface="RobotoBR" pitchFamily="2" charset="0"/>
              </a:rPr>
              <a:t>memórias</a:t>
            </a:r>
            <a:r>
              <a:rPr lang="pt-BR" sz="2800" dirty="0">
                <a:latin typeface="RobotoBR" pitchFamily="2" charset="0"/>
              </a:rPr>
              <a:t>, se constroem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como grupos e, a partir disso, se </a:t>
            </a:r>
            <a:r>
              <a:rPr lang="pt-BR" sz="2800" b="1" dirty="0">
                <a:latin typeface="RobotoBR" pitchFamily="2" charset="0"/>
              </a:rPr>
              <a:t>expressam</a:t>
            </a:r>
            <a:r>
              <a:rPr lang="pt-BR" sz="2800" dirty="0">
                <a:latin typeface="RobotoBR" pitchFamily="2" charset="0"/>
              </a:rPr>
              <a:t>.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650" y="489819"/>
            <a:ext cx="7785100" cy="13208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A arte como testemunha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3287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356210" y="488434"/>
            <a:ext cx="69156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dirty="0">
                <a:latin typeface="RobotoBR" pitchFamily="2" charset="0"/>
              </a:rPr>
              <a:t>Para viver na lembrança:</a:t>
            </a:r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Cais do Valongo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927100" y="2058094"/>
            <a:ext cx="10541000" cy="4431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pt-BR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27100" y="2222500"/>
            <a:ext cx="10541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Após anos de esquecimento, em 2011, foram encontradas no Rio de Janeiro as ruínas da principal porta de entrada de africanos trazidos de forma violenta para o Brasil, entre os séculos XVI e XIX. O Cais do Valongo é um importante marco da Diáspora Africana. Em 9 de julho de 2017, ele foi reconhecido como Patrimônio Mundial da Humanidade pela Unesco.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141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e 4"/>
          <p:cNvSpPr/>
          <p:nvPr/>
        </p:nvSpPr>
        <p:spPr>
          <a:xfrm>
            <a:off x="1524000" y="711935"/>
            <a:ext cx="9436100" cy="605837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50000"/>
              </a:lnSpc>
            </a:pPr>
            <a:br>
              <a:rPr lang="pt-BR" sz="4800" dirty="0">
                <a:latin typeface="RobotoBR" pitchFamily="2" charset="0"/>
                <a:ea typeface="Roboto" panose="02000000000000000000" pitchFamily="2" charset="0"/>
              </a:rPr>
            </a:br>
            <a:endParaRPr lang="pt-BR" sz="2700" dirty="0">
              <a:latin typeface="RobotoBR" pitchFamily="2" charset="0"/>
              <a:ea typeface="Roboto" panose="02000000000000000000" pitchFamily="2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349500" y="1702194"/>
            <a:ext cx="77851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Técnica que mistura fotografia e pintura.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Se hoje temos os filtros dos celulares e programas de edição de imagens para alterar fundos, mudar tons de cabelo, olhos e acrescentar acessórios, antigamente algo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similar acontecia com o recurso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da fotopintura.</a:t>
            </a:r>
          </a:p>
        </p:txBody>
      </p:sp>
      <p:sp>
        <p:nvSpPr>
          <p:cNvPr id="2" name="Retângulo 1"/>
          <p:cNvSpPr/>
          <p:nvPr/>
        </p:nvSpPr>
        <p:spPr>
          <a:xfrm>
            <a:off x="3124200" y="807533"/>
            <a:ext cx="6413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atin typeface="RobotoBR" pitchFamily="2" charset="0"/>
              </a:rPr>
              <a:t>Fotopintura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530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14400" y="606700"/>
            <a:ext cx="10096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Memória no teatro</a:t>
            </a:r>
          </a:p>
        </p:txBody>
      </p:sp>
      <p:sp>
        <p:nvSpPr>
          <p:cNvPr id="5" name="Retângulo 4"/>
          <p:cNvSpPr/>
          <p:nvPr/>
        </p:nvSpPr>
        <p:spPr>
          <a:xfrm>
            <a:off x="1225077" y="1489094"/>
            <a:ext cx="103319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 diretor teatral russo </a:t>
            </a:r>
            <a:r>
              <a:rPr lang="pt-BR" sz="2800" b="1" dirty="0">
                <a:latin typeface="RobotoBR" pitchFamily="2" charset="0"/>
              </a:rPr>
              <a:t>Constantin Stanislavski </a:t>
            </a:r>
            <a:r>
              <a:rPr lang="pt-BR" sz="2800" dirty="0">
                <a:latin typeface="RobotoBR" pitchFamily="2" charset="0"/>
              </a:rPr>
              <a:t>via a memória pessoal como um caminho pelo qual o ator podia criar as ações que comporiam o seu personagem. Assim, ao se basear em sua própria vida, na observação e na memória daqueles que lhe são próximos, o ator poderia construir ações corporais muito vivas e repeti-las sempre com a máxima precisão.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90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1092199" y="1943100"/>
            <a:ext cx="9753601" cy="35560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 </a:t>
            </a:r>
          </a:p>
        </p:txBody>
      </p:sp>
      <p:sp>
        <p:nvSpPr>
          <p:cNvPr id="6" name="Retângulo 5"/>
          <p:cNvSpPr/>
          <p:nvPr/>
        </p:nvSpPr>
        <p:spPr>
          <a:xfrm>
            <a:off x="1130298" y="983734"/>
            <a:ext cx="73468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dirty="0">
                <a:latin typeface="RobotoBR" pitchFamily="2" charset="0"/>
              </a:rPr>
              <a:t>Confronto com a tradição </a:t>
            </a:r>
          </a:p>
        </p:txBody>
      </p:sp>
      <p:sp>
        <p:nvSpPr>
          <p:cNvPr id="7" name="Retângulo 6"/>
          <p:cNvSpPr/>
          <p:nvPr/>
        </p:nvSpPr>
        <p:spPr>
          <a:xfrm>
            <a:off x="1384300" y="2043669"/>
            <a:ext cx="8737600" cy="3251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Para o encenador polonês </a:t>
            </a:r>
            <a:r>
              <a:rPr lang="pt-BR" sz="2800" b="1" dirty="0">
                <a:solidFill>
                  <a:schemeClr val="bg1"/>
                </a:solidFill>
                <a:latin typeface="RobotoBR" pitchFamily="2" charset="0"/>
              </a:rPr>
              <a:t>Jerzy Grotowski</a:t>
            </a:r>
            <a:r>
              <a:rPr lang="pt-BR" sz="2800" dirty="0">
                <a:solidFill>
                  <a:schemeClr val="bg1"/>
                </a:solidFill>
                <a:latin typeface="RobotoBR" pitchFamily="2" charset="0"/>
              </a:rPr>
              <a:t>, a memória e a ideia de ancestralidade tinham grande importância. Uma de suas características era a de encenar sempre textos antigos, como uma forma de se confrontar com a tradição de seu povo.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13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aixaDeTexto 51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181100" y="2202086"/>
            <a:ext cx="3251199" cy="44908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1900" b="1" dirty="0">
                <a:latin typeface="RobotoBR" pitchFamily="2" charset="0"/>
              </a:rPr>
              <a:t>Canto das quebradeiras</a:t>
            </a:r>
          </a:p>
          <a:p>
            <a:pPr algn="ctr">
              <a:lnSpc>
                <a:spcPct val="150000"/>
              </a:lnSpc>
            </a:pPr>
            <a:r>
              <a:rPr lang="pt-BR" sz="1900" b="1" dirty="0">
                <a:latin typeface="RobotoBR" pitchFamily="2" charset="0"/>
              </a:rPr>
              <a:t>de coco</a:t>
            </a:r>
            <a:br>
              <a:rPr lang="pt-BR" sz="1900" dirty="0">
                <a:latin typeface="RobotoBR" pitchFamily="2" charset="0"/>
              </a:rPr>
            </a:br>
            <a:r>
              <a:rPr lang="pt-BR" sz="1900" dirty="0">
                <a:latin typeface="RobotoBR" pitchFamily="2" charset="0"/>
              </a:rPr>
              <a:t>Em regiões da Caatinga e do Cerrado, enquanto</a:t>
            </a:r>
          </a:p>
          <a:p>
            <a:pPr algn="ctr">
              <a:lnSpc>
                <a:spcPct val="150000"/>
              </a:lnSpc>
            </a:pPr>
            <a:r>
              <a:rPr lang="pt-BR" sz="1900" dirty="0">
                <a:latin typeface="RobotoBR" pitchFamily="2" charset="0"/>
              </a:rPr>
              <a:t>quebram o coco babaçu para extrair a amêndoa de</a:t>
            </a:r>
          </a:p>
          <a:p>
            <a:pPr algn="ctr">
              <a:lnSpc>
                <a:spcPct val="150000"/>
              </a:lnSpc>
            </a:pPr>
            <a:r>
              <a:rPr lang="pt-BR" sz="1900" dirty="0">
                <a:latin typeface="RobotoBR" pitchFamily="2" charset="0"/>
              </a:rPr>
              <a:t>seu interior, mulheres entoam canções que acompanham o ritmo do trabalho.</a:t>
            </a:r>
            <a:endParaRPr lang="pt-BR" sz="1900" b="1" kern="1200" dirty="0">
              <a:latin typeface="RobotoBR" pitchFamily="2" charset="0"/>
            </a:endParaRPr>
          </a:p>
        </p:txBody>
      </p:sp>
      <p:sp>
        <p:nvSpPr>
          <p:cNvPr id="56" name="Divisa 55"/>
          <p:cNvSpPr/>
          <p:nvPr/>
        </p:nvSpPr>
        <p:spPr>
          <a:xfrm>
            <a:off x="698501" y="203200"/>
            <a:ext cx="11277600" cy="1947354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tângulo 1"/>
          <p:cNvSpPr/>
          <p:nvPr/>
        </p:nvSpPr>
        <p:spPr>
          <a:xfrm>
            <a:off x="1886144" y="283652"/>
            <a:ext cx="93853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 </a:t>
            </a:r>
            <a:r>
              <a:rPr lang="pt-BR" sz="2400" b="1" dirty="0">
                <a:latin typeface="RobotoBR" pitchFamily="2" charset="0"/>
              </a:rPr>
              <a:t>Cantos de trabalho </a:t>
            </a:r>
            <a:r>
              <a:rPr lang="pt-BR" sz="2400" dirty="0">
                <a:latin typeface="RobotoBR" pitchFamily="2" charset="0"/>
              </a:rPr>
              <a:t>são canções surgidas geralmente nos meios rurais, acompanhando os trabalhos braçais das pessoas dessas áreas. Veja alguns exemplos: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4584699" y="2202086"/>
            <a:ext cx="3251199" cy="44908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1900" b="1" dirty="0">
                <a:latin typeface="RobotoBR" pitchFamily="2" charset="0"/>
              </a:rPr>
              <a:t>Cantos de lavoura</a:t>
            </a:r>
            <a:br>
              <a:rPr lang="pt-BR" sz="1900" dirty="0">
                <a:latin typeface="RobotoBR" pitchFamily="2" charset="0"/>
              </a:rPr>
            </a:br>
            <a:r>
              <a:rPr lang="pt-BR" sz="1900" dirty="0">
                <a:latin typeface="RobotoBR" pitchFamily="2" charset="0"/>
              </a:rPr>
              <a:t>Ao lavrar a terra, muitas vezes os trabalhadores entoam canções que os ajudam a prosseguir. Um dos  exemplos dessas</a:t>
            </a:r>
          </a:p>
          <a:p>
            <a:pPr algn="ctr">
              <a:lnSpc>
                <a:spcPct val="150000"/>
              </a:lnSpc>
            </a:pPr>
            <a:r>
              <a:rPr lang="pt-BR" sz="1900" dirty="0">
                <a:latin typeface="RobotoBR" pitchFamily="2" charset="0"/>
              </a:rPr>
              <a:t>canções é a tradição dos vissungos, cantos de origem</a:t>
            </a:r>
          </a:p>
          <a:p>
            <a:pPr algn="ctr">
              <a:lnSpc>
                <a:spcPct val="150000"/>
              </a:lnSpc>
            </a:pPr>
            <a:r>
              <a:rPr lang="pt-BR" sz="1900" dirty="0">
                <a:latin typeface="RobotoBR" pitchFamily="2" charset="0"/>
              </a:rPr>
              <a:t>africana que eram entoados durante a lavoura.</a:t>
            </a:r>
            <a:endParaRPr lang="pt-BR" sz="1900" b="1" kern="1200" dirty="0">
              <a:latin typeface="RobotoBR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7924800" y="2219772"/>
            <a:ext cx="3251199" cy="44908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1900" b="1" dirty="0">
                <a:latin typeface="RobotoBR" pitchFamily="2" charset="0"/>
              </a:rPr>
              <a:t>Aboios</a:t>
            </a:r>
            <a:br>
              <a:rPr lang="pt-BR" sz="1900" dirty="0">
                <a:latin typeface="RobotoBR" pitchFamily="2" charset="0"/>
              </a:rPr>
            </a:br>
            <a:r>
              <a:rPr lang="pt-BR" sz="1900" dirty="0">
                <a:latin typeface="RobotoBR" pitchFamily="2" charset="0"/>
              </a:rPr>
              <a:t>Entoados com longas vogais, como forma de os vaqueiros conduzirem a boiada. Eles podem ser acompanhados ou não por palavras. </a:t>
            </a:r>
            <a:endParaRPr lang="pt-BR" sz="1900" b="1" kern="1200" dirty="0">
              <a:latin typeface="RobotoBR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0407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1447799" y="1422158"/>
            <a:ext cx="974090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É uma dança de origem indígena e africana.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O nome vem de </a:t>
            </a:r>
            <a:r>
              <a:rPr lang="pt-BR" sz="2800" b="1" dirty="0">
                <a:latin typeface="RobotoBR" pitchFamily="2" charset="0"/>
              </a:rPr>
              <a:t>carimbó</a:t>
            </a:r>
            <a:r>
              <a:rPr lang="pt-BR" sz="2800" dirty="0">
                <a:latin typeface="RobotoBR" pitchFamily="2" charset="0"/>
              </a:rPr>
              <a:t>, o principal tambor usado nessa tradição, feito do tronco de uma árvore, que era escavado manualmente. As letras de suas músicas fazem referências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às tarefas cotidianas, aos trabalhos de seus participantes, a elementos da natureza, como os movimentos das marés e as ações dos animais das florestas.</a:t>
            </a:r>
          </a:p>
        </p:txBody>
      </p:sp>
      <p:sp>
        <p:nvSpPr>
          <p:cNvPr id="9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333501" y="1357859"/>
            <a:ext cx="9855200" cy="472544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 txBox="1">
            <a:spLocks/>
          </p:cNvSpPr>
          <p:nvPr/>
        </p:nvSpPr>
        <p:spPr>
          <a:xfrm>
            <a:off x="2908300" y="501147"/>
            <a:ext cx="7023100" cy="7562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A tradição do carimbó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22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936948" y="2129574"/>
            <a:ext cx="1083177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As danças e personagens do Cavalo-marinho refletem as condições de vida dos cortadores de cana da Zona da Mata, no Norte de Pernambuco e de certas regiões da Paraíba. Nesse folguedo, o personagem Capitão Marinho chama várias figuras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populares para animar a sua festa, porém arruma desculpas para não pagar nenhuma delas. Muitas vezes, esse aspecto é visto como uma crítica desses trabalhadores à realidade em que vivem.</a:t>
            </a:r>
          </a:p>
        </p:txBody>
      </p:sp>
      <p:grpSp>
        <p:nvGrpSpPr>
          <p:cNvPr id="35" name="Grupo 34"/>
          <p:cNvGrpSpPr/>
          <p:nvPr/>
        </p:nvGrpSpPr>
        <p:grpSpPr>
          <a:xfrm>
            <a:off x="3181170" y="579688"/>
            <a:ext cx="5861050" cy="1608070"/>
            <a:chOff x="940715" y="201419"/>
            <a:chExt cx="2051260" cy="2071973"/>
          </a:xfrm>
          <a:scene3d>
            <a:camera prst="orthographicFront"/>
            <a:lightRig rig="flat" dir="t"/>
          </a:scene3d>
        </p:grpSpPr>
        <p:sp>
          <p:nvSpPr>
            <p:cNvPr id="36" name="Elipse 35"/>
            <p:cNvSpPr/>
            <p:nvPr/>
          </p:nvSpPr>
          <p:spPr>
            <a:xfrm>
              <a:off x="940715" y="201419"/>
              <a:ext cx="2051260" cy="205126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7" name="Elipse 4"/>
            <p:cNvSpPr/>
            <p:nvPr/>
          </p:nvSpPr>
          <p:spPr>
            <a:xfrm>
              <a:off x="1090914" y="822931"/>
              <a:ext cx="1750862" cy="14504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800" b="1" kern="1200" dirty="0">
                  <a:solidFill>
                    <a:schemeClr val="bg1"/>
                  </a:solidFill>
                  <a:latin typeface="RobotoBR" pitchFamily="2" charset="0"/>
                </a:rPr>
                <a:t>Cavalo-marinho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074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4 – Capítulo 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245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545194" y="921408"/>
            <a:ext cx="80112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dirty="0">
                <a:latin typeface="RobotoBR" pitchFamily="2" charset="0"/>
              </a:rPr>
              <a:t>Patrimônio cultural</a:t>
            </a:r>
          </a:p>
        </p:txBody>
      </p:sp>
      <p:sp>
        <p:nvSpPr>
          <p:cNvPr id="6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3309298" y="722664"/>
            <a:ext cx="5776604" cy="137909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1003300" y="2363738"/>
            <a:ext cx="10388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 memória possibilita pensar ações futuras com base em experiências já vividas e pode até evitar que se repitam erros do passado. Ao salvaguardar o </a:t>
            </a:r>
            <a:r>
              <a:rPr lang="pt-BR" sz="2800" b="1" dirty="0">
                <a:latin typeface="RobotoBR" pitchFamily="2" charset="0"/>
              </a:rPr>
              <a:t>patrimônio cultural</a:t>
            </a:r>
            <a:r>
              <a:rPr lang="pt-BR" sz="2800" dirty="0">
                <a:latin typeface="RobotoBR" pitchFamily="2" charset="0"/>
              </a:rPr>
              <a:t>, isto é, ao protegê-lo, preservamos nossas identidades culturais e toda memória a ele atribuída. Assim, garantimos também que as identidades nacionais ganhem visibilidade.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159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 txBox="1">
            <a:spLocks/>
          </p:cNvSpPr>
          <p:nvPr/>
        </p:nvSpPr>
        <p:spPr>
          <a:xfrm>
            <a:off x="1524000" y="477670"/>
            <a:ext cx="8657230" cy="90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>
                <a:latin typeface="RobotoBR" pitchFamily="2" charset="0"/>
              </a:rPr>
              <a:t>Tombamento</a:t>
            </a:r>
            <a:endParaRPr lang="pt-BR" sz="4800" dirty="0">
              <a:solidFill>
                <a:schemeClr val="bg1"/>
              </a:solidFill>
              <a:latin typeface="RobotoBR" pitchFamily="2" charset="0"/>
              <a:ea typeface="Roboto" panose="02000000000000000000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524000" y="1373405"/>
            <a:ext cx="8657230" cy="52686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Termo de origem portuguesa, é usado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para se referir a ações do poder público para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garantir, por meio de leis, que um bem de valor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histórico, cultural ou ambiental não seja destruído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ou descaracterizado, sendo dessa forma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preservado. Depois que um bem histórico é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tombado, qualquer pessoa que o danifique é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obrigada a pagar pela restauração do bem.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0883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594830" y="707583"/>
            <a:ext cx="10801051" cy="596354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755142" y="621814"/>
            <a:ext cx="74152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Mário de Andrade</a:t>
            </a:r>
          </a:p>
        </p:txBody>
      </p:sp>
      <p:sp>
        <p:nvSpPr>
          <p:cNvPr id="2" name="Retângulo 1"/>
          <p:cNvSpPr/>
          <p:nvPr/>
        </p:nvSpPr>
        <p:spPr>
          <a:xfrm>
            <a:off x="626991" y="1742161"/>
            <a:ext cx="10819471" cy="458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 O escritor Mário de Andrade (1893-1945) teve um papel importante na preservação das tradições populares. Em sua trajetória, sempre valorizou a identidade nacional e realizou viagens etnográficas pelo Norte e Nordeste, pesquisando e registrando costumes, cantos, danças e mapeando bens culturais do país. Trabalhou na criação do Sphan – Serviço do Patrimônio Histórico e Artístico Nacional, em 1937, atual Iphan.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8642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Divisa 55"/>
          <p:cNvSpPr/>
          <p:nvPr/>
        </p:nvSpPr>
        <p:spPr>
          <a:xfrm>
            <a:off x="1219396" y="728064"/>
            <a:ext cx="10121509" cy="1272866"/>
          </a:xfrm>
          <a:prstGeom prst="chevron">
            <a:avLst/>
          </a:pr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tângulo 1"/>
          <p:cNvSpPr/>
          <p:nvPr/>
        </p:nvSpPr>
        <p:spPr>
          <a:xfrm>
            <a:off x="1587501" y="680244"/>
            <a:ext cx="9385300" cy="1312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 patrimônio cultural nacional pode ser classificado em dois tipos: </a:t>
            </a:r>
            <a:r>
              <a:rPr lang="pt-BR" sz="2800" b="1" dirty="0">
                <a:latin typeface="RobotoBR" pitchFamily="2" charset="0"/>
              </a:rPr>
              <a:t>material</a:t>
            </a:r>
            <a:r>
              <a:rPr lang="pt-BR" sz="2800" dirty="0">
                <a:latin typeface="RobotoBR" pitchFamily="2" charset="0"/>
              </a:rPr>
              <a:t> e </a:t>
            </a:r>
            <a:r>
              <a:rPr lang="pt-BR" sz="2800" b="1" dirty="0">
                <a:latin typeface="RobotoBR" pitchFamily="2" charset="0"/>
              </a:rPr>
              <a:t>imaterial</a:t>
            </a:r>
            <a:r>
              <a:rPr lang="pt-BR" sz="2800" dirty="0">
                <a:latin typeface="RobotoBR" pitchFamily="2" charset="0"/>
              </a:rPr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1219396" y="2273300"/>
            <a:ext cx="4883149" cy="4203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000" b="1" dirty="0">
                <a:latin typeface="RobotoBR" pitchFamily="2" charset="0"/>
              </a:rPr>
              <a:t>Patrimônio Material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RobotoBR" pitchFamily="2" charset="0"/>
              </a:rPr>
              <a:t>Bens culturais que podem ser móveis ou imóveis. Os móveis seriam documentos, acervos museológicos, artísticos etc. </a:t>
            </a:r>
            <a:br>
              <a:rPr lang="pt-BR" sz="2000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Os imóveis são construções,</a:t>
            </a:r>
            <a:br>
              <a:rPr lang="pt-BR" sz="2000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 cidades históricas etc. 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RobotoBR" pitchFamily="2" charset="0"/>
              </a:rPr>
              <a:t>São exemplos de patrimônio material: </a:t>
            </a:r>
            <a:br>
              <a:rPr lang="pt-BR" sz="2000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a cidade de Ouro Preto (MG), o Corcovado (RJ), entre outros.</a:t>
            </a:r>
            <a:endParaRPr lang="pt-BR" sz="2000" b="1" kern="1200" dirty="0">
              <a:latin typeface="RobotoBR" pitchFamily="2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6280151" y="2273300"/>
            <a:ext cx="5230608" cy="42037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pt-BR" sz="2000" b="1" dirty="0">
                <a:latin typeface="RobotoBR" pitchFamily="2" charset="0"/>
              </a:rPr>
              <a:t>Patrimônio Imaterial</a:t>
            </a:r>
          </a:p>
          <a:p>
            <a:pPr algn="ctr">
              <a:lnSpc>
                <a:spcPct val="150000"/>
              </a:lnSpc>
            </a:pPr>
            <a:r>
              <a:rPr lang="pt-BR" sz="2000" dirty="0">
                <a:latin typeface="RobotoBR" pitchFamily="2" charset="0"/>
              </a:rPr>
              <a:t>Bens culturais relacionados a costumes, saberes, crenças, celebrações, que fazem parte do cotidiano e caracterizam grupos específicos, dando-lhes identidade. </a:t>
            </a:r>
            <a:br>
              <a:rPr lang="pt-BR" sz="2000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Alguns exemplos: </a:t>
            </a:r>
            <a:br>
              <a:rPr lang="pt-BR" sz="2000" dirty="0">
                <a:latin typeface="RobotoBR" pitchFamily="2" charset="0"/>
              </a:rPr>
            </a:br>
            <a:r>
              <a:rPr lang="pt-BR" sz="2000" dirty="0">
                <a:latin typeface="RobotoBR" pitchFamily="2" charset="0"/>
              </a:rPr>
              <a:t>o modo de fazer o acarajé, o teatro de bonecos popular do Nordeste e o toque dos sinos em Minas Gerais.</a:t>
            </a:r>
            <a:endParaRPr lang="pt-BR" sz="2000" kern="1200" dirty="0">
              <a:latin typeface="RobotoBR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1361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914400" y="606700"/>
            <a:ext cx="10096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A arte como expressão popular</a:t>
            </a:r>
          </a:p>
        </p:txBody>
      </p:sp>
      <p:sp>
        <p:nvSpPr>
          <p:cNvPr id="5" name="Retângulo 4"/>
          <p:cNvSpPr/>
          <p:nvPr/>
        </p:nvSpPr>
        <p:spPr>
          <a:xfrm>
            <a:off x="628176" y="2119569"/>
            <a:ext cx="109796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As tradições populares têm na </a:t>
            </a:r>
            <a:r>
              <a:rPr lang="pt-BR" sz="2800" b="1" dirty="0">
                <a:latin typeface="RobotoBR" pitchFamily="2" charset="0"/>
              </a:rPr>
              <a:t>oralidade</a:t>
            </a:r>
            <a:r>
              <a:rPr lang="pt-BR" sz="2800" dirty="0">
                <a:latin typeface="RobotoBR" pitchFamily="2" charset="0"/>
              </a:rPr>
              <a:t> sua principal forma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de manutenção e preservação.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 Conheça algumas práticas artísticas que usam essa forma de transmissão:</a:t>
            </a:r>
          </a:p>
          <a:p>
            <a:pPr algn="ctr">
              <a:lnSpc>
                <a:spcPct val="150000"/>
              </a:lnSpc>
            </a:pPr>
            <a:r>
              <a:rPr lang="pt-BR" sz="2800" b="1" dirty="0">
                <a:latin typeface="RobotoBR" pitchFamily="2" charset="0"/>
              </a:rPr>
              <a:t>Samba de roda</a:t>
            </a:r>
            <a:r>
              <a:rPr lang="pt-BR" sz="2800" dirty="0">
                <a:latin typeface="RobotoBR" pitchFamily="2" charset="0"/>
              </a:rPr>
              <a:t>;</a:t>
            </a:r>
            <a:r>
              <a:rPr lang="pt-BR" sz="2800" b="1" dirty="0">
                <a:latin typeface="RobotoBR" pitchFamily="2" charset="0"/>
              </a:rPr>
              <a:t> Jongo</a:t>
            </a:r>
            <a:r>
              <a:rPr lang="pt-BR" sz="2800" dirty="0">
                <a:latin typeface="RobotoBR" pitchFamily="2" charset="0"/>
              </a:rPr>
              <a:t>; </a:t>
            </a:r>
            <a:r>
              <a:rPr lang="pt-BR" sz="2800" b="1" dirty="0">
                <a:latin typeface="RobotoBR" pitchFamily="2" charset="0"/>
              </a:rPr>
              <a:t>Tambor de Crioula</a:t>
            </a:r>
            <a:r>
              <a:rPr lang="pt-BR" sz="2800" dirty="0">
                <a:latin typeface="RobotoBR" pitchFamily="2" charset="0"/>
              </a:rPr>
              <a:t>;</a:t>
            </a:r>
            <a:br>
              <a:rPr lang="pt-BR" sz="2800" b="1" dirty="0">
                <a:latin typeface="RobotoBR" pitchFamily="2" charset="0"/>
              </a:rPr>
            </a:br>
            <a:r>
              <a:rPr lang="pt-BR" sz="2800" b="1" dirty="0">
                <a:latin typeface="RobotoBR" pitchFamily="2" charset="0"/>
              </a:rPr>
              <a:t> Fandango caiçara e Frevo.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889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1181100" y="642550"/>
            <a:ext cx="10375900" cy="6515101"/>
            <a:chOff x="567126" y="-122650"/>
            <a:chExt cx="2051260" cy="2180325"/>
          </a:xfrm>
          <a:scene3d>
            <a:camera prst="orthographicFront"/>
            <a:lightRig rig="flat" dir="t"/>
          </a:scene3d>
        </p:grpSpPr>
        <p:sp>
          <p:nvSpPr>
            <p:cNvPr id="12" name="Elipse 11"/>
            <p:cNvSpPr/>
            <p:nvPr/>
          </p:nvSpPr>
          <p:spPr>
            <a:xfrm>
              <a:off x="567126" y="-122650"/>
              <a:ext cx="2051260" cy="205126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b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</a:br>
              <a:endParaRPr lang="pt-BR" sz="28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6" name="Elipse 4"/>
            <p:cNvSpPr/>
            <p:nvPr/>
          </p:nvSpPr>
          <p:spPr>
            <a:xfrm>
              <a:off x="652449" y="300400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6" name="Retângulo 5"/>
          <p:cNvSpPr/>
          <p:nvPr/>
        </p:nvSpPr>
        <p:spPr>
          <a:xfrm>
            <a:off x="1530245" y="2314139"/>
            <a:ext cx="96776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Muitas festas brasileiras são consideradas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patrimônios imateriais de nossa cultura. Elas podem surgir por diversos motivos: podem ser uma celebração religiosa, uma manifestação da cultura popular, podem estar  relacionadas aos ciclos de colheita, entre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muitos outros.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3135496" y="1285806"/>
            <a:ext cx="75875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dirty="0">
                <a:latin typeface="RobotoBR" pitchFamily="2" charset="0"/>
              </a:rPr>
              <a:t>E a festa se manifesta!</a:t>
            </a:r>
            <a:endParaRPr lang="pt-BR" sz="48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3215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1755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760034" y="609391"/>
            <a:ext cx="8432409" cy="1272866"/>
            <a:chOff x="2427391" y="-3975805"/>
            <a:chExt cx="6320242" cy="1272866"/>
          </a:xfrm>
        </p:grpSpPr>
        <p:sp>
          <p:nvSpPr>
            <p:cNvPr id="10" name="Divisa 9"/>
            <p:cNvSpPr/>
            <p:nvPr/>
          </p:nvSpPr>
          <p:spPr>
            <a:xfrm>
              <a:off x="2427391" y="-3975805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Divisa 4"/>
            <p:cNvSpPr/>
            <p:nvPr/>
          </p:nvSpPr>
          <p:spPr>
            <a:xfrm>
              <a:off x="2606917" y="-3975805"/>
              <a:ext cx="6140716" cy="127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800" dirty="0">
                  <a:latin typeface="RobotoBR" pitchFamily="2" charset="0"/>
                  <a:ea typeface="Roboto" panose="02000000000000000000" pitchFamily="2" charset="0"/>
                </a:rPr>
                <a:t>Saberes, práticas e comunidade</a:t>
              </a:r>
              <a:endParaRPr lang="pt-BR" sz="4800" kern="1200" dirty="0">
                <a:latin typeface="RobotoBR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" name="Retângulo 1"/>
          <p:cNvSpPr/>
          <p:nvPr/>
        </p:nvSpPr>
        <p:spPr>
          <a:xfrm>
            <a:off x="908049" y="1989007"/>
            <a:ext cx="103759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Além das danças, folguedos, celebrações e festividades, a memória de nossas comunidades é feita pelos </a:t>
            </a:r>
            <a:r>
              <a:rPr lang="pt-BR" sz="2800" b="1" dirty="0">
                <a:latin typeface="RobotoBR" pitchFamily="2" charset="0"/>
              </a:rPr>
              <a:t>saberes </a:t>
            </a:r>
            <a:r>
              <a:rPr lang="pt-BR" sz="2800" dirty="0">
                <a:latin typeface="RobotoBR" pitchFamily="2" charset="0"/>
              </a:rPr>
              <a:t>passados ao longo de gerações. Entre os patrimônios a serem preservados encontram-se práticas artesanais de várias regiões de nosso país. Cada uma delas representa um modo específico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de criar objetos cotidianos, como as cuias do Baixo Amazonas e as bonecas indígenas Karajá.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77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/>
          <p:cNvGrpSpPr/>
          <p:nvPr/>
        </p:nvGrpSpPr>
        <p:grpSpPr>
          <a:xfrm>
            <a:off x="3792074" y="586919"/>
            <a:ext cx="4285571" cy="1591995"/>
            <a:chOff x="940715" y="201419"/>
            <a:chExt cx="2051260" cy="2051260"/>
          </a:xfrm>
          <a:scene3d>
            <a:camera prst="orthographicFront"/>
            <a:lightRig rig="flat" dir="t"/>
          </a:scene3d>
        </p:grpSpPr>
        <p:sp>
          <p:nvSpPr>
            <p:cNvPr id="36" name="Elipse 35"/>
            <p:cNvSpPr/>
            <p:nvPr/>
          </p:nvSpPr>
          <p:spPr>
            <a:xfrm>
              <a:off x="940715" y="201419"/>
              <a:ext cx="2051260" cy="2051260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7" name="Elipse 4"/>
            <p:cNvSpPr/>
            <p:nvPr/>
          </p:nvSpPr>
          <p:spPr>
            <a:xfrm>
              <a:off x="1090914" y="802218"/>
              <a:ext cx="1750862" cy="14504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800" b="1" kern="1200" dirty="0">
                  <a:solidFill>
                    <a:schemeClr val="bg1"/>
                  </a:solidFill>
                  <a:latin typeface="RobotoBR" pitchFamily="2" charset="0"/>
                </a:rPr>
                <a:t>Os museus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2" name="Retângulo 1"/>
          <p:cNvSpPr/>
          <p:nvPr/>
        </p:nvSpPr>
        <p:spPr>
          <a:xfrm>
            <a:off x="948986" y="2146764"/>
            <a:ext cx="108077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Os museus são prédios especialmente destinados a abrigar objetos, documentos e obras de arte, a fim de manter vivos a memória e o patrimônio de uma determinada sociedade.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Eles têm em geral uma dupla função: cultural e educativa. Conservam materiais e ideias coletivas produzidos no passado e contribuem para o aprendizado sobre a identidade e a formação da cidadania de quem os visita.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066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673100" y="626330"/>
            <a:ext cx="8216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Cidades e suas histórias</a:t>
            </a:r>
          </a:p>
        </p:txBody>
      </p:sp>
      <p:sp>
        <p:nvSpPr>
          <p:cNvPr id="4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081825" y="1810807"/>
            <a:ext cx="10314056" cy="465438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1282700" y="1848547"/>
            <a:ext cx="10113181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Muitas cidades possuem </a:t>
            </a:r>
            <a:r>
              <a:rPr lang="pt-BR" sz="2800" b="1" dirty="0">
                <a:latin typeface="RobotoBR" pitchFamily="2" charset="0"/>
              </a:rPr>
              <a:t>centros históricos</a:t>
            </a:r>
            <a:r>
              <a:rPr lang="pt-BR" sz="2800" dirty="0">
                <a:latin typeface="RobotoBR" pitchFamily="2" charset="0"/>
              </a:rPr>
              <a:t>: lugares em que ainda é possível ver ruas, edificações, praças e monumentos que guardam características de séculos ou décadas atrás. </a:t>
            </a:r>
            <a:br>
              <a:rPr lang="pt-BR" sz="2800" dirty="0">
                <a:latin typeface="RobotoBR" pitchFamily="2" charset="0"/>
              </a:rPr>
            </a:br>
            <a:r>
              <a:rPr lang="pt-BR" sz="2800" dirty="0">
                <a:latin typeface="RobotoBR" pitchFamily="2" charset="0"/>
              </a:rPr>
              <a:t>Se esses elementos são preservados e cultivados, podemos entrar em contato com a realidade das pessoas que lá viveram muito tempo atrás e compreender como se desenvolveu e se formou nosso povo, nosso país, nosso passado.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30500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1242</Words>
  <Application>Microsoft Office PowerPoint</Application>
  <PresentationFormat>Widescreen</PresentationFormat>
  <Paragraphs>84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RobotoBR</vt:lpstr>
      <vt:lpstr>Tema do Office</vt:lpstr>
      <vt:lpstr> Unidade 4 – Capítulo 7</vt:lpstr>
      <vt:lpstr>A arte como testemunha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Unidade 4 – Capítulo 8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Unidade 4 – Capítulo 7</dc:title>
  <dc:creator>João Paulo Bortoluci</dc:creator>
  <cp:lastModifiedBy>João Paulo Bortoluci</cp:lastModifiedBy>
  <cp:revision>1</cp:revision>
  <dcterms:created xsi:type="dcterms:W3CDTF">2020-04-03T16:05:20Z</dcterms:created>
  <dcterms:modified xsi:type="dcterms:W3CDTF">2020-04-03T16:07:33Z</dcterms:modified>
</cp:coreProperties>
</file>