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34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9" clrIdx="0"/>
  <p:cmAuthor id="2" name="Lilian Semenichin Nogueira" initials="LSN" lastIdx="43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253"/>
    <a:srgbClr val="FFEEFC"/>
    <a:srgbClr val="F4DCFF"/>
    <a:srgbClr val="F6B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CC155-193E-A044-ACE8-7FBDE414CC0F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A055C-5A69-884F-91C8-2F50DB7895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110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EAF0E-4703-B34D-8F00-6E3895BC3AB0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5BE33-EB9F-C84F-BFF6-6FF86D6452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238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9DBC5-5F1B-4CB8-B9E5-546649F98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F41970-9850-4F0E-A799-D46C88AEB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36FEB7-DB03-444F-8D3E-FC298BA1E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983D-AD07-7C4A-BF24-36076C3CE757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15DF3F-5791-466B-962A-EADA7A11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84B086-7838-4869-989F-634BD41B9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35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0C073-236D-4720-8D95-D7F59078A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5A1311-9411-465D-86D5-AC6974C02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96F6AB-53DF-4AF7-9C42-30E038A7E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E2DE-FD05-3145-A339-8CC527A0639E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E1DDD7-1407-4761-8E75-269141F71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850C25-6704-4FC0-B74F-0D2F0BDB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96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71C6D-87BF-4B2D-9136-129C562ED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1E6974-D7C3-49AD-9C0B-E035B82B4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3C871D-5E86-4D9A-B51C-2D3251DF6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96EB-80AE-104A-8B36-C6DB47E4A7CE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5B32A6-FD1A-4C38-8080-7CB019F2F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84C281-5D49-445D-911A-3021EE9EC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642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CDF0D-5FA3-4F3A-A48D-900B8DA7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DE40F5-2E2D-4B9B-9392-38FDCF468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CAD9495-347C-4B40-A6A9-82D4F1440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3BE19F-18BC-412D-ADB2-175F813AC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08A1-57FE-4E41-B550-4C07AF3089F6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30744A-3BBC-47EF-8873-1AEE4878A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3237AD-7148-4AAE-845C-DF83F0D8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3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37385-B194-47BB-97BC-20BAE43E7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7221BE-A79B-4517-965D-5DDA6BDD3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211421-E03F-45DA-8D50-AEA42C76B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41206EB-9CB4-4BA3-98CC-6E6414B84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EEA6DAE-DB70-485B-804D-CB5E245CF8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06C1360-73CE-4660-B43A-89374013A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196B-46F2-DE44-BC36-A6F02E8A01B7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D71194D-8F7F-4901-8925-59F4DD28D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C188A78-2018-488C-951C-5B53BC5A3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657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CA4CD-FB52-4C85-B2E8-FBD7E366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2709D73-C548-4883-8470-F4C52C00D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F8D4-9AB8-F945-8FDB-95E04F394F1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0DE7773-80A2-4C8E-9C10-6953F579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CBD351A-76E9-478B-8124-B33166D6D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3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73440ED-B928-4C19-99A9-6B4CCF89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B7C1-1F5A-604A-8643-0AB73F648E96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5641839-D2C2-48A8-904A-81BEFE354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A63893-237E-4654-905A-E42A729BE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94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49598-6B68-4BE5-BAD8-B8838345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B7B337-E559-405E-AE08-B2EAB3FC6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A954B25-F2B7-4129-8239-5D0AB016C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8D2EEB7-B0F4-435A-AF08-1CAB9A9FB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B8FFB-7920-CC42-A521-285B8CF17B7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8D8B12-155A-4B9E-9185-1D82BF005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54C9BD-6D3E-44BE-99A2-4F6861E8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40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35DC7-0ADC-4328-B76A-12381816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75AD90C-7CFC-4C83-946A-CF1473C766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257866-898E-4A2D-B3C9-DF74FB9AA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BDB5FB-450F-4DE3-96AA-CD0744E43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E413-7B5E-6744-A2DA-0E0B81CA8118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134C62-BB38-42CB-8CD6-13A62A77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17F944-8EB2-4239-B6C4-7599CFBC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517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DC8FB-7E9D-400F-9F18-16697EC0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EE2F93-5276-46FA-9522-6C24BF99D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693873-8743-4219-9A68-27B7631D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8A6F0-82DC-CF45-9DB2-8E5A7797DCDE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6D9B97-54D5-4347-94A9-8C9D4A046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210D51-5494-4534-8088-7449B26BD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8354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B058769-DE48-43C5-A177-6D6F35979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5F467B-BA37-4B13-B3F1-A1F0E3C8C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4B7427-8374-44CA-8556-604E180F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AE36C-2EEB-0B4B-B180-E27F8930EC2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44171E-EF43-4CFC-A28F-719BB4C77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3962D1-70ED-470C-BEB9-F97F23A9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4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5157D31-030F-4CB3-8EE0-980800802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3CB196-DC34-4B31-9B80-BBEC4534E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C6A5ED-7B78-48AE-9E09-129B19E86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59FB-AE13-4147-9122-4D4F575F6814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FF69BD-F69F-485D-87AF-36E73FD47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90A951-A73C-4D8F-B3A1-A2CFBD724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A26C7-9605-49FB-8340-334AF9A90F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5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74800"/>
            <a:ext cx="9144000" cy="170529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1 – </a:t>
            </a:r>
            <a:r>
              <a:rPr lang="pt-BR" sz="4800" b="1" dirty="0">
                <a:latin typeface="+mn-lt"/>
              </a:rPr>
              <a:t>FORÇAS E MOVIMENTO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r>
              <a:rPr lang="pt-BR" sz="4000" b="1" dirty="0"/>
              <a:t>Forças</a:t>
            </a:r>
          </a:p>
          <a:p>
            <a:r>
              <a:rPr lang="pt-BR" sz="4000" b="1" dirty="0"/>
              <a:t>Máquinas simples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4927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060AC-0E20-4F0B-9F7D-ECC2AF5C4126}"/>
              </a:ext>
            </a:extLst>
          </p:cNvPr>
          <p:cNvSpPr txBox="1">
            <a:spLocks/>
          </p:cNvSpPr>
          <p:nvPr/>
        </p:nvSpPr>
        <p:spPr>
          <a:xfrm>
            <a:off x="0" y="70244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Força e movimento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BB7E01A-AAF3-48BC-85BA-CD40F0ABE407}"/>
              </a:ext>
            </a:extLst>
          </p:cNvPr>
          <p:cNvSpPr/>
          <p:nvPr/>
        </p:nvSpPr>
        <p:spPr>
          <a:xfrm>
            <a:off x="333375" y="2312393"/>
            <a:ext cx="3790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Agente físico capaz de deformar ou alterar o movimento de um corpo.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848E148-C526-4192-ABEB-B44FDCAE5B23}"/>
              </a:ext>
            </a:extLst>
          </p:cNvPr>
          <p:cNvSpPr/>
          <p:nvPr/>
        </p:nvSpPr>
        <p:spPr>
          <a:xfrm>
            <a:off x="648270" y="1587497"/>
            <a:ext cx="2714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/>
              <a:t>Força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3E969CE-B985-4A9D-A1C8-A0BBF8A881AB}"/>
              </a:ext>
            </a:extLst>
          </p:cNvPr>
          <p:cNvSpPr/>
          <p:nvPr/>
        </p:nvSpPr>
        <p:spPr>
          <a:xfrm>
            <a:off x="7439025" y="1746446"/>
            <a:ext cx="2714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/>
              <a:t>Movimento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79DA212-ECDF-45AF-9C37-1A7E70E26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545" y="2167474"/>
            <a:ext cx="2616316" cy="3724706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ACAFA4F-B857-4542-9411-826E6445FE11}"/>
              </a:ext>
            </a:extLst>
          </p:cNvPr>
          <p:cNvSpPr/>
          <p:nvPr/>
        </p:nvSpPr>
        <p:spPr>
          <a:xfrm>
            <a:off x="657225" y="3557879"/>
            <a:ext cx="271462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latin typeface="FrutigerLTStd-Light"/>
              </a:rPr>
              <a:t>Grandeza vetorial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08C28C3-0EF9-4A74-B09D-3E9921E4D5C3}"/>
              </a:ext>
            </a:extLst>
          </p:cNvPr>
          <p:cNvSpPr/>
          <p:nvPr/>
        </p:nvSpPr>
        <p:spPr>
          <a:xfrm>
            <a:off x="756093" y="4965826"/>
            <a:ext cx="271462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latin typeface="FrutigerLTStd-Light"/>
              </a:rPr>
              <a:t>Módulo, direção e sentido</a:t>
            </a:r>
            <a:endParaRPr lang="pt-BR" sz="2600" dirty="0"/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7BF55670-EFEA-45FE-9579-1810B42A61F3}"/>
              </a:ext>
            </a:extLst>
          </p:cNvPr>
          <p:cNvSpPr/>
          <p:nvPr/>
        </p:nvSpPr>
        <p:spPr>
          <a:xfrm>
            <a:off x="1714499" y="3060399"/>
            <a:ext cx="398907" cy="5650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904730E0-ACC2-4B50-B172-F6922A6E070B}"/>
              </a:ext>
            </a:extLst>
          </p:cNvPr>
          <p:cNvSpPr/>
          <p:nvPr/>
        </p:nvSpPr>
        <p:spPr>
          <a:xfrm>
            <a:off x="1806130" y="4493047"/>
            <a:ext cx="398907" cy="5650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3429D61-435B-47E2-A329-771B88CF875F}"/>
              </a:ext>
            </a:extLst>
          </p:cNvPr>
          <p:cNvSpPr/>
          <p:nvPr/>
        </p:nvSpPr>
        <p:spPr>
          <a:xfrm>
            <a:off x="4200525" y="6208233"/>
            <a:ext cx="331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A seta representa a força exercida pela menina para arremessar a bola para cima.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BE5BD2B-993C-4C21-9797-BAC576B7D5EE}"/>
              </a:ext>
            </a:extLst>
          </p:cNvPr>
          <p:cNvSpPr/>
          <p:nvPr/>
        </p:nvSpPr>
        <p:spPr>
          <a:xfrm>
            <a:off x="7439025" y="2985814"/>
            <a:ext cx="3867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Entende-se por colocar em movimento um corpo que estava parado, alterar a direção em que ele se move, aumentar ou diminuir sua velocidade.</a:t>
            </a:r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072674C-CF79-4E5A-BEA0-7A6BED417C6F}"/>
              </a:ext>
            </a:extLst>
          </p:cNvPr>
          <p:cNvSpPr/>
          <p:nvPr/>
        </p:nvSpPr>
        <p:spPr>
          <a:xfrm>
            <a:off x="8383143" y="5453552"/>
            <a:ext cx="2714625" cy="8925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pt-BR" sz="2600" dirty="0">
                <a:latin typeface="FrutigerLTStd-Light"/>
              </a:rPr>
              <a:t>Força é medida em newtons (N)</a:t>
            </a:r>
            <a:endParaRPr lang="pt-BR" sz="2600" dirty="0"/>
          </a:p>
        </p:txBody>
      </p:sp>
      <p:sp>
        <p:nvSpPr>
          <p:cNvPr id="14" name="TextBox 13"/>
          <p:cNvSpPr txBox="1"/>
          <p:nvPr/>
        </p:nvSpPr>
        <p:spPr>
          <a:xfrm>
            <a:off x="4080933" y="5689600"/>
            <a:ext cx="812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301067" y="4301067"/>
            <a:ext cx="948266" cy="1981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538133" y="2184400"/>
            <a:ext cx="203200" cy="846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2</a:t>
            </a:fld>
            <a:endParaRPr lang="pt-BR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871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FBB6E-A805-4295-B1FE-FA53CE26ABAE}"/>
              </a:ext>
            </a:extLst>
          </p:cNvPr>
          <p:cNvSpPr txBox="1">
            <a:spLocks/>
          </p:cNvSpPr>
          <p:nvPr/>
        </p:nvSpPr>
        <p:spPr>
          <a:xfrm>
            <a:off x="0" y="533115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Força e movimento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8C62051-4697-48DC-AFE3-ADEDD7AC9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3440923"/>
            <a:ext cx="9448800" cy="33242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15A22D8-A0EE-4E96-A1B0-CA2AEBDEFC2C}"/>
              </a:ext>
            </a:extLst>
          </p:cNvPr>
          <p:cNvSpPr/>
          <p:nvPr/>
        </p:nvSpPr>
        <p:spPr>
          <a:xfrm>
            <a:off x="1004887" y="1625544"/>
            <a:ext cx="10353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Um corpo pode sofrer ação de mais de uma força ao mesmo tempo.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30FF8E2-72F7-4258-9F14-B9FFEC9592A2}"/>
              </a:ext>
            </a:extLst>
          </p:cNvPr>
          <p:cNvSpPr/>
          <p:nvPr/>
        </p:nvSpPr>
        <p:spPr>
          <a:xfrm>
            <a:off x="1381124" y="2182147"/>
            <a:ext cx="4229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Forças na mesma direção e sentido</a:t>
            </a:r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7F3B7B0C-5DC9-4EC6-9630-B89334EC1913}"/>
              </a:ext>
            </a:extLst>
          </p:cNvPr>
          <p:cNvSpPr/>
          <p:nvPr/>
        </p:nvSpPr>
        <p:spPr>
          <a:xfrm>
            <a:off x="3047999" y="2726488"/>
            <a:ext cx="447675" cy="628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01364DD-6944-4F1E-914B-DA768E73C3A7}"/>
              </a:ext>
            </a:extLst>
          </p:cNvPr>
          <p:cNvSpPr/>
          <p:nvPr/>
        </p:nvSpPr>
        <p:spPr>
          <a:xfrm>
            <a:off x="3884268" y="3001195"/>
            <a:ext cx="6028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 força resultante é igual à soma das diferentes forças.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3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09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A0DD23-D471-46BC-9782-26080D0611BD}"/>
              </a:ext>
            </a:extLst>
          </p:cNvPr>
          <p:cNvSpPr txBox="1">
            <a:spLocks/>
          </p:cNvSpPr>
          <p:nvPr/>
        </p:nvSpPr>
        <p:spPr>
          <a:xfrm>
            <a:off x="0" y="380713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Força e movimento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7548C44-B704-4310-9FDD-E1C224CF8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36" y="3690270"/>
            <a:ext cx="10077450" cy="277177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8AF6C71-D70E-4AD6-97DF-A6C9F8E3A781}"/>
              </a:ext>
            </a:extLst>
          </p:cNvPr>
          <p:cNvSpPr/>
          <p:nvPr/>
        </p:nvSpPr>
        <p:spPr>
          <a:xfrm>
            <a:off x="1004887" y="1320750"/>
            <a:ext cx="103536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Um corpo pode sofrer ação de mais de uma força ao mesmo tempo.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00B50B8-7378-46C0-A5DB-D808AB97EC37}"/>
              </a:ext>
            </a:extLst>
          </p:cNvPr>
          <p:cNvSpPr/>
          <p:nvPr/>
        </p:nvSpPr>
        <p:spPr>
          <a:xfrm>
            <a:off x="3783646" y="2088294"/>
            <a:ext cx="4796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Forças na mesma direção e sentidos opostos</a:t>
            </a:r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C1FD6914-995D-49ED-8F1F-B0632D7BA47F}"/>
              </a:ext>
            </a:extLst>
          </p:cNvPr>
          <p:cNvSpPr/>
          <p:nvPr/>
        </p:nvSpPr>
        <p:spPr>
          <a:xfrm>
            <a:off x="5957886" y="2638532"/>
            <a:ext cx="447675" cy="628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1DDD106-D3E0-4669-B8D4-D27551F096D3}"/>
              </a:ext>
            </a:extLst>
          </p:cNvPr>
          <p:cNvSpPr/>
          <p:nvPr/>
        </p:nvSpPr>
        <p:spPr>
          <a:xfrm>
            <a:off x="6612892" y="2952857"/>
            <a:ext cx="55791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 força resultante é a diferença entre as forças.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4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63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DD137F-E118-40F7-B41C-2566517575A4}"/>
              </a:ext>
            </a:extLst>
          </p:cNvPr>
          <p:cNvSpPr txBox="1">
            <a:spLocks/>
          </p:cNvSpPr>
          <p:nvPr/>
        </p:nvSpPr>
        <p:spPr>
          <a:xfrm>
            <a:off x="0" y="48231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Leis de Newton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1565900-1BF6-4301-91E0-8391F4FAF927}"/>
              </a:ext>
            </a:extLst>
          </p:cNvPr>
          <p:cNvSpPr/>
          <p:nvPr/>
        </p:nvSpPr>
        <p:spPr>
          <a:xfrm>
            <a:off x="648270" y="1147239"/>
            <a:ext cx="50286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1ª Lei de Newton – Princípio da inércia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CD9993D-E48A-4680-86DD-E23C26778AB0}"/>
              </a:ext>
            </a:extLst>
          </p:cNvPr>
          <p:cNvSpPr/>
          <p:nvPr/>
        </p:nvSpPr>
        <p:spPr>
          <a:xfrm>
            <a:off x="6877050" y="1147239"/>
            <a:ext cx="4772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2ª Lei de Newton – Princípio fundamental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44945E-C73C-4B2E-B419-FBF4262C1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72" y="2753062"/>
            <a:ext cx="4552950" cy="377798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A2438BF-A1E5-4DA0-8E40-E1CB052B5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832" y="3273830"/>
            <a:ext cx="4443585" cy="273644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0822D47-CE69-4FB1-B756-98F4728FF4F3}"/>
              </a:ext>
            </a:extLst>
          </p:cNvPr>
          <p:cNvSpPr/>
          <p:nvPr/>
        </p:nvSpPr>
        <p:spPr>
          <a:xfrm>
            <a:off x="6734175" y="1633590"/>
            <a:ext cx="4914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Uma força aplicada em um corpo causa uma aceleração, uma variação na sua velocidade e, quanto menor a sua massa, maior será essa</a:t>
            </a:r>
          </a:p>
          <a:p>
            <a:r>
              <a:rPr lang="pt-BR" dirty="0"/>
              <a:t>variação.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F1ADC96-6FF8-4667-9370-503207D2D99A}"/>
              </a:ext>
            </a:extLst>
          </p:cNvPr>
          <p:cNvSpPr/>
          <p:nvPr/>
        </p:nvSpPr>
        <p:spPr>
          <a:xfrm>
            <a:off x="648270" y="1638882"/>
            <a:ext cx="4809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Todo corpo tem uma tendência natural a permanecer em movimento ou em repouso.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5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97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EC6AE-2DAF-4DC3-812A-9CDA39E504A8}"/>
              </a:ext>
            </a:extLst>
          </p:cNvPr>
          <p:cNvSpPr txBox="1">
            <a:spLocks/>
          </p:cNvSpPr>
          <p:nvPr/>
        </p:nvSpPr>
        <p:spPr>
          <a:xfrm>
            <a:off x="0" y="63470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Leis de Newton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58B144A-026D-4F64-9981-F8D77D998610}"/>
              </a:ext>
            </a:extLst>
          </p:cNvPr>
          <p:cNvSpPr/>
          <p:nvPr/>
        </p:nvSpPr>
        <p:spPr>
          <a:xfrm>
            <a:off x="648270" y="1333502"/>
            <a:ext cx="50286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3ª Lei de Newton – Princípio da ação e reação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A08F625-9772-4343-8A3C-F08BC0661182}"/>
              </a:ext>
            </a:extLst>
          </p:cNvPr>
          <p:cNvSpPr/>
          <p:nvPr/>
        </p:nvSpPr>
        <p:spPr>
          <a:xfrm>
            <a:off x="669313" y="2118916"/>
            <a:ext cx="3971355" cy="1500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forças sempre surgem de interações entre corpos. Para toda força de ação aplicada em um corpo, existe ao mesmo tempo uma força de reação em outro corpo.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70DB97-F52C-49C0-AB04-B018337C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393" y="1966522"/>
            <a:ext cx="3055532" cy="4233862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AEB9B75-D405-4320-A40D-770224D768E7}"/>
              </a:ext>
            </a:extLst>
          </p:cNvPr>
          <p:cNvCxnSpPr/>
          <p:nvPr/>
        </p:nvCxnSpPr>
        <p:spPr>
          <a:xfrm>
            <a:off x="6124575" y="2475933"/>
            <a:ext cx="0" cy="8191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2330CE6-671F-4946-A6D4-2F114B33DB1C}"/>
              </a:ext>
            </a:extLst>
          </p:cNvPr>
          <p:cNvCxnSpPr/>
          <p:nvPr/>
        </p:nvCxnSpPr>
        <p:spPr>
          <a:xfrm flipV="1">
            <a:off x="7058025" y="2456883"/>
            <a:ext cx="0" cy="8001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198A414C-DF76-4412-9624-B31E4AA409E8}"/>
              </a:ext>
            </a:extLst>
          </p:cNvPr>
          <p:cNvSpPr/>
          <p:nvPr/>
        </p:nvSpPr>
        <p:spPr>
          <a:xfrm>
            <a:off x="9633762" y="2112554"/>
            <a:ext cx="20282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garoto exerce uma força (ação) sobre a Terra, e a Terra exerce uma força de reação sobre o garoto.</a:t>
            </a: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16BB3893-8EAB-4A16-A75D-9CF52F1C88CB}"/>
              </a:ext>
            </a:extLst>
          </p:cNvPr>
          <p:cNvSpPr/>
          <p:nvPr/>
        </p:nvSpPr>
        <p:spPr>
          <a:xfrm rot="10643970">
            <a:off x="8541156" y="2738398"/>
            <a:ext cx="714375" cy="502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5"/>
          <p:cNvSpPr/>
          <p:nvPr/>
        </p:nvSpPr>
        <p:spPr>
          <a:xfrm>
            <a:off x="7907867" y="2218267"/>
            <a:ext cx="254000" cy="69426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6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7131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39EAD-A0E3-43AA-9382-548519FA3CD4}"/>
              </a:ext>
            </a:extLst>
          </p:cNvPr>
          <p:cNvSpPr txBox="1">
            <a:spLocks/>
          </p:cNvSpPr>
          <p:nvPr/>
        </p:nvSpPr>
        <p:spPr>
          <a:xfrm>
            <a:off x="0" y="65164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Máquinas simples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43CADD3-867E-40F4-825F-A5CB51018D2D}"/>
              </a:ext>
            </a:extLst>
          </p:cNvPr>
          <p:cNvSpPr/>
          <p:nvPr/>
        </p:nvSpPr>
        <p:spPr>
          <a:xfrm>
            <a:off x="648269" y="1468965"/>
            <a:ext cx="50953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Alavanca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C9CF6DB-532A-4F80-8939-45EA16641168}"/>
              </a:ext>
            </a:extLst>
          </p:cNvPr>
          <p:cNvSpPr/>
          <p:nvPr/>
        </p:nvSpPr>
        <p:spPr>
          <a:xfrm>
            <a:off x="648269" y="184218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Apoio fixo que deve estar próximo do corpo que se deseja mover, de forma que a força a ser aplicada por uma ou várias pessoas fique distante desse apoio.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E9AEC39-94BC-4E6C-8D5E-65366F45F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0" y="3472496"/>
            <a:ext cx="5519737" cy="329265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45D32AD-3004-4E40-B1AB-3E73853EE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40" y="3060358"/>
            <a:ext cx="5867400" cy="190174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60AA517-9C1E-47D0-99CB-B2FC0636943B}"/>
              </a:ext>
            </a:extLst>
          </p:cNvPr>
          <p:cNvSpPr/>
          <p:nvPr/>
        </p:nvSpPr>
        <p:spPr>
          <a:xfrm>
            <a:off x="7544369" y="1842188"/>
            <a:ext cx="3818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Exemplos de alavanca do dia a dia</a:t>
            </a:r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B3F5765B-0D9D-42F6-A0E1-C5B468AECBDA}"/>
              </a:ext>
            </a:extLst>
          </p:cNvPr>
          <p:cNvSpPr/>
          <p:nvPr/>
        </p:nvSpPr>
        <p:spPr>
          <a:xfrm>
            <a:off x="9332118" y="2303853"/>
            <a:ext cx="431007" cy="6774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7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121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FA222-C803-4A5E-9571-6713ED75617D}"/>
              </a:ext>
            </a:extLst>
          </p:cNvPr>
          <p:cNvSpPr txBox="1">
            <a:spLocks/>
          </p:cNvSpPr>
          <p:nvPr/>
        </p:nvSpPr>
        <p:spPr>
          <a:xfrm>
            <a:off x="0" y="46537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Máquinas simples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71042A1-7252-43D4-9833-ADCC11DBC6AF}"/>
              </a:ext>
            </a:extLst>
          </p:cNvPr>
          <p:cNvSpPr/>
          <p:nvPr/>
        </p:nvSpPr>
        <p:spPr>
          <a:xfrm>
            <a:off x="648269" y="1350434"/>
            <a:ext cx="50953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Plano inclinado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01B6D2D-ECD4-4220-A9BF-83229FD05B27}"/>
              </a:ext>
            </a:extLst>
          </p:cNvPr>
          <p:cNvSpPr/>
          <p:nvPr/>
        </p:nvSpPr>
        <p:spPr>
          <a:xfrm>
            <a:off x="648269" y="1765988"/>
            <a:ext cx="572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Também chamado de rampa, tem por objetivo facilitar a elevação dos corpos, até certa altura, em relação ao solo.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8259CCA-8AA8-42E5-B93D-C2E0961CB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5" y="3337441"/>
            <a:ext cx="6746080" cy="23021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37AB363-35A8-4D2A-955F-70EA25020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0587" y="2877296"/>
            <a:ext cx="3567113" cy="16815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B233F0C-8456-43DD-9F5B-5AF14B7DE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7221" y="1255338"/>
            <a:ext cx="5014779" cy="172953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A865ECF-E8AB-497F-B8F5-0B841D4D12C5}"/>
              </a:ext>
            </a:extLst>
          </p:cNvPr>
          <p:cNvSpPr/>
          <p:nvPr/>
        </p:nvSpPr>
        <p:spPr>
          <a:xfrm>
            <a:off x="7399867" y="5473221"/>
            <a:ext cx="4677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Quanto menor a rampa, maior a força a ser aplicada para mover um objeto sobre ela; quanto maior a rampa, menor a força a ser aplicada para transportar o corpo.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11703B23-5559-46D7-9359-363BB74DC917}"/>
              </a:ext>
            </a:extLst>
          </p:cNvPr>
          <p:cNvSpPr/>
          <p:nvPr/>
        </p:nvSpPr>
        <p:spPr>
          <a:xfrm rot="10800000">
            <a:off x="9684610" y="4574232"/>
            <a:ext cx="483392" cy="8835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8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119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7A418C-345F-4CA9-A4D5-7A6B0757666E}"/>
              </a:ext>
            </a:extLst>
          </p:cNvPr>
          <p:cNvSpPr txBox="1">
            <a:spLocks/>
          </p:cNvSpPr>
          <p:nvPr/>
        </p:nvSpPr>
        <p:spPr>
          <a:xfrm>
            <a:off x="0" y="53311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Máquinas simples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E046D76-1D1E-4666-AF73-DBF4BA52E9AA}"/>
              </a:ext>
            </a:extLst>
          </p:cNvPr>
          <p:cNvSpPr/>
          <p:nvPr/>
        </p:nvSpPr>
        <p:spPr>
          <a:xfrm>
            <a:off x="648269" y="1333501"/>
            <a:ext cx="50953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Roldanas ou polias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825F5BA-5901-49D8-BE24-378FEB778CC4}"/>
              </a:ext>
            </a:extLst>
          </p:cNvPr>
          <p:cNvSpPr/>
          <p:nvPr/>
        </p:nvSpPr>
        <p:spPr>
          <a:xfrm>
            <a:off x="648269" y="1765988"/>
            <a:ext cx="44952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São constituídas por uma roda que gira em torno de seu centro e possui um sulco, pelo qual passa uma corda.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96B41C-F4CB-4AFF-B75A-343CE0CB0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69" y="3288393"/>
            <a:ext cx="1869811" cy="255995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0D2F0DA-D532-427E-B25C-93BBB787A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757" y="2926443"/>
            <a:ext cx="4727756" cy="363954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C584F6D-3287-4BE9-B957-310541D19B86}"/>
              </a:ext>
            </a:extLst>
          </p:cNvPr>
          <p:cNvSpPr/>
          <p:nvPr/>
        </p:nvSpPr>
        <p:spPr>
          <a:xfrm>
            <a:off x="6728019" y="1356640"/>
            <a:ext cx="4495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Uma </a:t>
            </a:r>
            <a:r>
              <a:rPr lang="pt-BR" b="1" dirty="0"/>
              <a:t>polia móvel </a:t>
            </a:r>
            <a:r>
              <a:rPr lang="pt-BR" dirty="0"/>
              <a:t>reduz pela metade a força</a:t>
            </a:r>
          </a:p>
          <a:p>
            <a:r>
              <a:rPr lang="pt-BR" dirty="0"/>
              <a:t>necessária para equilibrar a força resistente.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A4C3825-5C13-404B-AD58-98602EB1EEAF}"/>
              </a:ext>
            </a:extLst>
          </p:cNvPr>
          <p:cNvSpPr/>
          <p:nvPr/>
        </p:nvSpPr>
        <p:spPr>
          <a:xfrm>
            <a:off x="3267076" y="3613426"/>
            <a:ext cx="23925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Na </a:t>
            </a:r>
            <a:r>
              <a:rPr lang="pt-BR" b="1" dirty="0"/>
              <a:t>polia fixa</a:t>
            </a:r>
            <a:r>
              <a:rPr lang="pt-BR" dirty="0"/>
              <a:t>, o eixo fica preso a um suporte e não se desloca quando a corda é puxada. Nesse tipo de polia, não há multiplicação da força resistente.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C2DEBADF-9C20-435E-8892-3F3032C72992}"/>
              </a:ext>
            </a:extLst>
          </p:cNvPr>
          <p:cNvSpPr/>
          <p:nvPr/>
        </p:nvSpPr>
        <p:spPr>
          <a:xfrm>
            <a:off x="8791575" y="2227653"/>
            <a:ext cx="390525" cy="5345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34C35090-0432-445C-9497-4863D9AF09DE}"/>
              </a:ext>
            </a:extLst>
          </p:cNvPr>
          <p:cNvSpPr/>
          <p:nvPr/>
        </p:nvSpPr>
        <p:spPr>
          <a:xfrm rot="10800000">
            <a:off x="2538412" y="4168683"/>
            <a:ext cx="581025" cy="419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9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0025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A9F3D6-67F8-4FF2-B952-28FE7C732381}"/>
              </a:ext>
            </a:extLst>
          </p:cNvPr>
          <p:cNvSpPr txBox="1">
            <a:spLocks/>
          </p:cNvSpPr>
          <p:nvPr/>
        </p:nvSpPr>
        <p:spPr>
          <a:xfrm>
            <a:off x="0" y="583909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Máquinas simples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1C652F6-12D8-4C21-9A22-1B74D092CE42}"/>
              </a:ext>
            </a:extLst>
          </p:cNvPr>
          <p:cNvSpPr/>
          <p:nvPr/>
        </p:nvSpPr>
        <p:spPr>
          <a:xfrm>
            <a:off x="648269" y="1435099"/>
            <a:ext cx="50953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Engrenagens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EA280D1-782E-43F5-9BFA-801A2789415B}"/>
              </a:ext>
            </a:extLst>
          </p:cNvPr>
          <p:cNvSpPr/>
          <p:nvPr/>
        </p:nvSpPr>
        <p:spPr>
          <a:xfrm>
            <a:off x="648269" y="1765988"/>
            <a:ext cx="48286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movimento circular de uma roda pode ser transmitido a outras. Isso pode ser feito</a:t>
            </a:r>
          </a:p>
          <a:p>
            <a:r>
              <a:rPr lang="pt-BR" dirty="0"/>
              <a:t>basicamente por contato direto ou com o uso de uma correia ou corrente.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A3B03BC-B74A-4A7A-97CA-615CF2D90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43" y="3710513"/>
            <a:ext cx="4723659" cy="141393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CDDDF91-E8A9-4A4A-9770-A247FAF12B33}"/>
              </a:ext>
            </a:extLst>
          </p:cNvPr>
          <p:cNvSpPr/>
          <p:nvPr/>
        </p:nvSpPr>
        <p:spPr>
          <a:xfrm>
            <a:off x="504825" y="5710762"/>
            <a:ext cx="4723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A rotação pode ser transferida de uma roda para outra com o uso de uma polia (</a:t>
            </a:r>
            <a:r>
              <a:rPr lang="pt-BR" sz="1200" b="1" dirty="0"/>
              <a:t>A</a:t>
            </a:r>
            <a:r>
              <a:rPr lang="pt-BR" sz="1200" dirty="0"/>
              <a:t>) ou por contato direto (</a:t>
            </a:r>
            <a:r>
              <a:rPr lang="pt-BR" sz="1200" b="1" dirty="0"/>
              <a:t>B</a:t>
            </a:r>
            <a:r>
              <a:rPr lang="pt-BR" sz="1200" dirty="0"/>
              <a:t>). Repare que o sentido da rotação não é transferido da mesma forma nos dois casos.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35914D8-62A9-4B8A-8672-C98D90AD7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726" y="3840405"/>
            <a:ext cx="5701832" cy="226088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DA2956E-167C-46CC-A997-46A445FBCEB9}"/>
              </a:ext>
            </a:extLst>
          </p:cNvPr>
          <p:cNvSpPr/>
          <p:nvPr/>
        </p:nvSpPr>
        <p:spPr>
          <a:xfrm>
            <a:off x="6484989" y="1423523"/>
            <a:ext cx="50953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Uma engrenagem fixa aos pedais se conecta por uma corrente à outra engrenagem presa à roda traseira. Ao aplicar força nos pedais, ela é transferida para a roda traseira, fazendo a bicicleta se mover.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EF690A69-9FFE-4751-B877-C5C99BA540C7}"/>
              </a:ext>
            </a:extLst>
          </p:cNvPr>
          <p:cNvSpPr/>
          <p:nvPr/>
        </p:nvSpPr>
        <p:spPr>
          <a:xfrm>
            <a:off x="8591550" y="2794966"/>
            <a:ext cx="542925" cy="6340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10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9537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580</Words>
  <Application>Microsoft Office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FrutigerLTStd-Light</vt:lpstr>
      <vt:lpstr>Tema do Office</vt:lpstr>
      <vt:lpstr> Apresentação 1 – FORÇAS E MOVIMENTO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7º ano - CIÊNCIAS Apresentação 1 FORÇAS E MOVIMENTO</dc:title>
  <dc:creator>Maria Carolina Dias Carreira</dc:creator>
  <cp:lastModifiedBy>João Paulo Bortoluci</cp:lastModifiedBy>
  <cp:revision>59</cp:revision>
  <dcterms:created xsi:type="dcterms:W3CDTF">2019-03-24T20:04:22Z</dcterms:created>
  <dcterms:modified xsi:type="dcterms:W3CDTF">2020-04-03T00:22:20Z</dcterms:modified>
</cp:coreProperties>
</file>