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24" r:id="rId2"/>
    <p:sldId id="274" r:id="rId3"/>
    <p:sldId id="282" r:id="rId4"/>
    <p:sldId id="310" r:id="rId5"/>
    <p:sldId id="275" r:id="rId6"/>
    <p:sldId id="312" r:id="rId7"/>
    <p:sldId id="313" r:id="rId8"/>
    <p:sldId id="314" r:id="rId9"/>
    <p:sldId id="32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ônica" initials="MRL" lastIdx="50" clrIdx="0"/>
  <p:cmAuthor id="2" name="Lilian Semenichin Nogueira" initials="LSN" lastIdx="21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8FAE1-1092-4DDA-A904-28B8FEF82702}" v="244" dt="2019-04-17T16:32:24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2DC7A-CAC9-E949-9C27-CC4F090CB9E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D66F9-225E-674F-961A-9EAE247C87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454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DA6F7-4D1F-45C7-9AF4-314E7DFF2558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8E0AC-1811-465F-9775-1587EB3300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766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42552-9387-C24B-9ADC-083736A3DC48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04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84D9-E629-B749-8D4A-ECF4C2BB1488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57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68A1D-E638-224F-84FA-641247F83A7A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27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B7EC-2700-DF43-9B3E-256847393C74}" type="datetime1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99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B1744-0531-A64B-BCAE-BC282F3EDE72}" type="datetime1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51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596-BE09-CE4A-AC3A-A08AACACAE8E}" type="datetime1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07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9F712-A0E4-3048-8A8B-332FB5C91A34}" type="datetime1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7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F5FFB-34E9-D847-8D1B-AAAF836CB004}" type="datetime1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922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963F-46F7-2B49-8F29-38A522E1C037}" type="datetime1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0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E3AF7-D0B9-C047-8E4E-2602BAA95BC6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47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E1C7-5CA4-4642-81E3-C6ED5578AEE1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81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CAC21-FCB1-FD4B-89DC-92914C0DE3CE}" type="datetime1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506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24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A8A21287-3059-4B6A-93C1-20707F2E5872}"/>
              </a:ext>
            </a:extLst>
          </p:cNvPr>
          <p:cNvSpPr/>
          <p:nvPr/>
        </p:nvSpPr>
        <p:spPr>
          <a:xfrm>
            <a:off x="346081" y="604509"/>
            <a:ext cx="8532000" cy="1100081"/>
          </a:xfrm>
          <a:custGeom>
            <a:avLst/>
            <a:gdLst>
              <a:gd name="connsiteX0" fmla="*/ 0 w 8207995"/>
              <a:gd name="connsiteY0" fmla="*/ 110008 h 1100081"/>
              <a:gd name="connsiteX1" fmla="*/ 110008 w 8207995"/>
              <a:gd name="connsiteY1" fmla="*/ 0 h 1100081"/>
              <a:gd name="connsiteX2" fmla="*/ 8097987 w 8207995"/>
              <a:gd name="connsiteY2" fmla="*/ 0 h 1100081"/>
              <a:gd name="connsiteX3" fmla="*/ 8207995 w 8207995"/>
              <a:gd name="connsiteY3" fmla="*/ 110008 h 1100081"/>
              <a:gd name="connsiteX4" fmla="*/ 8207995 w 8207995"/>
              <a:gd name="connsiteY4" fmla="*/ 990073 h 1100081"/>
              <a:gd name="connsiteX5" fmla="*/ 8097987 w 8207995"/>
              <a:gd name="connsiteY5" fmla="*/ 1100081 h 1100081"/>
              <a:gd name="connsiteX6" fmla="*/ 110008 w 8207995"/>
              <a:gd name="connsiteY6" fmla="*/ 1100081 h 1100081"/>
              <a:gd name="connsiteX7" fmla="*/ 0 w 8207995"/>
              <a:gd name="connsiteY7" fmla="*/ 990073 h 1100081"/>
              <a:gd name="connsiteX8" fmla="*/ 0 w 8207995"/>
              <a:gd name="connsiteY8" fmla="*/ 110008 h 110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07995" h="1100081">
                <a:moveTo>
                  <a:pt x="0" y="110008"/>
                </a:moveTo>
                <a:cubicBezTo>
                  <a:pt x="0" y="49252"/>
                  <a:pt x="49252" y="0"/>
                  <a:pt x="110008" y="0"/>
                </a:cubicBezTo>
                <a:lnTo>
                  <a:pt x="8097987" y="0"/>
                </a:lnTo>
                <a:cubicBezTo>
                  <a:pt x="8158743" y="0"/>
                  <a:pt x="8207995" y="49252"/>
                  <a:pt x="8207995" y="110008"/>
                </a:cubicBezTo>
                <a:lnTo>
                  <a:pt x="8207995" y="990073"/>
                </a:lnTo>
                <a:cubicBezTo>
                  <a:pt x="8207995" y="1050829"/>
                  <a:pt x="8158743" y="1100081"/>
                  <a:pt x="8097987" y="1100081"/>
                </a:cubicBezTo>
                <a:lnTo>
                  <a:pt x="110008" y="1100081"/>
                </a:lnTo>
                <a:cubicBezTo>
                  <a:pt x="49252" y="1100081"/>
                  <a:pt x="0" y="1050829"/>
                  <a:pt x="0" y="990073"/>
                </a:cubicBezTo>
                <a:lnTo>
                  <a:pt x="0" y="11000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660" tIns="93180" rIns="123660" bIns="93180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4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Narrativa de ficção científica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6D773536-7B53-4A81-9E4C-0E8A7B325C62}"/>
              </a:ext>
            </a:extLst>
          </p:cNvPr>
          <p:cNvSpPr/>
          <p:nvPr/>
        </p:nvSpPr>
        <p:spPr>
          <a:xfrm>
            <a:off x="1650048" y="2199551"/>
            <a:ext cx="3600000" cy="1188000"/>
          </a:xfrm>
          <a:custGeom>
            <a:avLst/>
            <a:gdLst>
              <a:gd name="connsiteX0" fmla="*/ 0 w 4603305"/>
              <a:gd name="connsiteY0" fmla="*/ 51756 h 517555"/>
              <a:gd name="connsiteX1" fmla="*/ 51756 w 4603305"/>
              <a:gd name="connsiteY1" fmla="*/ 0 h 517555"/>
              <a:gd name="connsiteX2" fmla="*/ 4551550 w 4603305"/>
              <a:gd name="connsiteY2" fmla="*/ 0 h 517555"/>
              <a:gd name="connsiteX3" fmla="*/ 4603306 w 4603305"/>
              <a:gd name="connsiteY3" fmla="*/ 51756 h 517555"/>
              <a:gd name="connsiteX4" fmla="*/ 4603305 w 4603305"/>
              <a:gd name="connsiteY4" fmla="*/ 465800 h 517555"/>
              <a:gd name="connsiteX5" fmla="*/ 4551549 w 4603305"/>
              <a:gd name="connsiteY5" fmla="*/ 517556 h 517555"/>
              <a:gd name="connsiteX6" fmla="*/ 51756 w 4603305"/>
              <a:gd name="connsiteY6" fmla="*/ 517555 h 517555"/>
              <a:gd name="connsiteX7" fmla="*/ 0 w 4603305"/>
              <a:gd name="connsiteY7" fmla="*/ 465799 h 517555"/>
              <a:gd name="connsiteX8" fmla="*/ 0 w 4603305"/>
              <a:gd name="connsiteY8" fmla="*/ 51756 h 517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3305" h="517555">
                <a:moveTo>
                  <a:pt x="0" y="51756"/>
                </a:moveTo>
                <a:cubicBezTo>
                  <a:pt x="0" y="23172"/>
                  <a:pt x="23172" y="0"/>
                  <a:pt x="51756" y="0"/>
                </a:cubicBezTo>
                <a:lnTo>
                  <a:pt x="4551550" y="0"/>
                </a:lnTo>
                <a:cubicBezTo>
                  <a:pt x="4580134" y="0"/>
                  <a:pt x="4603306" y="23172"/>
                  <a:pt x="4603306" y="51756"/>
                </a:cubicBezTo>
                <a:cubicBezTo>
                  <a:pt x="4603306" y="189771"/>
                  <a:pt x="4603305" y="327785"/>
                  <a:pt x="4603305" y="465800"/>
                </a:cubicBezTo>
                <a:cubicBezTo>
                  <a:pt x="4603305" y="494384"/>
                  <a:pt x="4580133" y="517556"/>
                  <a:pt x="4551549" y="517556"/>
                </a:cubicBezTo>
                <a:lnTo>
                  <a:pt x="51756" y="517555"/>
                </a:lnTo>
                <a:cubicBezTo>
                  <a:pt x="23172" y="517555"/>
                  <a:pt x="0" y="494383"/>
                  <a:pt x="0" y="465799"/>
                </a:cubicBezTo>
                <a:lnTo>
                  <a:pt x="0" y="51756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499" tIns="0" rIns="68499" bIns="0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Entreter e fazer pensar a respeito de um futuro, possível de existir ou não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A9A9C7BA-BEFB-4E4D-8F87-783D4039D0AC}"/>
              </a:ext>
            </a:extLst>
          </p:cNvPr>
          <p:cNvSpPr/>
          <p:nvPr/>
        </p:nvSpPr>
        <p:spPr>
          <a:xfrm>
            <a:off x="1650047" y="3808024"/>
            <a:ext cx="3600000" cy="1080000"/>
          </a:xfrm>
          <a:custGeom>
            <a:avLst/>
            <a:gdLst>
              <a:gd name="connsiteX0" fmla="*/ 0 w 4655123"/>
              <a:gd name="connsiteY0" fmla="*/ 62000 h 619995"/>
              <a:gd name="connsiteX1" fmla="*/ 62000 w 4655123"/>
              <a:gd name="connsiteY1" fmla="*/ 0 h 619995"/>
              <a:gd name="connsiteX2" fmla="*/ 4593124 w 4655123"/>
              <a:gd name="connsiteY2" fmla="*/ 0 h 619995"/>
              <a:gd name="connsiteX3" fmla="*/ 4655124 w 4655123"/>
              <a:gd name="connsiteY3" fmla="*/ 62000 h 619995"/>
              <a:gd name="connsiteX4" fmla="*/ 4655123 w 4655123"/>
              <a:gd name="connsiteY4" fmla="*/ 557996 h 619995"/>
              <a:gd name="connsiteX5" fmla="*/ 4593123 w 4655123"/>
              <a:gd name="connsiteY5" fmla="*/ 619996 h 619995"/>
              <a:gd name="connsiteX6" fmla="*/ 62000 w 4655123"/>
              <a:gd name="connsiteY6" fmla="*/ 619995 h 619995"/>
              <a:gd name="connsiteX7" fmla="*/ 0 w 4655123"/>
              <a:gd name="connsiteY7" fmla="*/ 557995 h 619995"/>
              <a:gd name="connsiteX8" fmla="*/ 0 w 4655123"/>
              <a:gd name="connsiteY8" fmla="*/ 62000 h 619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5123" h="619995">
                <a:moveTo>
                  <a:pt x="0" y="62000"/>
                </a:moveTo>
                <a:cubicBezTo>
                  <a:pt x="0" y="27758"/>
                  <a:pt x="27758" y="0"/>
                  <a:pt x="62000" y="0"/>
                </a:cubicBezTo>
                <a:lnTo>
                  <a:pt x="4593124" y="0"/>
                </a:lnTo>
                <a:cubicBezTo>
                  <a:pt x="4627366" y="0"/>
                  <a:pt x="4655124" y="27758"/>
                  <a:pt x="4655124" y="62000"/>
                </a:cubicBezTo>
                <a:cubicBezTo>
                  <a:pt x="4655124" y="227332"/>
                  <a:pt x="4655123" y="392664"/>
                  <a:pt x="4655123" y="557996"/>
                </a:cubicBezTo>
                <a:cubicBezTo>
                  <a:pt x="4655123" y="592238"/>
                  <a:pt x="4627365" y="619996"/>
                  <a:pt x="4593123" y="619996"/>
                </a:cubicBezTo>
                <a:lnTo>
                  <a:pt x="62000" y="619995"/>
                </a:lnTo>
                <a:cubicBezTo>
                  <a:pt x="27758" y="619995"/>
                  <a:pt x="0" y="592237"/>
                  <a:pt x="0" y="557995"/>
                </a:cubicBezTo>
                <a:lnTo>
                  <a:pt x="0" y="62000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594" tIns="52449" rIns="69594" bIns="52449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efeito de impressão de verdade (verossimilhança)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31777308-6C60-4762-AB47-EC245B991D63}"/>
              </a:ext>
            </a:extLst>
          </p:cNvPr>
          <p:cNvSpPr/>
          <p:nvPr/>
        </p:nvSpPr>
        <p:spPr>
          <a:xfrm>
            <a:off x="1650047" y="5308616"/>
            <a:ext cx="3600000" cy="1080000"/>
          </a:xfrm>
          <a:custGeom>
            <a:avLst/>
            <a:gdLst>
              <a:gd name="connsiteX0" fmla="*/ 0 w 4656865"/>
              <a:gd name="connsiteY0" fmla="*/ 61232 h 612316"/>
              <a:gd name="connsiteX1" fmla="*/ 61232 w 4656865"/>
              <a:gd name="connsiteY1" fmla="*/ 0 h 612316"/>
              <a:gd name="connsiteX2" fmla="*/ 4595633 w 4656865"/>
              <a:gd name="connsiteY2" fmla="*/ 0 h 612316"/>
              <a:gd name="connsiteX3" fmla="*/ 4656865 w 4656865"/>
              <a:gd name="connsiteY3" fmla="*/ 61232 h 612316"/>
              <a:gd name="connsiteX4" fmla="*/ 4656865 w 4656865"/>
              <a:gd name="connsiteY4" fmla="*/ 551084 h 612316"/>
              <a:gd name="connsiteX5" fmla="*/ 4595633 w 4656865"/>
              <a:gd name="connsiteY5" fmla="*/ 612316 h 612316"/>
              <a:gd name="connsiteX6" fmla="*/ 61232 w 4656865"/>
              <a:gd name="connsiteY6" fmla="*/ 612316 h 612316"/>
              <a:gd name="connsiteX7" fmla="*/ 0 w 4656865"/>
              <a:gd name="connsiteY7" fmla="*/ 551084 h 612316"/>
              <a:gd name="connsiteX8" fmla="*/ 0 w 4656865"/>
              <a:gd name="connsiteY8" fmla="*/ 61232 h 61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6865" h="612316">
                <a:moveTo>
                  <a:pt x="0" y="61232"/>
                </a:moveTo>
                <a:cubicBezTo>
                  <a:pt x="0" y="27415"/>
                  <a:pt x="27415" y="0"/>
                  <a:pt x="61232" y="0"/>
                </a:cubicBezTo>
                <a:lnTo>
                  <a:pt x="4595633" y="0"/>
                </a:lnTo>
                <a:cubicBezTo>
                  <a:pt x="4629450" y="0"/>
                  <a:pt x="4656865" y="27415"/>
                  <a:pt x="4656865" y="61232"/>
                </a:cubicBezTo>
                <a:lnTo>
                  <a:pt x="4656865" y="551084"/>
                </a:lnTo>
                <a:cubicBezTo>
                  <a:pt x="4656865" y="584901"/>
                  <a:pt x="4629450" y="612316"/>
                  <a:pt x="4595633" y="612316"/>
                </a:cubicBezTo>
                <a:lnTo>
                  <a:pt x="61232" y="612316"/>
                </a:lnTo>
                <a:cubicBezTo>
                  <a:pt x="27415" y="612316"/>
                  <a:pt x="0" y="584901"/>
                  <a:pt x="0" y="551084"/>
                </a:cubicBezTo>
                <a:lnTo>
                  <a:pt x="0" y="61232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274" tIns="53494" rIns="71274" bIns="53494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recorre a palavras e expressões típicas do universo científico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F7C1DDF2-773E-47F8-8FEA-7F24AD61275F}"/>
              </a:ext>
            </a:extLst>
          </p:cNvPr>
          <p:cNvSpPr/>
          <p:nvPr/>
        </p:nvSpPr>
        <p:spPr>
          <a:xfrm>
            <a:off x="6874488" y="2072939"/>
            <a:ext cx="4196786" cy="1188000"/>
          </a:xfrm>
          <a:custGeom>
            <a:avLst/>
            <a:gdLst>
              <a:gd name="connsiteX0" fmla="*/ 0 w 4680099"/>
              <a:gd name="connsiteY0" fmla="*/ 61528 h 615275"/>
              <a:gd name="connsiteX1" fmla="*/ 61528 w 4680099"/>
              <a:gd name="connsiteY1" fmla="*/ 0 h 615275"/>
              <a:gd name="connsiteX2" fmla="*/ 4618572 w 4680099"/>
              <a:gd name="connsiteY2" fmla="*/ 0 h 615275"/>
              <a:gd name="connsiteX3" fmla="*/ 4680100 w 4680099"/>
              <a:gd name="connsiteY3" fmla="*/ 61528 h 615275"/>
              <a:gd name="connsiteX4" fmla="*/ 4680099 w 4680099"/>
              <a:gd name="connsiteY4" fmla="*/ 553748 h 615275"/>
              <a:gd name="connsiteX5" fmla="*/ 4618571 w 4680099"/>
              <a:gd name="connsiteY5" fmla="*/ 615276 h 615275"/>
              <a:gd name="connsiteX6" fmla="*/ 61528 w 4680099"/>
              <a:gd name="connsiteY6" fmla="*/ 615275 h 615275"/>
              <a:gd name="connsiteX7" fmla="*/ 0 w 4680099"/>
              <a:gd name="connsiteY7" fmla="*/ 553747 h 615275"/>
              <a:gd name="connsiteX8" fmla="*/ 0 w 4680099"/>
              <a:gd name="connsiteY8" fmla="*/ 61528 h 61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0099" h="615275">
                <a:moveTo>
                  <a:pt x="0" y="61528"/>
                </a:moveTo>
                <a:cubicBezTo>
                  <a:pt x="0" y="27547"/>
                  <a:pt x="27547" y="0"/>
                  <a:pt x="61528" y="0"/>
                </a:cubicBezTo>
                <a:lnTo>
                  <a:pt x="4618572" y="0"/>
                </a:lnTo>
                <a:cubicBezTo>
                  <a:pt x="4652553" y="0"/>
                  <a:pt x="4680100" y="27547"/>
                  <a:pt x="4680100" y="61528"/>
                </a:cubicBezTo>
                <a:cubicBezTo>
                  <a:pt x="4680100" y="225601"/>
                  <a:pt x="4680099" y="389675"/>
                  <a:pt x="4680099" y="553748"/>
                </a:cubicBezTo>
                <a:cubicBezTo>
                  <a:pt x="4680099" y="587729"/>
                  <a:pt x="4652552" y="615276"/>
                  <a:pt x="4618571" y="615276"/>
                </a:cubicBezTo>
                <a:lnTo>
                  <a:pt x="61528" y="615275"/>
                </a:lnTo>
                <a:cubicBezTo>
                  <a:pt x="27547" y="615275"/>
                  <a:pt x="0" y="587728"/>
                  <a:pt x="0" y="553747"/>
                </a:cubicBezTo>
                <a:lnTo>
                  <a:pt x="0" y="61528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361" tIns="53581" rIns="71361" bIns="53581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temas abordam o impacto da ciência sobre a sociedade </a:t>
            </a:r>
            <a:b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os indivíduos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AE613259-B90B-4464-88D5-E1B89BA4223F}"/>
              </a:ext>
            </a:extLst>
          </p:cNvPr>
          <p:cNvSpPr/>
          <p:nvPr/>
        </p:nvSpPr>
        <p:spPr>
          <a:xfrm>
            <a:off x="829249" y="2353901"/>
            <a:ext cx="820799" cy="53379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3798"/>
                </a:lnTo>
                <a:lnTo>
                  <a:pt x="820799" y="533798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B8CA6C75-8C5A-48AE-9E72-864A2223AC40}"/>
              </a:ext>
            </a:extLst>
          </p:cNvPr>
          <p:cNvSpPr/>
          <p:nvPr/>
        </p:nvSpPr>
        <p:spPr>
          <a:xfrm>
            <a:off x="829249" y="2114754"/>
            <a:ext cx="820799" cy="22687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268769"/>
                </a:lnTo>
                <a:lnTo>
                  <a:pt x="820799" y="2268769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1A4E15B3-C287-42C9-85C6-A85301564872}"/>
              </a:ext>
            </a:extLst>
          </p:cNvPr>
          <p:cNvSpPr/>
          <p:nvPr/>
        </p:nvSpPr>
        <p:spPr>
          <a:xfrm>
            <a:off x="829248" y="1736340"/>
            <a:ext cx="820799" cy="526722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055726"/>
                </a:lnTo>
                <a:lnTo>
                  <a:pt x="820799" y="4055726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id="{50FD83A9-5711-4F69-A11E-8740035600AA}"/>
              </a:ext>
            </a:extLst>
          </p:cNvPr>
          <p:cNvSpPr/>
          <p:nvPr/>
        </p:nvSpPr>
        <p:spPr>
          <a:xfrm>
            <a:off x="6874488" y="3431993"/>
            <a:ext cx="4196786" cy="1440000"/>
          </a:xfrm>
          <a:custGeom>
            <a:avLst/>
            <a:gdLst>
              <a:gd name="connsiteX0" fmla="*/ 0 w 4683496"/>
              <a:gd name="connsiteY0" fmla="*/ 63096 h 630962"/>
              <a:gd name="connsiteX1" fmla="*/ 63096 w 4683496"/>
              <a:gd name="connsiteY1" fmla="*/ 0 h 630962"/>
              <a:gd name="connsiteX2" fmla="*/ 4620400 w 4683496"/>
              <a:gd name="connsiteY2" fmla="*/ 0 h 630962"/>
              <a:gd name="connsiteX3" fmla="*/ 4683496 w 4683496"/>
              <a:gd name="connsiteY3" fmla="*/ 63096 h 630962"/>
              <a:gd name="connsiteX4" fmla="*/ 4683496 w 4683496"/>
              <a:gd name="connsiteY4" fmla="*/ 567866 h 630962"/>
              <a:gd name="connsiteX5" fmla="*/ 4620400 w 4683496"/>
              <a:gd name="connsiteY5" fmla="*/ 630962 h 630962"/>
              <a:gd name="connsiteX6" fmla="*/ 63096 w 4683496"/>
              <a:gd name="connsiteY6" fmla="*/ 630962 h 630962"/>
              <a:gd name="connsiteX7" fmla="*/ 0 w 4683496"/>
              <a:gd name="connsiteY7" fmla="*/ 567866 h 630962"/>
              <a:gd name="connsiteX8" fmla="*/ 0 w 4683496"/>
              <a:gd name="connsiteY8" fmla="*/ 63096 h 63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3496" h="630962">
                <a:moveTo>
                  <a:pt x="0" y="63096"/>
                </a:moveTo>
                <a:cubicBezTo>
                  <a:pt x="0" y="28249"/>
                  <a:pt x="28249" y="0"/>
                  <a:pt x="63096" y="0"/>
                </a:cubicBezTo>
                <a:lnTo>
                  <a:pt x="4620400" y="0"/>
                </a:lnTo>
                <a:cubicBezTo>
                  <a:pt x="4655247" y="0"/>
                  <a:pt x="4683496" y="28249"/>
                  <a:pt x="4683496" y="63096"/>
                </a:cubicBezTo>
                <a:lnTo>
                  <a:pt x="4683496" y="567866"/>
                </a:lnTo>
                <a:cubicBezTo>
                  <a:pt x="4683496" y="602713"/>
                  <a:pt x="4655247" y="630962"/>
                  <a:pt x="4620400" y="630962"/>
                </a:cubicBezTo>
                <a:lnTo>
                  <a:pt x="63096" y="630962"/>
                </a:lnTo>
                <a:cubicBezTo>
                  <a:pt x="28249" y="630962"/>
                  <a:pt x="0" y="602713"/>
                  <a:pt x="0" y="567866"/>
                </a:cubicBezTo>
                <a:lnTo>
                  <a:pt x="0" y="63096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010" tIns="51500" rIns="68010" bIns="51500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incluir viagens a mundos desconhecidos e insólitos, com elementos fantásticos </a:t>
            </a:r>
            <a:b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imaginários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265FEAE7-97E0-4742-8F70-91599AFDC9D7}"/>
              </a:ext>
            </a:extLst>
          </p:cNvPr>
          <p:cNvSpPr/>
          <p:nvPr/>
        </p:nvSpPr>
        <p:spPr>
          <a:xfrm>
            <a:off x="6053689" y="2223962"/>
            <a:ext cx="820799" cy="53379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33798"/>
                </a:lnTo>
                <a:lnTo>
                  <a:pt x="820799" y="533798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D5F8F9ED-16C2-4F9B-A330-7143D4B777F5}"/>
              </a:ext>
            </a:extLst>
          </p:cNvPr>
          <p:cNvSpPr/>
          <p:nvPr/>
        </p:nvSpPr>
        <p:spPr>
          <a:xfrm>
            <a:off x="6053689" y="1966711"/>
            <a:ext cx="820799" cy="22687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268769"/>
                </a:lnTo>
                <a:lnTo>
                  <a:pt x="820799" y="2268769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B0EF5D58-55C4-43B2-A48C-51E10846A160}"/>
              </a:ext>
            </a:extLst>
          </p:cNvPr>
          <p:cNvSpPr/>
          <p:nvPr/>
        </p:nvSpPr>
        <p:spPr>
          <a:xfrm>
            <a:off x="6053689" y="1736340"/>
            <a:ext cx="820799" cy="405572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055726"/>
                </a:lnTo>
                <a:lnTo>
                  <a:pt x="820799" y="4055726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C41B6925-21F0-44DF-A74B-BF0C7550423A}"/>
              </a:ext>
            </a:extLst>
          </p:cNvPr>
          <p:cNvSpPr/>
          <p:nvPr/>
        </p:nvSpPr>
        <p:spPr>
          <a:xfrm>
            <a:off x="6874488" y="5072066"/>
            <a:ext cx="4196786" cy="1440000"/>
          </a:xfrm>
          <a:custGeom>
            <a:avLst/>
            <a:gdLst>
              <a:gd name="connsiteX0" fmla="*/ 0 w 4683496"/>
              <a:gd name="connsiteY0" fmla="*/ 63096 h 630962"/>
              <a:gd name="connsiteX1" fmla="*/ 63096 w 4683496"/>
              <a:gd name="connsiteY1" fmla="*/ 0 h 630962"/>
              <a:gd name="connsiteX2" fmla="*/ 4620400 w 4683496"/>
              <a:gd name="connsiteY2" fmla="*/ 0 h 630962"/>
              <a:gd name="connsiteX3" fmla="*/ 4683496 w 4683496"/>
              <a:gd name="connsiteY3" fmla="*/ 63096 h 630962"/>
              <a:gd name="connsiteX4" fmla="*/ 4683496 w 4683496"/>
              <a:gd name="connsiteY4" fmla="*/ 567866 h 630962"/>
              <a:gd name="connsiteX5" fmla="*/ 4620400 w 4683496"/>
              <a:gd name="connsiteY5" fmla="*/ 630962 h 630962"/>
              <a:gd name="connsiteX6" fmla="*/ 63096 w 4683496"/>
              <a:gd name="connsiteY6" fmla="*/ 630962 h 630962"/>
              <a:gd name="connsiteX7" fmla="*/ 0 w 4683496"/>
              <a:gd name="connsiteY7" fmla="*/ 567866 h 630962"/>
              <a:gd name="connsiteX8" fmla="*/ 0 w 4683496"/>
              <a:gd name="connsiteY8" fmla="*/ 63096 h 63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3496" h="630962">
                <a:moveTo>
                  <a:pt x="0" y="63096"/>
                </a:moveTo>
                <a:cubicBezTo>
                  <a:pt x="0" y="28249"/>
                  <a:pt x="28249" y="0"/>
                  <a:pt x="63096" y="0"/>
                </a:cubicBezTo>
                <a:lnTo>
                  <a:pt x="4620400" y="0"/>
                </a:lnTo>
                <a:cubicBezTo>
                  <a:pt x="4655247" y="0"/>
                  <a:pt x="4683496" y="28249"/>
                  <a:pt x="4683496" y="63096"/>
                </a:cubicBezTo>
                <a:lnTo>
                  <a:pt x="4683496" y="567866"/>
                </a:lnTo>
                <a:cubicBezTo>
                  <a:pt x="4683496" y="602713"/>
                  <a:pt x="4655247" y="630962"/>
                  <a:pt x="4620400" y="630962"/>
                </a:cubicBezTo>
                <a:lnTo>
                  <a:pt x="63096" y="630962"/>
                </a:lnTo>
                <a:cubicBezTo>
                  <a:pt x="28249" y="630962"/>
                  <a:pt x="0" y="602713"/>
                  <a:pt x="0" y="567866"/>
                </a:cubicBezTo>
                <a:lnTo>
                  <a:pt x="0" y="63096"/>
                </a:lnTo>
                <a:close/>
              </a:path>
            </a:pathLst>
          </a:cu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010" tIns="51500" rIns="68010" bIns="51500" numCol="1" spcCol="1270" anchor="ctr" anchorCtr="0">
            <a:noAutofit/>
          </a:bodyPr>
          <a:lstStyle/>
          <a:p>
            <a:pPr algn="ctr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incluir viagens no tempo e mudanças na realidade, descobertas científicas e tecnológicas</a:t>
            </a: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464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 1">
            <a:extLst>
              <a:ext uri="{FF2B5EF4-FFF2-40B4-BE49-F238E27FC236}">
                <a16:creationId xmlns:a16="http://schemas.microsoft.com/office/drawing/2014/main" id="{BE28E480-111B-4CBD-A7D4-C53AB66B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706" y="500552"/>
            <a:ext cx="4970438" cy="864000"/>
          </a:xfrm>
          <a:solidFill>
            <a:srgbClr val="49738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Foco</a:t>
            </a:r>
            <a:r>
              <a:rPr lang="pt-BR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narrativo</a:t>
            </a:r>
            <a:endParaRPr lang="pt-BR" sz="48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0DFA9644-E2E5-478B-A229-F0CDAE143913}"/>
              </a:ext>
            </a:extLst>
          </p:cNvPr>
          <p:cNvSpPr/>
          <p:nvPr/>
        </p:nvSpPr>
        <p:spPr>
          <a:xfrm>
            <a:off x="8064242" y="871070"/>
            <a:ext cx="3828200" cy="968400"/>
          </a:xfrm>
          <a:custGeom>
            <a:avLst/>
            <a:gdLst>
              <a:gd name="connsiteX0" fmla="*/ 0 w 2175669"/>
              <a:gd name="connsiteY0" fmla="*/ 0 h 2175669"/>
              <a:gd name="connsiteX1" fmla="*/ 2175669 w 2175669"/>
              <a:gd name="connsiteY1" fmla="*/ 0 h 2175669"/>
              <a:gd name="connsiteX2" fmla="*/ 2175669 w 2175669"/>
              <a:gd name="connsiteY2" fmla="*/ 2175669 h 2175669"/>
              <a:gd name="connsiteX3" fmla="*/ 0 w 2175669"/>
              <a:gd name="connsiteY3" fmla="*/ 2175669 h 2175669"/>
              <a:gd name="connsiteX4" fmla="*/ 0 w 2175669"/>
              <a:gd name="connsiteY4" fmla="*/ 0 h 2175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69" h="2175669">
                <a:moveTo>
                  <a:pt x="0" y="0"/>
                </a:moveTo>
                <a:lnTo>
                  <a:pt x="2175669" y="0"/>
                </a:lnTo>
                <a:lnTo>
                  <a:pt x="2175669" y="2175669"/>
                </a:lnTo>
                <a:lnTo>
                  <a:pt x="0" y="2175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a voz que conta a história, 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isto é, o narrador que relata os acontecimentos.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23B0CF4D-3962-4282-A1D4-0638CBBE20EF}"/>
              </a:ext>
            </a:extLst>
          </p:cNvPr>
          <p:cNvGrpSpPr/>
          <p:nvPr/>
        </p:nvGrpSpPr>
        <p:grpSpPr>
          <a:xfrm>
            <a:off x="277487" y="1237360"/>
            <a:ext cx="11618407" cy="5794032"/>
            <a:chOff x="277487" y="449564"/>
            <a:chExt cx="11618407" cy="5794032"/>
          </a:xfrm>
        </p:grpSpPr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6109E940-E5FE-49DB-9068-67614CEBDF16}"/>
                </a:ext>
              </a:extLst>
            </p:cNvPr>
            <p:cNvGrpSpPr/>
            <p:nvPr/>
          </p:nvGrpSpPr>
          <p:grpSpPr>
            <a:xfrm>
              <a:off x="277487" y="449564"/>
              <a:ext cx="11618407" cy="5794032"/>
              <a:chOff x="277487" y="449564"/>
              <a:chExt cx="11618407" cy="5794032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DF122171-1180-4B55-94A2-382D1670EE9B}"/>
                  </a:ext>
                </a:extLst>
              </p:cNvPr>
              <p:cNvSpPr/>
              <p:nvPr/>
            </p:nvSpPr>
            <p:spPr>
              <a:xfrm>
                <a:off x="6072417" y="1313564"/>
                <a:ext cx="2808000" cy="217566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58889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Conector reto 11">
                <a:extLst>
                  <a:ext uri="{FF2B5EF4-FFF2-40B4-BE49-F238E27FC236}">
                    <a16:creationId xmlns:a16="http://schemas.microsoft.com/office/drawing/2014/main" id="{D2B200A4-10F4-4AC0-942B-D4B8E47BF422}"/>
                  </a:ext>
                </a:extLst>
              </p:cNvPr>
              <p:cNvSpPr/>
              <p:nvPr/>
            </p:nvSpPr>
            <p:spPr>
              <a:xfrm>
                <a:off x="6056909" y="1313564"/>
                <a:ext cx="217" cy="4351338"/>
              </a:xfrm>
              <a:prstGeom prst="line">
                <a:avLst/>
              </a:prstGeom>
              <a:ln w="22225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Forma Livre: Forma 12">
                <a:extLst>
                  <a:ext uri="{FF2B5EF4-FFF2-40B4-BE49-F238E27FC236}">
                    <a16:creationId xmlns:a16="http://schemas.microsoft.com/office/drawing/2014/main" id="{51BEB565-8AC2-44B7-949F-5CAE94767D89}"/>
                  </a:ext>
                </a:extLst>
              </p:cNvPr>
              <p:cNvSpPr/>
              <p:nvPr/>
            </p:nvSpPr>
            <p:spPr>
              <a:xfrm>
                <a:off x="6216589" y="3642042"/>
                <a:ext cx="2628000" cy="2340000"/>
              </a:xfrm>
              <a:custGeom>
                <a:avLst/>
                <a:gdLst>
                  <a:gd name="connsiteX0" fmla="*/ 0 w 2175669"/>
                  <a:gd name="connsiteY0" fmla="*/ 0 h 2175669"/>
                  <a:gd name="connsiteX1" fmla="*/ 2175669 w 2175669"/>
                  <a:gd name="connsiteY1" fmla="*/ 0 h 2175669"/>
                  <a:gd name="connsiteX2" fmla="*/ 2175669 w 2175669"/>
                  <a:gd name="connsiteY2" fmla="*/ 2175669 h 2175669"/>
                  <a:gd name="connsiteX3" fmla="*/ 0 w 2175669"/>
                  <a:gd name="connsiteY3" fmla="*/ 2175669 h 2175669"/>
                  <a:gd name="connsiteX4" fmla="*/ 0 w 2175669"/>
                  <a:gd name="connsiteY4" fmla="*/ 0 h 2175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5669" h="2175669">
                    <a:moveTo>
                      <a:pt x="0" y="0"/>
                    </a:moveTo>
                    <a:lnTo>
                      <a:pt x="2175669" y="0"/>
                    </a:lnTo>
                    <a:lnTo>
                      <a:pt x="2175669" y="2175669"/>
                    </a:lnTo>
                    <a:lnTo>
                      <a:pt x="0" y="217566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em alguns casos, opina sobre as personagens.</a:t>
                </a:r>
              </a:p>
            </p:txBody>
          </p:sp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C1F89D4F-1201-435A-A2BA-8AE64E181F3E}"/>
                  </a:ext>
                </a:extLst>
              </p:cNvPr>
              <p:cNvGrpSpPr/>
              <p:nvPr/>
            </p:nvGrpSpPr>
            <p:grpSpPr>
              <a:xfrm>
                <a:off x="277487" y="449564"/>
                <a:ext cx="2533631" cy="4351338"/>
                <a:chOff x="684000" y="1825625"/>
                <a:chExt cx="2533631" cy="4351338"/>
              </a:xfrm>
            </p:grpSpPr>
            <p:sp>
              <p:nvSpPr>
                <p:cNvPr id="4" name="Retângulo 3">
                  <a:extLst>
                    <a:ext uri="{FF2B5EF4-FFF2-40B4-BE49-F238E27FC236}">
                      <a16:creationId xmlns:a16="http://schemas.microsoft.com/office/drawing/2014/main" id="{FD120AC5-80DC-4548-A616-F3A83318EDAA}"/>
                    </a:ext>
                  </a:extLst>
                </p:cNvPr>
                <p:cNvSpPr/>
                <p:nvPr/>
              </p:nvSpPr>
              <p:spPr>
                <a:xfrm>
                  <a:off x="684000" y="1825625"/>
                  <a:ext cx="2520000" cy="2174400"/>
                </a:xfrm>
                <a:prstGeom prst="rect">
                  <a:avLst/>
                </a:prstGeom>
                <a:noFill/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" name="Conector reto 4">
                  <a:extLst>
                    <a:ext uri="{FF2B5EF4-FFF2-40B4-BE49-F238E27FC236}">
                      <a16:creationId xmlns:a16="http://schemas.microsoft.com/office/drawing/2014/main" id="{F2C1FEE9-7EC7-4195-9160-D93FFF878A9A}"/>
                    </a:ext>
                  </a:extLst>
                </p:cNvPr>
                <p:cNvSpPr/>
                <p:nvPr/>
              </p:nvSpPr>
              <p:spPr>
                <a:xfrm>
                  <a:off x="684001" y="1825625"/>
                  <a:ext cx="217" cy="4351338"/>
                </a:xfrm>
                <a:prstGeom prst="line">
                  <a:avLst/>
                </a:prstGeom>
                <a:ln w="22225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7" name="Forma Livre: Forma 6">
                  <a:extLst>
                    <a:ext uri="{FF2B5EF4-FFF2-40B4-BE49-F238E27FC236}">
                      <a16:creationId xmlns:a16="http://schemas.microsoft.com/office/drawing/2014/main" id="{9205E075-2AD5-4445-9F10-E64A8FE5281B}"/>
                    </a:ext>
                  </a:extLst>
                </p:cNvPr>
                <p:cNvSpPr/>
                <p:nvPr/>
              </p:nvSpPr>
              <p:spPr>
                <a:xfrm>
                  <a:off x="844855" y="4192307"/>
                  <a:ext cx="2372776" cy="1594132"/>
                </a:xfrm>
                <a:custGeom>
                  <a:avLst/>
                  <a:gdLst>
                    <a:gd name="connsiteX0" fmla="*/ 0 w 2175669"/>
                    <a:gd name="connsiteY0" fmla="*/ 0 h 2175669"/>
                    <a:gd name="connsiteX1" fmla="*/ 2175669 w 2175669"/>
                    <a:gd name="connsiteY1" fmla="*/ 0 h 2175669"/>
                    <a:gd name="connsiteX2" fmla="*/ 2175669 w 2175669"/>
                    <a:gd name="connsiteY2" fmla="*/ 2175669 h 2175669"/>
                    <a:gd name="connsiteX3" fmla="*/ 0 w 2175669"/>
                    <a:gd name="connsiteY3" fmla="*/ 2175669 h 2175669"/>
                    <a:gd name="connsiteX4" fmla="*/ 0 w 2175669"/>
                    <a:gd name="connsiteY4" fmla="*/ 0 h 2175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5669" h="2175669">
                      <a:moveTo>
                        <a:pt x="0" y="0"/>
                      </a:moveTo>
                      <a:lnTo>
                        <a:pt x="2175669" y="0"/>
                      </a:lnTo>
                      <a:lnTo>
                        <a:pt x="2175669" y="2175669"/>
                      </a:lnTo>
                      <a:lnTo>
                        <a:pt x="0" y="2175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t" anchorCtr="0">
                  <a:noAutofit/>
                </a:bodyPr>
                <a:lstStyle/>
                <a:p>
                  <a:r>
                    <a:rPr lang="pt-BR" sz="2000" dirty="0">
                      <a:solidFill>
                        <a:schemeClr val="accent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narrador em 1ª pessoa, participa da história, podendo ser uma personagem ou protagonista.</a:t>
                  </a:r>
                </a:p>
              </p:txBody>
            </p:sp>
          </p:grp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6E342701-6F79-46EC-90B4-F915B94E8833}"/>
                  </a:ext>
                </a:extLst>
              </p:cNvPr>
              <p:cNvSpPr/>
              <p:nvPr/>
            </p:nvSpPr>
            <p:spPr>
              <a:xfrm>
                <a:off x="6432589" y="1736891"/>
                <a:ext cx="2196000" cy="1292662"/>
              </a:xfrm>
              <a:prstGeom prst="rect">
                <a:avLst/>
              </a:prstGeom>
            </p:spPr>
            <p:txBody>
              <a:bodyPr wrap="square" lIns="108000" tIns="0" rIns="108000" bIns="0" anchor="t" anchorCtr="0">
                <a:spAutoFit/>
              </a:bodyPr>
              <a:lstStyle/>
              <a:p>
                <a:pPr algn="ctr"/>
                <a:r>
                  <a:rPr lang="pt-BR" sz="2800" dirty="0">
                    <a:solidFill>
                      <a:srgbClr val="3A5B6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Narrador onisciente seletivo</a:t>
                </a:r>
              </a:p>
            </p:txBody>
          </p: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86A77463-2889-484A-889B-A52E67879050}"/>
                  </a:ext>
                </a:extLst>
              </p:cNvPr>
              <p:cNvGrpSpPr/>
              <p:nvPr/>
            </p:nvGrpSpPr>
            <p:grpSpPr>
              <a:xfrm>
                <a:off x="9156613" y="1700269"/>
                <a:ext cx="2739281" cy="4543327"/>
                <a:chOff x="8948586" y="1777409"/>
                <a:chExt cx="2739281" cy="4543327"/>
              </a:xfrm>
            </p:grpSpPr>
            <p:sp>
              <p:nvSpPr>
                <p:cNvPr id="17" name="Retângulo 16">
                  <a:extLst>
                    <a:ext uri="{FF2B5EF4-FFF2-40B4-BE49-F238E27FC236}">
                      <a16:creationId xmlns:a16="http://schemas.microsoft.com/office/drawing/2014/main" id="{E277865C-3A47-42C4-8720-8A0C7E41CB6F}"/>
                    </a:ext>
                  </a:extLst>
                </p:cNvPr>
                <p:cNvSpPr/>
                <p:nvPr/>
              </p:nvSpPr>
              <p:spPr>
                <a:xfrm>
                  <a:off x="8951867" y="1777409"/>
                  <a:ext cx="2736000" cy="217566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588894"/>
                  </a:soli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" name="Conector reto 17">
                  <a:extLst>
                    <a:ext uri="{FF2B5EF4-FFF2-40B4-BE49-F238E27FC236}">
                      <a16:creationId xmlns:a16="http://schemas.microsoft.com/office/drawing/2014/main" id="{CD57A67A-3477-47FD-9668-691340762019}"/>
                    </a:ext>
                  </a:extLst>
                </p:cNvPr>
                <p:cNvSpPr/>
                <p:nvPr/>
              </p:nvSpPr>
              <p:spPr>
                <a:xfrm>
                  <a:off x="8948586" y="1780569"/>
                  <a:ext cx="217" cy="4351338"/>
                </a:xfrm>
                <a:prstGeom prst="line">
                  <a:avLst/>
                </a:prstGeom>
                <a:ln w="22225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9" name="Forma Livre: Forma 18">
                  <a:extLst>
                    <a:ext uri="{FF2B5EF4-FFF2-40B4-BE49-F238E27FC236}">
                      <a16:creationId xmlns:a16="http://schemas.microsoft.com/office/drawing/2014/main" id="{AAF199D1-F66E-4CC8-90E8-F44E9963AD34}"/>
                    </a:ext>
                  </a:extLst>
                </p:cNvPr>
                <p:cNvSpPr/>
                <p:nvPr/>
              </p:nvSpPr>
              <p:spPr>
                <a:xfrm>
                  <a:off x="9094266" y="4145067"/>
                  <a:ext cx="2484347" cy="2175669"/>
                </a:xfrm>
                <a:custGeom>
                  <a:avLst/>
                  <a:gdLst>
                    <a:gd name="connsiteX0" fmla="*/ 0 w 2175669"/>
                    <a:gd name="connsiteY0" fmla="*/ 0 h 2175669"/>
                    <a:gd name="connsiteX1" fmla="*/ 2175669 w 2175669"/>
                    <a:gd name="connsiteY1" fmla="*/ 0 h 2175669"/>
                    <a:gd name="connsiteX2" fmla="*/ 2175669 w 2175669"/>
                    <a:gd name="connsiteY2" fmla="*/ 2175669 h 2175669"/>
                    <a:gd name="connsiteX3" fmla="*/ 0 w 2175669"/>
                    <a:gd name="connsiteY3" fmla="*/ 2175669 h 2175669"/>
                    <a:gd name="connsiteX4" fmla="*/ 0 w 2175669"/>
                    <a:gd name="connsiteY4" fmla="*/ 0 h 2175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5669" h="2175669">
                      <a:moveTo>
                        <a:pt x="0" y="0"/>
                      </a:moveTo>
                      <a:lnTo>
                        <a:pt x="2175669" y="0"/>
                      </a:lnTo>
                      <a:lnTo>
                        <a:pt x="2175669" y="2175669"/>
                      </a:lnTo>
                      <a:lnTo>
                        <a:pt x="0" y="2175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t" anchorCtr="0">
                  <a:noAutofit/>
                </a:bodyPr>
                <a:lstStyle/>
                <a:p>
                  <a:pPr lvl="0">
                    <a:defRPr/>
                  </a:pPr>
                  <a:r>
                    <a:rPr lang="pt-BR" sz="2000" dirty="0">
                      <a:solidFill>
                        <a:schemeClr val="accent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apenas testemunha as ações sem participar da história.</a:t>
                  </a:r>
                  <a:endPara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50000"/>
                      </a:scheme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  <p:sp>
              <p:nvSpPr>
                <p:cNvPr id="20" name="Retângulo 19">
                  <a:extLst>
                    <a:ext uri="{FF2B5EF4-FFF2-40B4-BE49-F238E27FC236}">
                      <a16:creationId xmlns:a16="http://schemas.microsoft.com/office/drawing/2014/main" id="{40DA1365-FD8C-4CBF-B802-99AF7E516BCB}"/>
                    </a:ext>
                  </a:extLst>
                </p:cNvPr>
                <p:cNvSpPr/>
                <p:nvPr/>
              </p:nvSpPr>
              <p:spPr>
                <a:xfrm>
                  <a:off x="8984414" y="2434356"/>
                  <a:ext cx="2700000" cy="861774"/>
                </a:xfrm>
                <a:prstGeom prst="rect">
                  <a:avLst/>
                </a:prstGeom>
              </p:spPr>
              <p:txBody>
                <a:bodyPr wrap="square" lIns="108000" tIns="0" rIns="108000" bIns="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A5B6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Narrador observador</a:t>
                  </a:r>
                </a:p>
              </p:txBody>
            </p:sp>
          </p:grpSp>
          <p:grpSp>
            <p:nvGrpSpPr>
              <p:cNvPr id="25" name="Agrupar 24">
                <a:extLst>
                  <a:ext uri="{FF2B5EF4-FFF2-40B4-BE49-F238E27FC236}">
                    <a16:creationId xmlns:a16="http://schemas.microsoft.com/office/drawing/2014/main" id="{44F9140A-01F1-48C1-8630-6DC4374861F3}"/>
                  </a:ext>
                </a:extLst>
              </p:cNvPr>
              <p:cNvGrpSpPr/>
              <p:nvPr/>
            </p:nvGrpSpPr>
            <p:grpSpPr>
              <a:xfrm>
                <a:off x="3019447" y="881564"/>
                <a:ext cx="2962734" cy="4503399"/>
                <a:chOff x="3294463" y="2225679"/>
                <a:chExt cx="2962734" cy="4503399"/>
              </a:xfrm>
            </p:grpSpPr>
            <p:sp>
              <p:nvSpPr>
                <p:cNvPr id="8" name="Retângulo 7">
                  <a:extLst>
                    <a:ext uri="{FF2B5EF4-FFF2-40B4-BE49-F238E27FC236}">
                      <a16:creationId xmlns:a16="http://schemas.microsoft.com/office/drawing/2014/main" id="{079606DC-83E9-4C20-BF37-8840F6CE2A99}"/>
                    </a:ext>
                  </a:extLst>
                </p:cNvPr>
                <p:cNvSpPr/>
                <p:nvPr/>
              </p:nvSpPr>
              <p:spPr>
                <a:xfrm>
                  <a:off x="3309124" y="2225679"/>
                  <a:ext cx="2800131" cy="217566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588894"/>
                  </a:soli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" name="Conector reto 8">
                  <a:extLst>
                    <a:ext uri="{FF2B5EF4-FFF2-40B4-BE49-F238E27FC236}">
                      <a16:creationId xmlns:a16="http://schemas.microsoft.com/office/drawing/2014/main" id="{4DDDCD16-058C-4ABB-A38A-734F4E3A87BB}"/>
                    </a:ext>
                  </a:extLst>
                </p:cNvPr>
                <p:cNvSpPr/>
                <p:nvPr/>
              </p:nvSpPr>
              <p:spPr>
                <a:xfrm>
                  <a:off x="3294463" y="2225679"/>
                  <a:ext cx="321" cy="4351338"/>
                </a:xfrm>
                <a:prstGeom prst="line">
                  <a:avLst/>
                </a:prstGeom>
                <a:ln w="22225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0" name="Forma Livre: Forma 9">
                  <a:extLst>
                    <a:ext uri="{FF2B5EF4-FFF2-40B4-BE49-F238E27FC236}">
                      <a16:creationId xmlns:a16="http://schemas.microsoft.com/office/drawing/2014/main" id="{222F2FEA-F421-4B63-93EE-75FD02D3F75E}"/>
                    </a:ext>
                  </a:extLst>
                </p:cNvPr>
                <p:cNvSpPr/>
                <p:nvPr/>
              </p:nvSpPr>
              <p:spPr>
                <a:xfrm>
                  <a:off x="3449197" y="4533078"/>
                  <a:ext cx="2808000" cy="2196000"/>
                </a:xfrm>
                <a:custGeom>
                  <a:avLst/>
                  <a:gdLst>
                    <a:gd name="connsiteX0" fmla="*/ 0 w 2175669"/>
                    <a:gd name="connsiteY0" fmla="*/ 0 h 2175669"/>
                    <a:gd name="connsiteX1" fmla="*/ 2175669 w 2175669"/>
                    <a:gd name="connsiteY1" fmla="*/ 0 h 2175669"/>
                    <a:gd name="connsiteX2" fmla="*/ 2175669 w 2175669"/>
                    <a:gd name="connsiteY2" fmla="*/ 2175669 h 2175669"/>
                    <a:gd name="connsiteX3" fmla="*/ 0 w 2175669"/>
                    <a:gd name="connsiteY3" fmla="*/ 2175669 h 2175669"/>
                    <a:gd name="connsiteX4" fmla="*/ 0 w 2175669"/>
                    <a:gd name="connsiteY4" fmla="*/ 0 h 2175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5669" h="2175669">
                      <a:moveTo>
                        <a:pt x="0" y="0"/>
                      </a:moveTo>
                      <a:lnTo>
                        <a:pt x="2175669" y="0"/>
                      </a:lnTo>
                      <a:lnTo>
                        <a:pt x="2175669" y="2175669"/>
                      </a:lnTo>
                      <a:lnTo>
                        <a:pt x="0" y="21756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t" anchorCtr="0">
                  <a:noAutofit/>
                </a:bodyPr>
                <a:lstStyle/>
                <a:p>
                  <a:r>
                    <a:rPr lang="pt-BR" sz="2000" dirty="0">
                      <a:solidFill>
                        <a:schemeClr val="accent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narrador em 3ª pessoa, não participa da história, mas pode conhecer pensamentos, desejos, passado e futuro das personagens.</a:t>
                  </a:r>
                </a:p>
              </p:txBody>
            </p:sp>
          </p:grpSp>
        </p:grp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0AB9048F-7E74-4EF4-99BD-29AAED774021}"/>
                </a:ext>
              </a:extLst>
            </p:cNvPr>
            <p:cNvSpPr txBox="1"/>
            <p:nvPr/>
          </p:nvSpPr>
          <p:spPr>
            <a:xfrm>
              <a:off x="292045" y="1105877"/>
              <a:ext cx="2520000" cy="861774"/>
            </a:xfrm>
            <a:prstGeom prst="rect">
              <a:avLst/>
            </a:prstGeom>
            <a:noFill/>
          </p:spPr>
          <p:txBody>
            <a:bodyPr wrap="square" lIns="108000" tIns="0" rIns="108000" bIns="0" rtlCol="0" anchor="ctr" anchorCtr="0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 testemunha</a:t>
              </a: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FF1396A5-90E6-48A1-96C0-9AF9CFF41FE3}"/>
                </a:ext>
              </a:extLst>
            </p:cNvPr>
            <p:cNvSpPr/>
            <p:nvPr/>
          </p:nvSpPr>
          <p:spPr>
            <a:xfrm>
              <a:off x="3377192" y="1294951"/>
              <a:ext cx="2196000" cy="132901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108000" tIns="0" rIns="108000" bIns="0" anchor="t" anchorCtr="0">
              <a:spAutoFit/>
            </a:bodyPr>
            <a:lstStyle/>
            <a:p>
              <a:pPr algn="ctr"/>
              <a:r>
                <a:rPr lang="pt-BR" sz="2800" dirty="0">
                  <a:solidFill>
                    <a:srgbClr val="3A5B6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 onisciente neutro</a:t>
              </a:r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3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58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E9B16FEA-6D2E-4C90-BB06-F71FF5BBED61}"/>
              </a:ext>
            </a:extLst>
          </p:cNvPr>
          <p:cNvSpPr/>
          <p:nvPr/>
        </p:nvSpPr>
        <p:spPr>
          <a:xfrm>
            <a:off x="6958397" y="2582137"/>
            <a:ext cx="4376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pt-BR" sz="2400" b="1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descritiva</a:t>
            </a:r>
            <a:endParaRPr lang="pt-BR" sz="2400" dirty="0">
              <a:solidFill>
                <a:schemeClr val="accent4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A35F3BE-6CE4-4814-94AF-CF92DA0D6619}"/>
              </a:ext>
            </a:extLst>
          </p:cNvPr>
          <p:cNvSpPr/>
          <p:nvPr/>
        </p:nvSpPr>
        <p:spPr>
          <a:xfrm>
            <a:off x="7615899" y="3117589"/>
            <a:ext cx="43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caracterizar o espaço em que se passa a narrativa.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515EDAF8-2052-4A60-B6EC-44D6538E179E}"/>
              </a:ext>
            </a:extLst>
          </p:cNvPr>
          <p:cNvSpPr txBox="1">
            <a:spLocks/>
          </p:cNvSpPr>
          <p:nvPr/>
        </p:nvSpPr>
        <p:spPr>
          <a:xfrm>
            <a:off x="0" y="565632"/>
            <a:ext cx="12192000" cy="864000"/>
          </a:xfrm>
          <a:prstGeom prst="rect">
            <a:avLst/>
          </a:prstGeom>
          <a:solidFill>
            <a:srgbClr val="49738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Narrativa de ficção científica</a:t>
            </a:r>
            <a:endParaRPr lang="pt-BR" sz="4800" b="1" dirty="0">
              <a:ln w="0"/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D77E466-B50C-4517-8919-56A2A8894F89}"/>
              </a:ext>
            </a:extLst>
          </p:cNvPr>
          <p:cNvSpPr/>
          <p:nvPr/>
        </p:nvSpPr>
        <p:spPr>
          <a:xfrm>
            <a:off x="402312" y="1739928"/>
            <a:ext cx="9750478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540000" indent="-432000">
              <a:buFont typeface="Wingdings" panose="05000000000000000000" pitchFamily="2" charset="2"/>
              <a:buChar char="v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Quanto à sua composição, a narrativa de ficção científica apresenta-se em: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403B8AC-5233-4CFB-90ED-D3455C45D285}"/>
              </a:ext>
            </a:extLst>
          </p:cNvPr>
          <p:cNvGrpSpPr/>
          <p:nvPr/>
        </p:nvGrpSpPr>
        <p:grpSpPr>
          <a:xfrm>
            <a:off x="402312" y="2582137"/>
            <a:ext cx="4977501" cy="3700738"/>
            <a:chOff x="402312" y="2295416"/>
            <a:chExt cx="4977501" cy="3700738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8D5A3D93-E1EE-4DB6-9F47-A1262628DEDC}"/>
                </a:ext>
              </a:extLst>
            </p:cNvPr>
            <p:cNvSpPr/>
            <p:nvPr/>
          </p:nvSpPr>
          <p:spPr>
            <a:xfrm>
              <a:off x="402312" y="2295416"/>
              <a:ext cx="34050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r>
                <a:rPr lang="pt-BR" sz="2400" b="1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Sequência narrativa</a:t>
              </a:r>
              <a:endParaRPr lang="pt-BR" sz="2400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FC5A7862-E749-4AA8-B8BA-0D3F1817DECD}"/>
                </a:ext>
              </a:extLst>
            </p:cNvPr>
            <p:cNvSpPr/>
            <p:nvPr/>
          </p:nvSpPr>
          <p:spPr>
            <a:xfrm>
              <a:off x="1059813" y="2830868"/>
              <a:ext cx="4320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indent="-216000"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Relata fatos ou acontecimentos a fim de formar um enredo com: 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015D4C21-EACF-4A2C-970B-1A52EA3C158A}"/>
                </a:ext>
              </a:extLst>
            </p:cNvPr>
            <p:cNvSpPr/>
            <p:nvPr/>
          </p:nvSpPr>
          <p:spPr>
            <a:xfrm>
              <a:off x="1059813" y="4376154"/>
              <a:ext cx="4320000" cy="1620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16000" indent="-216000"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Essa passagem do tempo está marcada por uma relação entre momentos diferentes de tempo, em que as ações são causas ou consequências umas das outras.</a:t>
              </a: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40783971-D0B5-404F-B35D-05809332B2BF}"/>
                </a:ext>
              </a:extLst>
            </p:cNvPr>
            <p:cNvSpPr/>
            <p:nvPr/>
          </p:nvSpPr>
          <p:spPr>
            <a:xfrm>
              <a:off x="1296427" y="3536268"/>
              <a:ext cx="408338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pt-BR" b="1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situação inicial</a:t>
              </a:r>
              <a:r>
                <a:rPr lang="pt-BR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→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b="1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conflito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→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b="1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clímax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→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b="1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desfecho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→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BR" b="1" dirty="0">
                  <a:solidFill>
                    <a:schemeClr val="accent4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finalização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91321F0-81D8-4747-80AF-02961913C50E}"/>
              </a:ext>
            </a:extLst>
          </p:cNvPr>
          <p:cNvGrpSpPr/>
          <p:nvPr/>
        </p:nvGrpSpPr>
        <p:grpSpPr>
          <a:xfrm>
            <a:off x="6958398" y="4132232"/>
            <a:ext cx="4977501" cy="1956196"/>
            <a:chOff x="764751" y="3759129"/>
            <a:chExt cx="4977501" cy="1956196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8C776E63-C780-4EA2-B937-FC34A9792F27}"/>
                </a:ext>
              </a:extLst>
            </p:cNvPr>
            <p:cNvSpPr/>
            <p:nvPr/>
          </p:nvSpPr>
          <p:spPr>
            <a:xfrm>
              <a:off x="764751" y="3759129"/>
              <a:ext cx="43765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r>
                <a:rPr lang="pt-BR" sz="2400" b="1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Sequência explicativa</a:t>
              </a:r>
              <a:endParaRPr lang="pt-BR" sz="2400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E1742AEA-EB23-4775-AE64-4C5B93BE5B9E}"/>
                </a:ext>
              </a:extLst>
            </p:cNvPr>
            <p:cNvSpPr/>
            <p:nvPr/>
          </p:nvSpPr>
          <p:spPr>
            <a:xfrm>
              <a:off x="1422252" y="4391886"/>
              <a:ext cx="432000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indent="-216000"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Para fazer o leitor compreender um problema, um conceito ou o funcionamento de algo essencial à narrativa.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155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B19B577-4C91-407B-82DB-959F0FCB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5" y="476250"/>
            <a:ext cx="11001375" cy="6381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20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rgbClr val="4973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subordinação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B53F9674-5443-4178-AB48-6DCADD7CDD6A}"/>
              </a:ext>
            </a:extLst>
          </p:cNvPr>
          <p:cNvSpPr/>
          <p:nvPr/>
        </p:nvSpPr>
        <p:spPr>
          <a:xfrm>
            <a:off x="3388564" y="4081072"/>
            <a:ext cx="83155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estrutura é chamada de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porque há um verbo nela.</a:t>
            </a:r>
          </a:p>
          <a:p>
            <a:pPr marL="216000" indent="-2160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oração é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subordinada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porque completa sintaticamente a oração principal.</a:t>
            </a:r>
          </a:p>
          <a:p>
            <a:pPr marL="216000" indent="-2160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oração é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substantiva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porque, nesse caso, a oração desempenha a função de núcleo do objeto direto.</a:t>
            </a:r>
          </a:p>
          <a:p>
            <a:pPr marL="216000" indent="-2160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oração é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objetiva direta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porque ela desempenha a função de objeto direto da oração principal.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26D2008-CBFD-4C57-8883-9F535314F6EB}"/>
              </a:ext>
            </a:extLst>
          </p:cNvPr>
          <p:cNvGrpSpPr/>
          <p:nvPr/>
        </p:nvGrpSpPr>
        <p:grpSpPr>
          <a:xfrm>
            <a:off x="2133820" y="882036"/>
            <a:ext cx="9570287" cy="3075423"/>
            <a:chOff x="2133820" y="530165"/>
            <a:chExt cx="9570287" cy="3075423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01634960-3555-4179-8BC6-4F52BE3A5D3B}"/>
                </a:ext>
              </a:extLst>
            </p:cNvPr>
            <p:cNvSpPr/>
            <p:nvPr/>
          </p:nvSpPr>
          <p:spPr>
            <a:xfrm>
              <a:off x="2133820" y="1178941"/>
              <a:ext cx="51534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Você </a:t>
              </a:r>
              <a:r>
                <a:rPr lang="pt-BR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permite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eu mexa no seu computador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?</a:t>
              </a:r>
            </a:p>
          </p:txBody>
        </p: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934383F5-FAF6-4284-BB9A-D3DDE5647308}"/>
                </a:ext>
              </a:extLst>
            </p:cNvPr>
            <p:cNvCxnSpPr/>
            <p:nvPr/>
          </p:nvCxnSpPr>
          <p:spPr>
            <a:xfrm>
              <a:off x="2305887" y="1548273"/>
              <a:ext cx="457866" cy="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99E39248-B6A7-4C2F-B38E-6A152F971F8E}"/>
                </a:ext>
              </a:extLst>
            </p:cNvPr>
            <p:cNvCxnSpPr/>
            <p:nvPr/>
          </p:nvCxnSpPr>
          <p:spPr>
            <a:xfrm>
              <a:off x="2835968" y="1548273"/>
              <a:ext cx="78187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90F8B63C-5968-43F5-8810-B3F102E56B2C}"/>
                </a:ext>
              </a:extLst>
            </p:cNvPr>
            <p:cNvCxnSpPr/>
            <p:nvPr/>
          </p:nvCxnSpPr>
          <p:spPr>
            <a:xfrm>
              <a:off x="3668001" y="1178941"/>
              <a:ext cx="3420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de Seta Reta 35">
              <a:extLst>
                <a:ext uri="{FF2B5EF4-FFF2-40B4-BE49-F238E27FC236}">
                  <a16:creationId xmlns:a16="http://schemas.microsoft.com/office/drawing/2014/main" id="{D600DDF1-4427-4E37-8E78-256E291E28C1}"/>
                </a:ext>
              </a:extLst>
            </p:cNvPr>
            <p:cNvCxnSpPr/>
            <p:nvPr/>
          </p:nvCxnSpPr>
          <p:spPr>
            <a:xfrm>
              <a:off x="3173899" y="1548273"/>
              <a:ext cx="0" cy="4406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de Seta Reta 38">
              <a:extLst>
                <a:ext uri="{FF2B5EF4-FFF2-40B4-BE49-F238E27FC236}">
                  <a16:creationId xmlns:a16="http://schemas.microsoft.com/office/drawing/2014/main" id="{B87AB1FC-0353-489E-BE58-4697F1E91ECE}"/>
                </a:ext>
              </a:extLst>
            </p:cNvPr>
            <p:cNvCxnSpPr/>
            <p:nvPr/>
          </p:nvCxnSpPr>
          <p:spPr>
            <a:xfrm>
              <a:off x="2534820" y="1548272"/>
              <a:ext cx="0" cy="1656000"/>
            </a:xfrm>
            <a:prstGeom prst="straightConnector1">
              <a:avLst/>
            </a:prstGeom>
            <a:ln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A1FE7FD4-A1F1-4162-85E0-B4578877C3DA}"/>
                </a:ext>
              </a:extLst>
            </p:cNvPr>
            <p:cNvSpPr/>
            <p:nvPr/>
          </p:nvSpPr>
          <p:spPr>
            <a:xfrm>
              <a:off x="6952107" y="530165"/>
              <a:ext cx="475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pt-BR" sz="16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</a:t>
              </a:r>
              <a:r>
                <a:rPr lang="pt-BR" sz="1600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substantiva objetiva direta</a:t>
              </a: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D51F2C1A-67AC-4B5C-9DB9-25F56976105D}"/>
                </a:ext>
              </a:extLst>
            </p:cNvPr>
            <p:cNvSpPr/>
            <p:nvPr/>
          </p:nvSpPr>
          <p:spPr>
            <a:xfrm>
              <a:off x="2606241" y="2051670"/>
              <a:ext cx="10871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verbo transitivo direto</a:t>
              </a: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42A6AF2D-2A5F-4B16-88B7-FA926882B0FD}"/>
                </a:ext>
              </a:extLst>
            </p:cNvPr>
            <p:cNvSpPr/>
            <p:nvPr/>
          </p:nvSpPr>
          <p:spPr>
            <a:xfrm>
              <a:off x="2207740" y="3267034"/>
              <a:ext cx="797013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sujeito</a:t>
              </a:r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4B30B382-E231-47DC-877D-3021DEEBC1E8}"/>
                </a:ext>
              </a:extLst>
            </p:cNvPr>
            <p:cNvSpPr/>
            <p:nvPr/>
          </p:nvSpPr>
          <p:spPr>
            <a:xfrm>
              <a:off x="6366931" y="2104592"/>
              <a:ext cx="298239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oração exerce a função do objeto direto</a:t>
              </a:r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91667871-94E6-44DD-AB54-927AE5367C6D}"/>
                </a:ext>
              </a:extLst>
            </p:cNvPr>
            <p:cNvCxnSpPr/>
            <p:nvPr/>
          </p:nvCxnSpPr>
          <p:spPr>
            <a:xfrm>
              <a:off x="6288260" y="1613842"/>
              <a:ext cx="0" cy="1667721"/>
            </a:xfrm>
            <a:prstGeom prst="straightConnector1">
              <a:avLst/>
            </a:prstGeom>
            <a:ln>
              <a:solidFill>
                <a:schemeClr val="accent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513CFB7C-AD58-4CB1-BF29-E080F812236B}"/>
                </a:ext>
              </a:extLst>
            </p:cNvPr>
            <p:cNvCxnSpPr/>
            <p:nvPr/>
          </p:nvCxnSpPr>
          <p:spPr>
            <a:xfrm flipV="1">
              <a:off x="6328681" y="868719"/>
              <a:ext cx="759320" cy="17229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6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10372591" y="0"/>
            <a:ext cx="1815548" cy="6858000"/>
          </a:xfrm>
          <a:prstGeom prst="rect">
            <a:avLst/>
          </a:prstGeom>
          <a:noFill/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sz="4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subordinação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8A37039-021D-446E-A1D0-88CD45D6FDEA}"/>
              </a:ext>
            </a:extLst>
          </p:cNvPr>
          <p:cNvSpPr/>
          <p:nvPr/>
        </p:nvSpPr>
        <p:spPr>
          <a:xfrm>
            <a:off x="638244" y="521865"/>
            <a:ext cx="726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indent="-432000"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orações subordinadas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substantivas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podem apresentar seis classificações.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B3498BAE-3430-4773-AA57-74E03A051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6817" y="1264449"/>
            <a:ext cx="2520000" cy="468000"/>
          </a:xfrm>
        </p:spPr>
        <p:txBody>
          <a:bodyPr anchor="ctr">
            <a:normAutofit/>
          </a:bodyPr>
          <a:lstStyle/>
          <a:p>
            <a:pPr algn="ctr"/>
            <a:r>
              <a:rPr lang="pt-BR" sz="20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Função sintática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03FC7DF2-5BB5-4E96-9FF3-E448F5D2E0A1}"/>
              </a:ext>
            </a:extLst>
          </p:cNvPr>
          <p:cNvSpPr/>
          <p:nvPr/>
        </p:nvSpPr>
        <p:spPr>
          <a:xfrm>
            <a:off x="905450" y="1689144"/>
            <a:ext cx="2520000" cy="648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Objetiva direta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E9F9716D-DB28-4236-965A-200E2044D6E2}"/>
              </a:ext>
            </a:extLst>
          </p:cNvPr>
          <p:cNvSpPr/>
          <p:nvPr/>
        </p:nvSpPr>
        <p:spPr>
          <a:xfrm>
            <a:off x="905450" y="2513056"/>
            <a:ext cx="2520000" cy="648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Objetiva indireta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C3083143-0F93-4355-BD12-69995A04A2AF}"/>
              </a:ext>
            </a:extLst>
          </p:cNvPr>
          <p:cNvSpPr/>
          <p:nvPr/>
        </p:nvSpPr>
        <p:spPr>
          <a:xfrm>
            <a:off x="905450" y="3336968"/>
            <a:ext cx="2520000" cy="648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Subjetiva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9B641268-ACC6-45A6-ADB2-D2F2B4B3B2F2}"/>
              </a:ext>
            </a:extLst>
          </p:cNvPr>
          <p:cNvSpPr/>
          <p:nvPr/>
        </p:nvSpPr>
        <p:spPr>
          <a:xfrm>
            <a:off x="905450" y="4160880"/>
            <a:ext cx="252000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Completiva nominal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72A0FB12-8639-4F27-9EC7-18416E55CE6D}"/>
              </a:ext>
            </a:extLst>
          </p:cNvPr>
          <p:cNvSpPr/>
          <p:nvPr/>
        </p:nvSpPr>
        <p:spPr>
          <a:xfrm>
            <a:off x="905450" y="5056792"/>
            <a:ext cx="2520000" cy="648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Predicativa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53AE7BF4-EB80-4F76-A34B-5C6E128DF1FB}"/>
              </a:ext>
            </a:extLst>
          </p:cNvPr>
          <p:cNvSpPr/>
          <p:nvPr/>
        </p:nvSpPr>
        <p:spPr>
          <a:xfrm>
            <a:off x="905450" y="5880704"/>
            <a:ext cx="2520000" cy="648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Apositiva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AB4197B-F3C4-4175-97F1-3957C1B83E30}"/>
              </a:ext>
            </a:extLst>
          </p:cNvPr>
          <p:cNvSpPr/>
          <p:nvPr/>
        </p:nvSpPr>
        <p:spPr>
          <a:xfrm>
            <a:off x="4503943" y="1836879"/>
            <a:ext cx="4956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Objeto direto do verbo da oração principal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E1E7E81F-8DF6-46BA-AD2B-F203AAA49DC0}"/>
              </a:ext>
            </a:extLst>
          </p:cNvPr>
          <p:cNvCxnSpPr/>
          <p:nvPr/>
        </p:nvCxnSpPr>
        <p:spPr>
          <a:xfrm>
            <a:off x="3587262" y="2020229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66720F09-527F-47A1-8969-095745C70F75}"/>
              </a:ext>
            </a:extLst>
          </p:cNvPr>
          <p:cNvCxnSpPr/>
          <p:nvPr/>
        </p:nvCxnSpPr>
        <p:spPr>
          <a:xfrm>
            <a:off x="3587262" y="2837056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404754B4-369B-4D63-AC7D-823BACA71A23}"/>
              </a:ext>
            </a:extLst>
          </p:cNvPr>
          <p:cNvCxnSpPr/>
          <p:nvPr/>
        </p:nvCxnSpPr>
        <p:spPr>
          <a:xfrm>
            <a:off x="3587262" y="3653105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58BED0C6-F11D-46B5-B3F5-B1E3887FF3D9}"/>
              </a:ext>
            </a:extLst>
          </p:cNvPr>
          <p:cNvCxnSpPr/>
          <p:nvPr/>
        </p:nvCxnSpPr>
        <p:spPr>
          <a:xfrm>
            <a:off x="3587262" y="4527084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9AB64BF3-D544-48F3-B66C-5402CC2BF3FD}"/>
              </a:ext>
            </a:extLst>
          </p:cNvPr>
          <p:cNvCxnSpPr/>
          <p:nvPr/>
        </p:nvCxnSpPr>
        <p:spPr>
          <a:xfrm>
            <a:off x="3587262" y="5380792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6A61EF3C-6A35-478F-8E97-0FFC80EABF67}"/>
              </a:ext>
            </a:extLst>
          </p:cNvPr>
          <p:cNvCxnSpPr/>
          <p:nvPr/>
        </p:nvCxnSpPr>
        <p:spPr>
          <a:xfrm>
            <a:off x="3587262" y="6204704"/>
            <a:ext cx="684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30F4479A-7EB8-4D17-B6B9-3828C04F7187}"/>
              </a:ext>
            </a:extLst>
          </p:cNvPr>
          <p:cNvSpPr/>
          <p:nvPr/>
        </p:nvSpPr>
        <p:spPr>
          <a:xfrm>
            <a:off x="4496624" y="2637001"/>
            <a:ext cx="5160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Objeto indireto do verbo da oração principal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B5D1E31-A7C9-43AE-906C-A79EA7AF5BE4}"/>
              </a:ext>
            </a:extLst>
          </p:cNvPr>
          <p:cNvSpPr/>
          <p:nvPr/>
        </p:nvSpPr>
        <p:spPr>
          <a:xfrm>
            <a:off x="4501045" y="3462111"/>
            <a:ext cx="3212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da oração principal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45E144D0-BB84-4825-81C7-8C11590E9F83}"/>
              </a:ext>
            </a:extLst>
          </p:cNvPr>
          <p:cNvSpPr/>
          <p:nvPr/>
        </p:nvSpPr>
        <p:spPr>
          <a:xfrm>
            <a:off x="4531225" y="4196625"/>
            <a:ext cx="4994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Complemento nominal de um nome da oração principal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5365EE8-868A-4DD6-997B-E44D68E4FE9D}"/>
              </a:ext>
            </a:extLst>
          </p:cNvPr>
          <p:cNvSpPr/>
          <p:nvPr/>
        </p:nvSpPr>
        <p:spPr>
          <a:xfrm>
            <a:off x="4503677" y="5173209"/>
            <a:ext cx="4894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do sujeito da oração principal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7EF34E17-94D5-438C-AF5D-B216B2DF8D05}"/>
              </a:ext>
            </a:extLst>
          </p:cNvPr>
          <p:cNvSpPr/>
          <p:nvPr/>
        </p:nvSpPr>
        <p:spPr>
          <a:xfrm>
            <a:off x="4531224" y="6030529"/>
            <a:ext cx="4735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Aposto de um nome da oração principal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700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subordinação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EE4FB1A-9005-4013-B2F2-478C39122248}"/>
              </a:ext>
            </a:extLst>
          </p:cNvPr>
          <p:cNvSpPr/>
          <p:nvPr/>
        </p:nvSpPr>
        <p:spPr>
          <a:xfrm>
            <a:off x="2106668" y="2608901"/>
            <a:ext cx="2310587" cy="4437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funcionam como termo oracional de uma oração principal, completando-a sintaticamente;</a:t>
            </a:r>
          </a:p>
          <a:p>
            <a:pPr marL="216000" indent="-2160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conectadas, geralmente, pelas conjunções integrantes 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16000" indent="-2160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indent="-216000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BB64258-CD2A-48FA-9C61-7A08D562BC5D}"/>
              </a:ext>
            </a:extLst>
          </p:cNvPr>
          <p:cNvSpPr/>
          <p:nvPr/>
        </p:nvSpPr>
        <p:spPr>
          <a:xfrm>
            <a:off x="2106668" y="1533883"/>
            <a:ext cx="208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substantivas</a:t>
            </a:r>
            <a:endParaRPr lang="pt-BR" sz="20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3D57600-29C2-44CC-A636-A23B1AB649D1}"/>
              </a:ext>
            </a:extLst>
          </p:cNvPr>
          <p:cNvSpPr/>
          <p:nvPr/>
        </p:nvSpPr>
        <p:spPr>
          <a:xfrm>
            <a:off x="2106668" y="1023246"/>
            <a:ext cx="7351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Vírgulas nas orações subordinadas substantivas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8948F0-0C79-4E0D-B388-DCEB862F4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082" y="2318770"/>
            <a:ext cx="7256407" cy="434126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A812CD3-B726-4A6A-A7E2-232364954484}"/>
              </a:ext>
            </a:extLst>
          </p:cNvPr>
          <p:cNvSpPr/>
          <p:nvPr/>
        </p:nvSpPr>
        <p:spPr>
          <a:xfrm>
            <a:off x="4727896" y="1491328"/>
            <a:ext cx="68015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há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vírgula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entre a oração principal e sua subordinada substantiva se o período estiver em ordem direta.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825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19CC52E-4C8E-4A72-A317-3A4858DA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053" y="555625"/>
            <a:ext cx="4971757" cy="1325563"/>
          </a:xfrm>
          <a:solidFill>
            <a:srgbClr val="497389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Vírgula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07DD62-12BD-43F1-BFEA-F7B29BA82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559125"/>
            <a:ext cx="10515601" cy="2933749"/>
          </a:xfrm>
          <a:ln w="15875">
            <a:solidFill>
              <a:schemeClr val="accent1"/>
            </a:solidFill>
            <a:prstDash val="sysDash"/>
          </a:ln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0845A98-204B-41A5-A52E-0A1A6BCD6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3" y="2129734"/>
            <a:ext cx="11856417" cy="360988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9649883-C5BF-4859-BB84-C3D255A3B523}"/>
              </a:ext>
            </a:extLst>
          </p:cNvPr>
          <p:cNvSpPr/>
          <p:nvPr/>
        </p:nvSpPr>
        <p:spPr>
          <a:xfrm>
            <a:off x="838199" y="2497296"/>
            <a:ext cx="899511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uma oração está em </a:t>
            </a:r>
            <a:r>
              <a:rPr lang="pt-BR" sz="22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ordem direta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não se usa vírgula entre o sujeito e o verbo, entre o verbo e seu objeto ou seu predicativo.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Além disso, não se usa vírgula entre um núcleo e seus adjuntos adnominais ou para isolar um adjunto adverbial que venha ao final da oração.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Utiliza-se vírgula para isolar o </a:t>
            </a:r>
            <a:r>
              <a:rPr lang="pt-BR" sz="22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vocativo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650396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551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Wingdings</vt:lpstr>
      <vt:lpstr>1_Tema do Office</vt:lpstr>
      <vt:lpstr>Unidade 1</vt:lpstr>
      <vt:lpstr>Apresentação do PowerPoint</vt:lpstr>
      <vt:lpstr>Foco narrativo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Vírgula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Língua Portuguesa Linguagem &amp; Conhecimento</dc:title>
  <dc:creator>Alessandra de Proença</dc:creator>
  <cp:lastModifiedBy>João Paulo Bortoluci</cp:lastModifiedBy>
  <cp:revision>66</cp:revision>
  <dcterms:created xsi:type="dcterms:W3CDTF">2019-03-22T18:10:14Z</dcterms:created>
  <dcterms:modified xsi:type="dcterms:W3CDTF">2020-04-03T16:37:49Z</dcterms:modified>
</cp:coreProperties>
</file>