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4"/>
  </p:notesMasterIdLst>
  <p:handoutMasterIdLst>
    <p:handoutMasterId r:id="rId15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árita Ferrari Negromonte" initials="CFN" lastIdx="43" clrIdx="0"/>
  <p:cmAuthor id="1" name="Lilian Semenichin Nogueira" initials="LSN" lastIdx="4" clrIdx="1"/>
  <p:cmAuthor id="2" name="Marcia Takeuchi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15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>
    <p:restoredLeft sz="15620"/>
    <p:restoredTop sz="99789" autoAdjust="0"/>
  </p:normalViewPr>
  <p:slideViewPr>
    <p:cSldViewPr snapToGrid="0">
      <p:cViewPr varScale="1">
        <p:scale>
          <a:sx n="114" d="100"/>
          <a:sy n="114" d="100"/>
        </p:scale>
        <p:origin x="43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B17B3-C69C-BD4A-9485-5B18385C6458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68CD1-46F5-0D48-ABBD-AEE9F65A0B0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881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4065A-3F9A-0C47-9CAF-8F8ADD413D77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6CA3C-E184-8748-91A5-76DF0DFB566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6005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lstStyle/>
          <a:p>
            <a:pPr algn="ctr">
              <a:lnSpc>
                <a:spcPct val="90000"/>
              </a:lnSpc>
            </a:pPr>
            <a:r>
              <a:rPr lang="pt-BR" sz="6000" b="0" strike="noStrike" spc="-1">
                <a:solidFill>
                  <a:srgbClr val="000000"/>
                </a:solidFill>
                <a:latin typeface="Calibri Light"/>
              </a:rPr>
              <a:t>Clique para editar o título Mestre</a:t>
            </a:r>
            <a:endParaRPr lang="pt-BR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endParaRPr lang="pt-B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4C87A73B-02CB-450B-AB86-D1BDB7A0EF1D}" type="slidenum">
              <a:rPr lang="pt-BR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</a:rPr>
              <a:t>Clique para editar o título Mestre</a:t>
            </a:r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Clique para editar os estilos de texto Mestres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</a:rPr>
              <a:t>Segundo nível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Terceiro nível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Quarto nível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Quinto nível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endParaRPr lang="pt-B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3E945B78-476A-43CE-BDE3-F0F0ECD11B33}" type="slidenum">
              <a:rPr lang="pt-BR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3000">
              <a:schemeClr val="accent2"/>
            </a:gs>
            <a:gs pos="30000">
              <a:schemeClr val="accent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1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Verbos terminados em -</a:t>
            </a:r>
            <a:r>
              <a:rPr lang="pt-BR" sz="4400" b="1" strike="noStrike" spc="-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isar</a:t>
            </a: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 e -</a:t>
            </a:r>
            <a:r>
              <a:rPr lang="pt-BR" sz="4400" b="1" strike="noStrike" spc="-1" dirty="0">
                <a:solidFill>
                  <a:srgbClr val="767171"/>
                </a:solidFill>
                <a:latin typeface="Calibri"/>
                <a:cs typeface="Calibri"/>
              </a:rPr>
              <a:t>izar</a:t>
            </a:r>
            <a:endParaRPr lang="pt-BR" sz="4400" b="0" strike="noStrike" spc="-1" dirty="0">
              <a:solidFill>
                <a:srgbClr val="767171"/>
              </a:solidFill>
              <a:latin typeface="Calibri"/>
              <a:cs typeface="Calibri"/>
            </a:endParaRPr>
          </a:p>
        </p:txBody>
      </p:sp>
      <p:grpSp>
        <p:nvGrpSpPr>
          <p:cNvPr id="169" name="Group 2"/>
          <p:cNvGrpSpPr/>
          <p:nvPr/>
        </p:nvGrpSpPr>
        <p:grpSpPr>
          <a:xfrm>
            <a:off x="997200" y="1827720"/>
            <a:ext cx="10210680" cy="4662720"/>
            <a:chOff x="997200" y="1827720"/>
            <a:chExt cx="10210680" cy="4662720"/>
          </a:xfrm>
        </p:grpSpPr>
        <p:sp>
          <p:nvSpPr>
            <p:cNvPr id="170" name="CustomShape 3"/>
            <p:cNvSpPr/>
            <p:nvPr/>
          </p:nvSpPr>
          <p:spPr>
            <a:xfrm>
              <a:off x="997200" y="1827720"/>
              <a:ext cx="4471560" cy="246204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17720" tIns="102600" rIns="45720" bIns="102960" anchor="ctr"/>
            <a:lstStyle/>
            <a:p>
              <a:pPr algn="ctr">
                <a:lnSpc>
                  <a:spcPct val="90000"/>
                </a:lnSpc>
                <a:spcAft>
                  <a:spcPts val="839"/>
                </a:spcAft>
              </a:pPr>
              <a:r>
                <a:rPr lang="pt-BR" sz="2400" b="0" strike="noStrike" spc="-1" dirty="0">
                  <a:solidFill>
                    <a:srgbClr val="FFFFFF"/>
                  </a:solidFill>
                  <a:latin typeface="RobotoBR"/>
                </a:rPr>
                <a:t>Os verbos terminados em </a:t>
              </a:r>
              <a:r>
                <a:rPr lang="pt-BR" sz="2400" b="1" strike="noStrike" spc="-1" dirty="0">
                  <a:solidFill>
                    <a:srgbClr val="FFFFFF"/>
                  </a:solidFill>
                  <a:latin typeface="RobotoBR"/>
                </a:rPr>
                <a:t>-isar </a:t>
              </a:r>
              <a:r>
                <a:rPr lang="pt-BR" sz="2400" b="0" strike="noStrike" spc="-1" dirty="0">
                  <a:solidFill>
                    <a:srgbClr val="FFFFFF"/>
                  </a:solidFill>
                  <a:latin typeface="RobotoBR"/>
                </a:rPr>
                <a:t>são formados a partir de palavras que contêm a letra </a:t>
              </a:r>
              <a:r>
                <a:rPr lang="pt-BR" sz="2400" strike="noStrike" spc="-1" dirty="0">
                  <a:solidFill>
                    <a:srgbClr val="767171"/>
                  </a:solidFill>
                  <a:latin typeface="RobotoBR"/>
                </a:rPr>
                <a:t>s</a:t>
              </a:r>
              <a:r>
                <a:rPr lang="pt-BR" sz="2400" b="1" strike="noStrike" spc="-1" dirty="0">
                  <a:solidFill>
                    <a:srgbClr val="FFFFFF"/>
                  </a:solidFill>
                  <a:latin typeface="RobotoBR"/>
                </a:rPr>
                <a:t> </a:t>
              </a:r>
              <a:r>
                <a:rPr lang="pt-BR" sz="2400" b="0" strike="noStrike" spc="-1" dirty="0">
                  <a:solidFill>
                    <a:srgbClr val="FFFFFF"/>
                  </a:solidFill>
                  <a:latin typeface="RobotoBR"/>
                </a:rPr>
                <a:t>na sua parte final (</a:t>
              </a:r>
              <a:r>
                <a:rPr lang="pt-BR" sz="2400" b="1" strike="noStrike" spc="-1" dirty="0">
                  <a:solidFill>
                    <a:srgbClr val="FFFFFF"/>
                  </a:solidFill>
                  <a:latin typeface="RobotoBR"/>
                </a:rPr>
                <a:t>-</a:t>
              </a:r>
              <a:r>
                <a:rPr lang="pt-BR" sz="2400" strike="noStrike" spc="-1" dirty="0" err="1">
                  <a:solidFill>
                    <a:srgbClr val="767171"/>
                  </a:solidFill>
                  <a:latin typeface="RobotoBR"/>
                </a:rPr>
                <a:t>is</a:t>
              </a:r>
              <a:r>
                <a:rPr lang="pt-BR" sz="2400" b="0" strike="noStrike" spc="-1" dirty="0">
                  <a:solidFill>
                    <a:srgbClr val="FFFFFF"/>
                  </a:solidFill>
                  <a:latin typeface="RobotoBR"/>
                </a:rPr>
                <a:t>, </a:t>
              </a:r>
              <a:r>
                <a:rPr lang="pt-BR" sz="2400" b="1" strike="noStrike" spc="-1" dirty="0">
                  <a:solidFill>
                    <a:srgbClr val="FFFFFF"/>
                  </a:solidFill>
                  <a:latin typeface="RobotoBR"/>
                </a:rPr>
                <a:t>-</a:t>
              </a:r>
              <a:r>
                <a:rPr lang="pt-BR" sz="2400" strike="noStrike" spc="-1" dirty="0" err="1">
                  <a:solidFill>
                    <a:srgbClr val="767171"/>
                  </a:solidFill>
                  <a:latin typeface="RobotoBR"/>
                </a:rPr>
                <a:t>isa</a:t>
              </a:r>
              <a:r>
                <a:rPr lang="pt-BR" sz="2400" b="0" strike="noStrike" spc="-1" dirty="0">
                  <a:solidFill>
                    <a:srgbClr val="FFFFFF"/>
                  </a:solidFill>
                  <a:latin typeface="RobotoBR"/>
                </a:rPr>
                <a:t>, </a:t>
              </a:r>
              <a:r>
                <a:rPr lang="pt-BR" sz="2400" b="1" strike="noStrike" spc="-1" dirty="0">
                  <a:solidFill>
                    <a:srgbClr val="FFFFFF"/>
                  </a:solidFill>
                  <a:latin typeface="RobotoBR"/>
                </a:rPr>
                <a:t>-</a:t>
              </a:r>
              <a:r>
                <a:rPr lang="pt-BR" sz="2400" strike="noStrike" spc="-1" dirty="0" err="1">
                  <a:solidFill>
                    <a:srgbClr val="767171"/>
                  </a:solidFill>
                  <a:latin typeface="RobotoBR"/>
                </a:rPr>
                <a:t>ise</a:t>
              </a:r>
              <a:r>
                <a:rPr lang="pt-BR" sz="2400" b="0" strike="noStrike" spc="-1" dirty="0">
                  <a:solidFill>
                    <a:srgbClr val="FFFFFF"/>
                  </a:solidFill>
                  <a:latin typeface="RobotoBR"/>
                </a:rPr>
                <a:t>, </a:t>
              </a:r>
              <a:r>
                <a:rPr lang="pt-BR" sz="2400" b="1" strike="noStrike" spc="-1" dirty="0">
                  <a:solidFill>
                    <a:srgbClr val="FFFFFF"/>
                  </a:solidFill>
                  <a:latin typeface="RobotoBR"/>
                </a:rPr>
                <a:t>-</a:t>
              </a:r>
              <a:r>
                <a:rPr lang="pt-BR" sz="2400" strike="noStrike" spc="-1" dirty="0" err="1">
                  <a:solidFill>
                    <a:srgbClr val="767171"/>
                  </a:solidFill>
                  <a:latin typeface="RobotoBR"/>
                </a:rPr>
                <a:t>iso</a:t>
              </a:r>
              <a:r>
                <a:rPr lang="pt-BR" sz="2400" b="0" strike="noStrike" spc="-1" dirty="0">
                  <a:solidFill>
                    <a:srgbClr val="FFFFFF"/>
                  </a:solidFill>
                  <a:latin typeface="RobotoBR"/>
                </a:rPr>
                <a:t>), acrescentando-lhes a terminação </a:t>
              </a:r>
              <a:r>
                <a:rPr lang="pt-BR" sz="2400" b="1" strike="noStrike" spc="-1" dirty="0">
                  <a:solidFill>
                    <a:srgbClr val="FFFFFF"/>
                  </a:solidFill>
                  <a:latin typeface="RobotoBR"/>
                </a:rPr>
                <a:t>-</a:t>
              </a:r>
              <a:r>
                <a:rPr lang="pt-BR" sz="2400" strike="noStrike" spc="-1" dirty="0">
                  <a:solidFill>
                    <a:srgbClr val="767171"/>
                  </a:solidFill>
                  <a:latin typeface="RobotoBR"/>
                </a:rPr>
                <a:t>ar</a:t>
              </a:r>
              <a:r>
                <a:rPr lang="pt-BR" sz="2400" b="0" strike="noStrike" spc="-1" dirty="0">
                  <a:solidFill>
                    <a:srgbClr val="FFFFFF"/>
                  </a:solidFill>
                  <a:latin typeface="RobotoBR"/>
                </a:rPr>
                <a:t>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171" name="CustomShape 4"/>
            <p:cNvSpPr/>
            <p:nvPr/>
          </p:nvSpPr>
          <p:spPr>
            <a:xfrm>
              <a:off x="1444320" y="4290120"/>
              <a:ext cx="446760" cy="1320120"/>
            </a:xfrm>
            <a:custGeom>
              <a:avLst/>
              <a:gdLst/>
              <a:ahLst/>
              <a:cxnLst/>
              <a:rect l="l" t="t" r="r" b="b"/>
              <a:pathLst>
                <a:path w="447189" h="1320348">
                  <a:moveTo>
                    <a:pt x="0" y="0"/>
                  </a:moveTo>
                  <a:lnTo>
                    <a:pt x="0" y="1320348"/>
                  </a:lnTo>
                  <a:lnTo>
                    <a:pt x="447189" y="1320348"/>
                  </a:lnTo>
                </a:path>
              </a:pathLst>
            </a:custGeom>
            <a:noFill/>
            <a:ln>
              <a:solidFill>
                <a:schemeClr val="accent3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2" name="CustomShape 5"/>
            <p:cNvSpPr/>
            <p:nvPr/>
          </p:nvSpPr>
          <p:spPr>
            <a:xfrm>
              <a:off x="1891440" y="4730400"/>
              <a:ext cx="2816280" cy="176004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2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22040" tIns="98640" rIns="70560" bIns="98640" anchor="ctr"/>
            <a:lstStyle/>
            <a:p>
              <a:pPr algn="ctr">
                <a:lnSpc>
                  <a:spcPct val="90000"/>
                </a:lnSpc>
                <a:spcAft>
                  <a:spcPts val="1295"/>
                </a:spcAft>
              </a:pPr>
              <a:r>
                <a:rPr lang="pt-BR" sz="3700" b="0" strike="noStrike" spc="-1" dirty="0">
                  <a:solidFill>
                    <a:srgbClr val="000000"/>
                  </a:solidFill>
                  <a:latin typeface="Calibri"/>
                </a:rPr>
                <a:t>Ex.: </a:t>
              </a:r>
              <a:r>
                <a:rPr lang="pt-BR" sz="3700" b="0" strike="noStrike" spc="-1" dirty="0" err="1">
                  <a:solidFill>
                    <a:srgbClr val="000000"/>
                  </a:solidFill>
                  <a:latin typeface="Calibri"/>
                </a:rPr>
                <a:t>anális</a:t>
              </a:r>
              <a:r>
                <a:rPr lang="pt-BR" sz="3700" b="0" strike="noStrike" spc="-1" dirty="0">
                  <a:solidFill>
                    <a:srgbClr val="000000"/>
                  </a:solidFill>
                  <a:latin typeface="Calibri"/>
                </a:rPr>
                <a:t>(e) + ar = analisar</a:t>
              </a:r>
              <a:endParaRPr lang="pt-BR" sz="3700" b="0" strike="noStrike" spc="-1" dirty="0">
                <a:latin typeface="Arial"/>
              </a:endParaRPr>
            </a:p>
          </p:txBody>
        </p:sp>
        <p:sp>
          <p:nvSpPr>
            <p:cNvPr id="173" name="CustomShape 6"/>
            <p:cNvSpPr/>
            <p:nvPr/>
          </p:nvSpPr>
          <p:spPr>
            <a:xfrm>
              <a:off x="6349320" y="1827720"/>
              <a:ext cx="4858560" cy="246060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hueOff val="-1455363"/>
                <a:satOff val="-83928"/>
                <a:lumOff val="8628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17720" tIns="102600" rIns="45720" bIns="102600" anchor="ctr"/>
            <a:lstStyle/>
            <a:p>
              <a:pPr algn="ctr">
                <a:lnSpc>
                  <a:spcPct val="90000"/>
                </a:lnSpc>
                <a:spcAft>
                  <a:spcPts val="839"/>
                </a:spcAft>
              </a:pPr>
              <a:r>
                <a:rPr lang="pt-BR" sz="2400" b="0" strike="noStrike" spc="-1" dirty="0">
                  <a:solidFill>
                    <a:srgbClr val="FFFFFF"/>
                  </a:solidFill>
                  <a:latin typeface="RobotoBR"/>
                </a:rPr>
                <a:t>Os verbos terminados em </a:t>
              </a:r>
              <a:r>
                <a:rPr lang="pt-BR" sz="2400" b="1" strike="noStrike" spc="-1" dirty="0">
                  <a:solidFill>
                    <a:srgbClr val="FFFFFF"/>
                  </a:solidFill>
                  <a:latin typeface="RobotoBR"/>
                </a:rPr>
                <a:t>-</a:t>
              </a:r>
              <a:r>
                <a:rPr lang="pt-BR" sz="2400" strike="noStrike" spc="-1" dirty="0">
                  <a:solidFill>
                    <a:srgbClr val="767171"/>
                  </a:solidFill>
                  <a:latin typeface="RobotoBR"/>
                </a:rPr>
                <a:t>izar</a:t>
              </a:r>
              <a:r>
                <a:rPr lang="pt-BR" sz="2400" b="1" strike="noStrike" spc="-1" dirty="0">
                  <a:solidFill>
                    <a:srgbClr val="FFFFFF"/>
                  </a:solidFill>
                  <a:latin typeface="RobotoBR"/>
                </a:rPr>
                <a:t> </a:t>
              </a:r>
              <a:r>
                <a:rPr lang="pt-BR" sz="2400" b="0" strike="noStrike" spc="-1" dirty="0">
                  <a:solidFill>
                    <a:srgbClr val="FFFFFF"/>
                  </a:solidFill>
                  <a:latin typeface="RobotoBR"/>
                </a:rPr>
                <a:t>são formados a partir de palavras que não contêm a letra </a:t>
              </a:r>
              <a:r>
                <a:rPr lang="pt-BR" sz="2400" strike="noStrike" spc="-1" dirty="0">
                  <a:solidFill>
                    <a:srgbClr val="767171"/>
                  </a:solidFill>
                  <a:latin typeface="RobotoBR"/>
                </a:rPr>
                <a:t>s</a:t>
              </a:r>
              <a:r>
                <a:rPr lang="pt-BR" sz="2400" b="0" strike="noStrike" spc="-1" dirty="0">
                  <a:solidFill>
                    <a:srgbClr val="FFFFFF"/>
                  </a:solidFill>
                  <a:latin typeface="RobotoBR"/>
                </a:rPr>
                <a:t>, na sua parte final.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174" name="CustomShape 7"/>
            <p:cNvSpPr/>
            <p:nvPr/>
          </p:nvSpPr>
          <p:spPr>
            <a:xfrm>
              <a:off x="6835320" y="4288680"/>
              <a:ext cx="485640" cy="1320120"/>
            </a:xfrm>
            <a:custGeom>
              <a:avLst/>
              <a:gdLst/>
              <a:ahLst/>
              <a:cxnLst/>
              <a:rect l="l" t="t" r="r" b="b"/>
              <a:pathLst>
                <a:path w="485877" h="1320348">
                  <a:moveTo>
                    <a:pt x="0" y="0"/>
                  </a:moveTo>
                  <a:lnTo>
                    <a:pt x="0" y="1320348"/>
                  </a:lnTo>
                  <a:lnTo>
                    <a:pt x="485877" y="1320348"/>
                  </a:lnTo>
                </a:path>
              </a:pathLst>
            </a:custGeom>
            <a:noFill/>
            <a:ln>
              <a:solidFill>
                <a:schemeClr val="accent3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5" name="CustomShape 8"/>
            <p:cNvSpPr/>
            <p:nvPr/>
          </p:nvSpPr>
          <p:spPr>
            <a:xfrm>
              <a:off x="7320960" y="4728960"/>
              <a:ext cx="2816280" cy="176004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2">
                  <a:hueOff val="-1455363"/>
                  <a:satOff val="-83928"/>
                  <a:lumOff val="8628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22040" tIns="98640" rIns="70560" bIns="98640" anchor="ctr"/>
            <a:lstStyle/>
            <a:p>
              <a:pPr algn="ctr">
                <a:lnSpc>
                  <a:spcPct val="90000"/>
                </a:lnSpc>
                <a:spcAft>
                  <a:spcPts val="1295"/>
                </a:spcAft>
              </a:pPr>
              <a:r>
                <a:rPr lang="pt-BR" sz="3700" b="0" strike="noStrike" spc="-1" dirty="0">
                  <a:solidFill>
                    <a:srgbClr val="000000"/>
                  </a:solidFill>
                  <a:latin typeface="Calibri"/>
                </a:rPr>
                <a:t>Ex.: oral + izar = </a:t>
              </a:r>
              <a:r>
                <a:rPr lang="pt-BR" sz="3700" b="0" strike="noStrike" spc="-1" dirty="0" err="1">
                  <a:solidFill>
                    <a:srgbClr val="000000"/>
                  </a:solidFill>
                  <a:latin typeface="Calibri"/>
                </a:rPr>
                <a:t>oralizar</a:t>
              </a:r>
              <a:endParaRPr lang="pt-BR" sz="3700" b="0" strike="noStrike" spc="-1" dirty="0">
                <a:latin typeface="Arial"/>
              </a:endParaRPr>
            </a:p>
          </p:txBody>
        </p:sp>
      </p:grpSp>
      <p:grpSp>
        <p:nvGrpSpPr>
          <p:cNvPr id="176" name="Group 9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Shape 2"/>
          <p:cNvSpPr txBox="1"/>
          <p:nvPr/>
        </p:nvSpPr>
        <p:spPr>
          <a:xfrm>
            <a:off x="838080" y="963720"/>
            <a:ext cx="3494160" cy="492984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Orações</a:t>
            </a:r>
          </a:p>
          <a:p>
            <a:pPr algn="ctr">
              <a:lnSpc>
                <a:spcPct val="90000"/>
              </a:lnSpc>
            </a:pPr>
            <a:endParaRPr lang="pt-BR" sz="4400" b="1" spc="-1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 coordenadas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79" name="Line 3"/>
          <p:cNvSpPr/>
          <p:nvPr/>
        </p:nvSpPr>
        <p:spPr>
          <a:xfrm>
            <a:off x="4654080" y="2057400"/>
            <a:ext cx="360" cy="2743200"/>
          </a:xfrm>
          <a:prstGeom prst="line">
            <a:avLst/>
          </a:prstGeom>
          <a:ln w="1908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0" name="TextShape 4"/>
          <p:cNvSpPr txBox="1"/>
          <p:nvPr/>
        </p:nvSpPr>
        <p:spPr>
          <a:xfrm>
            <a:off x="4654440" y="690501"/>
            <a:ext cx="7215840" cy="61084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anchor="ctr"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As orações coordenadas que se sucedem sem a presença de conjunções são chamadas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assindéticas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 As orações coordenadas ligadas por conjunções são nomeadas de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sindéticas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 são classificadas de acordo com as conjunções coordenativas que as iniciam. As orações coordenadas sindéticas são: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Aditiva: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 oração ligada à outra por meio de uma conjunção que indica a relação de adição entre as orações. Conjunções aditivas: e (adição afirmativa), nem (adição negativa).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100" indent="-342900">
              <a:lnSpc>
                <a:spcPct val="90000"/>
              </a:lnSpc>
              <a:spcBef>
                <a:spcPts val="499"/>
              </a:spcBef>
              <a:buFont typeface="Wingdings" charset="2"/>
              <a:buChar char="ü"/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    </a:t>
            </a:r>
            <a:r>
              <a:rPr lang="pt-BR" sz="2000" b="0" strike="noStrike" spc="-1" dirty="0" err="1">
                <a:solidFill>
                  <a:schemeClr val="bg2">
                    <a:lumMod val="50000"/>
                  </a:schemeClr>
                </a:solidFill>
                <a:latin typeface="RobotoBR"/>
              </a:rPr>
              <a:t>Donovan</a:t>
            </a:r>
            <a:r>
              <a:rPr lang="pt-BR" sz="2000" b="0" strike="noStrike" spc="-1" dirty="0">
                <a:solidFill>
                  <a:schemeClr val="bg2">
                    <a:lumMod val="50000"/>
                  </a:schemeClr>
                </a:solidFill>
                <a:latin typeface="RobotoBR"/>
              </a:rPr>
              <a:t> deu uma ordem ao robô </a:t>
            </a:r>
            <a:r>
              <a:rPr lang="pt-BR" sz="2000" b="1" strike="noStrike" spc="-1" dirty="0">
                <a:solidFill>
                  <a:schemeClr val="bg2">
                    <a:lumMod val="50000"/>
                  </a:schemeClr>
                </a:solidFill>
                <a:latin typeface="RobotoBR"/>
              </a:rPr>
              <a:t>e ele obedeceu</a:t>
            </a:r>
            <a:r>
              <a:rPr lang="pt-BR" sz="2000" b="0" strike="noStrike" spc="-1" dirty="0">
                <a:solidFill>
                  <a:schemeClr val="bg2">
                    <a:lumMod val="50000"/>
                  </a:schemeClr>
                </a:solidFill>
                <a:latin typeface="RobotoBR"/>
              </a:rPr>
              <a:t>.</a:t>
            </a:r>
            <a:endParaRPr lang="pt-BR" sz="2000" b="0" strike="noStrike" spc="-1" dirty="0">
              <a:solidFill>
                <a:schemeClr val="bg2">
                  <a:lumMod val="50000"/>
                </a:schemeClr>
              </a:solidFill>
              <a:latin typeface="Calibri"/>
            </a:endParaRP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Adversativa: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 a conjunção aponta uma relação de oposição, contraste entre a segunda oração e a anterior. Conjunções adversativas: mas, porém, senão, contudo, todavia, entretanto etc.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100" indent="-342900">
              <a:lnSpc>
                <a:spcPct val="90000"/>
              </a:lnSpc>
              <a:spcBef>
                <a:spcPts val="499"/>
              </a:spcBef>
              <a:buFont typeface="Wingdings" charset="2"/>
              <a:buChar char="ü"/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   </a:t>
            </a:r>
            <a:r>
              <a:rPr lang="pt-BR" sz="2000" b="0" strike="noStrike" spc="-1" dirty="0">
                <a:solidFill>
                  <a:srgbClr val="767171"/>
                </a:solidFill>
                <a:latin typeface="RobotoBR"/>
              </a:rPr>
              <a:t> </a:t>
            </a:r>
            <a:r>
              <a:rPr lang="pt-BR" sz="2000" b="0" strike="noStrike" spc="-1" dirty="0" err="1">
                <a:solidFill>
                  <a:srgbClr val="767171"/>
                </a:solidFill>
                <a:latin typeface="RobotoBR"/>
              </a:rPr>
              <a:t>Chispinha</a:t>
            </a:r>
            <a:r>
              <a:rPr lang="pt-BR" sz="2000" b="0" strike="noStrike" spc="-1" dirty="0">
                <a:solidFill>
                  <a:srgbClr val="767171"/>
                </a:solidFill>
                <a:latin typeface="RobotoBR"/>
              </a:rPr>
              <a:t> se aproximou, </a:t>
            </a:r>
            <a:r>
              <a:rPr lang="pt-BR" sz="2000" b="1" strike="noStrike" spc="-1" dirty="0">
                <a:solidFill>
                  <a:srgbClr val="767171"/>
                </a:solidFill>
                <a:latin typeface="RobotoBR"/>
              </a:rPr>
              <a:t>porém deu meia-volta         	imediatamente</a:t>
            </a:r>
            <a:r>
              <a:rPr lang="pt-BR" sz="2000" b="0" strike="noStrike" spc="-1" dirty="0">
                <a:solidFill>
                  <a:srgbClr val="767171"/>
                </a:solidFill>
                <a:latin typeface="RobotoBR"/>
              </a:rPr>
              <a:t>.</a:t>
            </a:r>
            <a:endParaRPr lang="pt-BR" sz="2000" b="0" strike="noStrike" spc="-1" dirty="0">
              <a:solidFill>
                <a:srgbClr val="767171"/>
              </a:solidFill>
              <a:latin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Shape 2"/>
          <p:cNvSpPr txBox="1"/>
          <p:nvPr/>
        </p:nvSpPr>
        <p:spPr>
          <a:xfrm>
            <a:off x="926268" y="1834678"/>
            <a:ext cx="3494160" cy="2487403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000" strike="noStrike" spc="-1" dirty="0">
                <a:solidFill>
                  <a:schemeClr val="accent2"/>
                </a:solidFill>
                <a:latin typeface="RobotoBR"/>
              </a:rPr>
              <a:t>Orações </a:t>
            </a: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coordenadas</a:t>
            </a:r>
          </a:p>
        </p:txBody>
      </p:sp>
      <p:sp>
        <p:nvSpPr>
          <p:cNvPr id="183" name="Line 3"/>
          <p:cNvSpPr/>
          <p:nvPr/>
        </p:nvSpPr>
        <p:spPr>
          <a:xfrm>
            <a:off x="4654080" y="2057400"/>
            <a:ext cx="360" cy="2743200"/>
          </a:xfrm>
          <a:prstGeom prst="line">
            <a:avLst/>
          </a:prstGeom>
          <a:ln w="1908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" name="TextShape 4"/>
          <p:cNvSpPr txBox="1"/>
          <p:nvPr/>
        </p:nvSpPr>
        <p:spPr>
          <a:xfrm>
            <a:off x="4462316" y="617439"/>
            <a:ext cx="7495791" cy="471019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Alternativa: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 a conjunção estabelece a relação de alternativa entre o conteúdo da segunda oração e o da primeira, indicando a impossibilidade de ambos existirem ao mesmo tempo. Conjunção alternativa: ou (ausente ou presente na primeira oração).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000" b="1" strike="noStrike" spc="-1" dirty="0">
                <a:solidFill>
                  <a:srgbClr val="ED7D31"/>
                </a:solidFill>
                <a:latin typeface="RobotoBR"/>
              </a:rPr>
              <a:t>   </a:t>
            </a:r>
            <a:r>
              <a:rPr lang="pt-BR" sz="2000" b="1" strike="noStrike" spc="-1" dirty="0">
                <a:solidFill>
                  <a:schemeClr val="bg2">
                    <a:lumMod val="25000"/>
                  </a:schemeClr>
                </a:solidFill>
                <a:latin typeface="RobotoBR"/>
              </a:rPr>
              <a:t> </a:t>
            </a:r>
            <a:r>
              <a:rPr lang="pt-BR" sz="2000" b="1" strike="noStrike" spc="-1" dirty="0">
                <a:solidFill>
                  <a:schemeClr val="bg2">
                    <a:lumMod val="50000"/>
                  </a:schemeClr>
                </a:solidFill>
                <a:latin typeface="RobotoBR"/>
              </a:rPr>
              <a:t>Ou </a:t>
            </a:r>
            <a:r>
              <a:rPr lang="pt-BR" sz="2000" b="0" strike="noStrike" spc="-1" dirty="0">
                <a:solidFill>
                  <a:schemeClr val="bg2">
                    <a:lumMod val="50000"/>
                  </a:schemeClr>
                </a:solidFill>
                <a:latin typeface="RobotoBR"/>
              </a:rPr>
              <a:t>eu estou enganado, </a:t>
            </a:r>
            <a:r>
              <a:rPr lang="pt-BR" sz="2000" b="1" strike="noStrike" spc="-1" dirty="0">
                <a:solidFill>
                  <a:schemeClr val="bg2">
                    <a:lumMod val="50000"/>
                  </a:schemeClr>
                </a:solidFill>
                <a:latin typeface="RobotoBR"/>
              </a:rPr>
              <a:t>ou o </a:t>
            </a:r>
            <a:r>
              <a:rPr lang="pt-BR" sz="2000" b="1" strike="noStrike" spc="-1" dirty="0" err="1">
                <a:solidFill>
                  <a:schemeClr val="bg2">
                    <a:lumMod val="50000"/>
                  </a:schemeClr>
                </a:solidFill>
                <a:latin typeface="RobotoBR"/>
              </a:rPr>
              <a:t>Chispinha</a:t>
            </a:r>
            <a:r>
              <a:rPr lang="pt-BR" sz="2000" b="1" strike="noStrike" spc="-1" dirty="0">
                <a:solidFill>
                  <a:schemeClr val="bg2">
                    <a:lumMod val="50000"/>
                  </a:schemeClr>
                </a:solidFill>
                <a:latin typeface="RobotoBR"/>
              </a:rPr>
              <a:t> está esquisito</a:t>
            </a:r>
            <a:r>
              <a:rPr lang="pt-BR" sz="2000" b="0" strike="noStrike" spc="-1" dirty="0">
                <a:solidFill>
                  <a:schemeClr val="bg2">
                    <a:lumMod val="25000"/>
                  </a:schemeClr>
                </a:solidFill>
                <a:latin typeface="RobotoBR"/>
              </a:rPr>
              <a:t>.</a:t>
            </a:r>
            <a:endParaRPr lang="pt-BR" sz="2000" b="0" strike="noStrike" spc="-1" dirty="0">
              <a:solidFill>
                <a:schemeClr val="bg2">
                  <a:lumMod val="25000"/>
                </a:schemeClr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Conclusiva: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 a segunda oração apresenta uma conclusão, consequência relacionada à oração anterior. Ela é ligada à primeira por meio de uma das conjunções conclusivas. Conjunções conclusivas: portanto, logo, pois (posposta ao verbo), então etc.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    </a:t>
            </a:r>
            <a:r>
              <a:rPr lang="pt-BR" sz="2000" b="0" strike="noStrike" spc="-1" dirty="0">
                <a:solidFill>
                  <a:srgbClr val="767171"/>
                </a:solidFill>
                <a:latin typeface="RobotoBR"/>
              </a:rPr>
              <a:t>O robô tem de obedecer aos humanos, </a:t>
            </a:r>
            <a:r>
              <a:rPr lang="pt-BR" sz="2000" b="1" strike="noStrike" spc="-1" dirty="0">
                <a:solidFill>
                  <a:srgbClr val="767171"/>
                </a:solidFill>
                <a:latin typeface="RobotoBR"/>
              </a:rPr>
              <a:t>portanto cumpre ordem mesmo em situações de perigo para ele</a:t>
            </a:r>
            <a:r>
              <a:rPr lang="pt-BR" sz="2000" b="0" strike="noStrike" spc="-1" dirty="0">
                <a:solidFill>
                  <a:srgbClr val="767171"/>
                </a:solidFill>
                <a:latin typeface="RobotoBR"/>
              </a:rPr>
              <a:t>.</a:t>
            </a:r>
            <a:endParaRPr lang="pt-BR" sz="2000" b="0" strike="noStrike" spc="-1" dirty="0">
              <a:solidFill>
                <a:srgbClr val="767171"/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58257" y="5316681"/>
            <a:ext cx="10688393" cy="1541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1" spc="-1" dirty="0">
                <a:solidFill>
                  <a:srgbClr val="000000"/>
                </a:solidFill>
                <a:latin typeface="RobotoBR"/>
              </a:rPr>
              <a:t>Explicativa:</a:t>
            </a:r>
            <a:r>
              <a:rPr lang="pt-BR" sz="2000" spc="-1" dirty="0">
                <a:solidFill>
                  <a:srgbClr val="000000"/>
                </a:solidFill>
                <a:latin typeface="RobotoBR"/>
              </a:rPr>
              <a:t> esta oração exibe uma explicação para o que foi dito na primeira oração. Ela é ligada à primeira por meio de uma das conjunções explicativas. Conjunções explicativas: porque, pois (anteposta ao verbo), que, porquanto.</a:t>
            </a:r>
            <a:endParaRPr lang="pt-BR" sz="2000" spc="-1" dirty="0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000" spc="-1" dirty="0">
                <a:solidFill>
                  <a:srgbClr val="000000"/>
                </a:solidFill>
                <a:latin typeface="RobotoBR"/>
              </a:rPr>
              <a:t>    </a:t>
            </a:r>
            <a:r>
              <a:rPr lang="pt-BR" sz="2000" spc="-1" dirty="0" err="1">
                <a:solidFill>
                  <a:srgbClr val="767171"/>
                </a:solidFill>
                <a:latin typeface="RobotoBR"/>
              </a:rPr>
              <a:t>Chispinha</a:t>
            </a:r>
            <a:r>
              <a:rPr lang="pt-BR" sz="2000" spc="-1" dirty="0">
                <a:solidFill>
                  <a:srgbClr val="767171"/>
                </a:solidFill>
                <a:latin typeface="RobotoBR"/>
              </a:rPr>
              <a:t> estava esquisito, </a:t>
            </a:r>
            <a:r>
              <a:rPr lang="pt-BR" sz="2000" b="1" spc="-1" dirty="0">
                <a:solidFill>
                  <a:srgbClr val="767171"/>
                </a:solidFill>
                <a:latin typeface="RobotoBR"/>
              </a:rPr>
              <a:t>pois andava meio 	cambaleante</a:t>
            </a:r>
            <a:r>
              <a:rPr lang="pt-BR" sz="2000" spc="-1" dirty="0">
                <a:solidFill>
                  <a:srgbClr val="767171"/>
                </a:solidFill>
                <a:latin typeface="RobotoBR"/>
              </a:rPr>
              <a:t>.</a:t>
            </a:r>
            <a:endParaRPr lang="pt-BR" sz="2000" spc="-1" dirty="0">
              <a:solidFill>
                <a:srgbClr val="767171"/>
              </a:solidFill>
              <a:latin typeface="Calibri"/>
            </a:endParaRPr>
          </a:p>
          <a:p>
            <a:endParaRPr lang="en-US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 txBox="1"/>
          <p:nvPr/>
        </p:nvSpPr>
        <p:spPr>
          <a:xfrm>
            <a:off x="806420" y="505318"/>
            <a:ext cx="9846697" cy="846775"/>
          </a:xfrm>
          <a:prstGeom prst="rect">
            <a:avLst/>
          </a:prstGeom>
          <a:solidFill>
            <a:schemeClr val="accent2"/>
          </a:solidFill>
          <a:ln w="31680">
            <a:solidFill>
              <a:srgbClr val="ED7D31"/>
            </a:solidFill>
            <a:miter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Oração subordinada </a:t>
            </a:r>
            <a:r>
              <a:rPr lang="pt-BR" sz="4400" b="1" spc="-1" dirty="0">
                <a:solidFill>
                  <a:schemeClr val="bg1"/>
                </a:solidFill>
                <a:latin typeface="Calibri"/>
                <a:cs typeface="Calibri"/>
              </a:rPr>
              <a:t>s</a:t>
            </a: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ubstantiva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86" name="TextShape 2"/>
          <p:cNvSpPr txBox="1"/>
          <p:nvPr/>
        </p:nvSpPr>
        <p:spPr>
          <a:xfrm>
            <a:off x="828968" y="1739551"/>
            <a:ext cx="10736750" cy="20520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Orações subordinadas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em um período composto, atuam sintaticamente como termos da oração principal, à qual se subordinam.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Orações subordinadas substantivas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equivalem a substantivos e, por isso, exercem, em relação à oração principal, funções sintáticas próprias dos substantivos.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8" name="Imagem 4"/>
          <p:cNvPicPr/>
          <p:nvPr/>
        </p:nvPicPr>
        <p:blipFill>
          <a:blip r:embed="rId2"/>
          <a:stretch/>
        </p:blipFill>
        <p:spPr>
          <a:xfrm>
            <a:off x="2421717" y="4546109"/>
            <a:ext cx="7190782" cy="1804707"/>
          </a:xfrm>
          <a:prstGeom prst="rect">
            <a:avLst/>
          </a:prstGeom>
          <a:ln w="31680"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-10080" y="0"/>
            <a:ext cx="4069440" cy="6857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0" name="TextShape 2"/>
          <p:cNvSpPr txBox="1"/>
          <p:nvPr/>
        </p:nvSpPr>
        <p:spPr>
          <a:xfrm>
            <a:off x="4699800" y="640080"/>
            <a:ext cx="6848280" cy="24843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As orações subordinadas substantivas são ligadas à oração principal por meio das conjunções integrantes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que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se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 Observe outros exemplos de orações subordinadas substantivas, retirados do mesmo texto.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1" name="Imagem 4"/>
          <p:cNvPicPr/>
          <p:nvPr/>
        </p:nvPicPr>
        <p:blipFill>
          <a:blip r:embed="rId2"/>
          <a:stretch/>
        </p:blipFill>
        <p:spPr>
          <a:xfrm>
            <a:off x="4654440" y="3422385"/>
            <a:ext cx="6894000" cy="2034135"/>
          </a:xfrm>
          <a:prstGeom prst="rect">
            <a:avLst/>
          </a:prstGeom>
          <a:ln>
            <a:noFill/>
          </a:ln>
        </p:spPr>
      </p:pic>
      <p:sp>
        <p:nvSpPr>
          <p:cNvPr id="192" name="CustomShape 3"/>
          <p:cNvSpPr/>
          <p:nvPr/>
        </p:nvSpPr>
        <p:spPr>
          <a:xfrm>
            <a:off x="0" y="0"/>
            <a:ext cx="406944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3" name="TextShape 4"/>
          <p:cNvSpPr txBox="1"/>
          <p:nvPr/>
        </p:nvSpPr>
        <p:spPr>
          <a:xfrm>
            <a:off x="449307" y="1675909"/>
            <a:ext cx="3096000" cy="3404745"/>
          </a:xfrm>
          <a:prstGeom prst="rect">
            <a:avLst/>
          </a:prstGeom>
          <a:solidFill>
            <a:schemeClr val="bg1"/>
          </a:solidFill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Oração subordinada </a:t>
            </a:r>
            <a:r>
              <a:rPr lang="pt-BR" sz="4400" spc="-1" dirty="0">
                <a:solidFill>
                  <a:schemeClr val="accent2"/>
                </a:solidFill>
                <a:latin typeface="Calibri"/>
                <a:cs typeface="Calibri"/>
              </a:rPr>
              <a:t>s</a:t>
            </a: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ubstantiva</a:t>
            </a: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extShape 2"/>
          <p:cNvSpPr txBox="1"/>
          <p:nvPr/>
        </p:nvSpPr>
        <p:spPr>
          <a:xfrm>
            <a:off x="525960" y="466560"/>
            <a:ext cx="11139480" cy="93024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Oração subordinada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s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ubstantiva</a:t>
            </a:r>
          </a:p>
        </p:txBody>
      </p:sp>
      <p:pic>
        <p:nvPicPr>
          <p:cNvPr id="197" name="Espaço Reservado para Conteúdo 5"/>
          <p:cNvPicPr/>
          <p:nvPr/>
        </p:nvPicPr>
        <p:blipFill>
          <a:blip r:embed="rId2"/>
          <a:stretch/>
        </p:blipFill>
        <p:spPr>
          <a:xfrm>
            <a:off x="1110607" y="2227662"/>
            <a:ext cx="9809640" cy="3997440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extShape 1"/>
          <p:cNvSpPr txBox="1"/>
          <p:nvPr/>
        </p:nvSpPr>
        <p:spPr>
          <a:xfrm>
            <a:off x="838080" y="576732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Registro de citações e notas de rodapé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99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A finalidade das notas de rodapé é a de esclarecer ou complementar uma informação apresentada no texto.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Em textos mais elaborados, que circulam no universo escolar e acadêmico, elas também podem servir para justificar uma afirmação feita ou mesmo justificar a ausência dela no texto.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extShape 2"/>
          <p:cNvSpPr txBox="1"/>
          <p:nvPr/>
        </p:nvSpPr>
        <p:spPr>
          <a:xfrm>
            <a:off x="802805" y="352820"/>
            <a:ext cx="10732194" cy="10958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Narrativa de ficção </a:t>
            </a:r>
            <a:r>
              <a:rPr lang="pt-BR" sz="4400" b="1" spc="-1" dirty="0">
                <a:solidFill>
                  <a:schemeClr val="bg1"/>
                </a:solidFill>
                <a:latin typeface="Calibri"/>
                <a:cs typeface="Calibri"/>
              </a:rPr>
              <a:t>c</a:t>
            </a: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ientífica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pSp>
        <p:nvGrpSpPr>
          <p:cNvPr id="203" name="Group 4"/>
          <p:cNvGrpSpPr/>
          <p:nvPr/>
        </p:nvGrpSpPr>
        <p:grpSpPr>
          <a:xfrm>
            <a:off x="502922" y="1952010"/>
            <a:ext cx="11225520" cy="4905989"/>
            <a:chOff x="520560" y="593640"/>
            <a:chExt cx="11225520" cy="4721761"/>
          </a:xfrm>
        </p:grpSpPr>
        <p:sp>
          <p:nvSpPr>
            <p:cNvPr id="204" name="CustomShape 5"/>
            <p:cNvSpPr/>
            <p:nvPr/>
          </p:nvSpPr>
          <p:spPr>
            <a:xfrm>
              <a:off x="520560" y="593640"/>
              <a:ext cx="11225520" cy="134100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</p:sp>
        <p:sp>
          <p:nvSpPr>
            <p:cNvPr id="205" name="CustomShape 6"/>
            <p:cNvSpPr/>
            <p:nvPr/>
          </p:nvSpPr>
          <p:spPr>
            <a:xfrm>
              <a:off x="926280" y="895320"/>
              <a:ext cx="738000" cy="73728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</p:sp>
        <p:sp>
          <p:nvSpPr>
            <p:cNvPr id="206" name="CustomShape 7"/>
            <p:cNvSpPr/>
            <p:nvPr/>
          </p:nvSpPr>
          <p:spPr>
            <a:xfrm>
              <a:off x="2070720" y="593640"/>
              <a:ext cx="9428040" cy="13424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42200" tIns="142200" rIns="142200" bIns="142200" anchor="ctr"/>
            <a:lstStyle/>
            <a:p>
              <a:pPr>
                <a:lnSpc>
                  <a:spcPct val="100000"/>
                </a:lnSpc>
                <a:spcAft>
                  <a:spcPts val="734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A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narrativa de ficção científica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é constituída com base na relação entre a ficção e a ciência e tecnologia.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207" name="CustomShape 8"/>
            <p:cNvSpPr/>
            <p:nvPr/>
          </p:nvSpPr>
          <p:spPr>
            <a:xfrm>
              <a:off x="520560" y="2192040"/>
              <a:ext cx="11225520" cy="134100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</p:sp>
        <p:sp>
          <p:nvSpPr>
            <p:cNvPr id="208" name="CustomShape 9"/>
            <p:cNvSpPr/>
            <p:nvPr/>
          </p:nvSpPr>
          <p:spPr>
            <a:xfrm>
              <a:off x="926280" y="2494080"/>
              <a:ext cx="738000" cy="73728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</p:sp>
        <p:sp>
          <p:nvSpPr>
            <p:cNvPr id="209" name="CustomShape 10"/>
            <p:cNvSpPr/>
            <p:nvPr/>
          </p:nvSpPr>
          <p:spPr>
            <a:xfrm>
              <a:off x="2070720" y="2192040"/>
              <a:ext cx="9428040" cy="13424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42200" tIns="142200" rIns="142200" bIns="142200" anchor="ctr"/>
            <a:lstStyle/>
            <a:p>
              <a:pPr>
                <a:lnSpc>
                  <a:spcPct val="100000"/>
                </a:lnSpc>
                <a:spcAft>
                  <a:spcPts val="734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Esse gênero ficcional busca desenvolver projeções do futuro de forma racional, apoiadas na ciência e tecnologia reais, sem abrir mão de elementos imaginários.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210" name="CustomShape 11"/>
            <p:cNvSpPr/>
            <p:nvPr/>
          </p:nvSpPr>
          <p:spPr>
            <a:xfrm>
              <a:off x="520560" y="3790439"/>
              <a:ext cx="11225520" cy="1524962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</p:sp>
        <p:sp>
          <p:nvSpPr>
            <p:cNvPr id="211" name="CustomShape 12"/>
            <p:cNvSpPr/>
            <p:nvPr/>
          </p:nvSpPr>
          <p:spPr>
            <a:xfrm>
              <a:off x="926640" y="4092480"/>
              <a:ext cx="738000" cy="73728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</p:sp>
        <p:sp>
          <p:nvSpPr>
            <p:cNvPr id="212" name="CustomShape 13"/>
            <p:cNvSpPr/>
            <p:nvPr/>
          </p:nvSpPr>
          <p:spPr>
            <a:xfrm>
              <a:off x="2071440" y="3790440"/>
              <a:ext cx="9428040" cy="13424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42200" tIns="142200" rIns="142200" bIns="142200" anchor="ctr"/>
            <a:lstStyle/>
            <a:p>
              <a:pPr>
                <a:lnSpc>
                  <a:spcPct val="100000"/>
                </a:lnSpc>
                <a:spcAft>
                  <a:spcPts val="734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Nele estão presentes acontecimentos e conquistas extraordinários ou consideravelmente irrealizáveis, mas tratados como verossímeis, como razoavelmente possíveis de se concretizarem em uma época distante ou até relativamente próxima.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213" name="Group 14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4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TextShape 2"/>
          <p:cNvSpPr txBox="1"/>
          <p:nvPr/>
        </p:nvSpPr>
        <p:spPr>
          <a:xfrm>
            <a:off x="7947708" y="781189"/>
            <a:ext cx="3494160" cy="492984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Narrativa de ficção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c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ientífica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16" name="TextShape 3"/>
          <p:cNvSpPr txBox="1"/>
          <p:nvPr/>
        </p:nvSpPr>
        <p:spPr>
          <a:xfrm>
            <a:off x="731520" y="632880"/>
            <a:ext cx="6611040" cy="55846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As narrativas de ficção científica vão se adaptando ao que o desenvolvimento científico e tecnológico possibilita ao ser humano fazer na busca pela superação de limites postos pela natureza.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Entre os diversos elementos e assuntos encontrados nas obras de ficção científica, estão: viagens espaciais ou no tempo, naves e impérios intergalácticos, robôs, androides, supercomputadores, exploração e colonização de outros planetas, extraterrestres e invasões alienígenas, desastres ou acontecimentos que ameaçam extinguir a vida humana na Terra.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7" name="Line 4"/>
          <p:cNvSpPr/>
          <p:nvPr/>
        </p:nvSpPr>
        <p:spPr>
          <a:xfrm>
            <a:off x="7548480" y="2208960"/>
            <a:ext cx="360" cy="2506680"/>
          </a:xfrm>
          <a:prstGeom prst="line">
            <a:avLst/>
          </a:prstGeom>
          <a:ln w="1908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 rot="16200000">
            <a:off x="641076" y="1651044"/>
            <a:ext cx="3333240" cy="3180432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9" name="TextShape 2"/>
          <p:cNvSpPr txBox="1"/>
          <p:nvPr/>
        </p:nvSpPr>
        <p:spPr>
          <a:xfrm>
            <a:off x="1028880" y="1967400"/>
            <a:ext cx="2628720" cy="2547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Narrativa de ficção </a:t>
            </a:r>
            <a:r>
              <a:rPr lang="pt-BR" sz="4400" b="1" spc="-1" dirty="0">
                <a:solidFill>
                  <a:schemeClr val="bg1"/>
                </a:solidFill>
                <a:latin typeface="Calibri"/>
                <a:cs typeface="Calibri"/>
              </a:rPr>
              <a:t>c</a:t>
            </a: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ientífica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220" name="Espaço Reservado para Conteúdo 5"/>
          <p:cNvPicPr/>
          <p:nvPr/>
        </p:nvPicPr>
        <p:blipFill>
          <a:blip r:embed="rId2"/>
          <a:stretch/>
        </p:blipFill>
        <p:spPr>
          <a:xfrm>
            <a:off x="4003738" y="1111393"/>
            <a:ext cx="8131142" cy="5746607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</TotalTime>
  <Words>721</Words>
  <Application>Microsoft Office PowerPoint</Application>
  <PresentationFormat>Widescreen</PresentationFormat>
  <Paragraphs>41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RobotoBR</vt:lpstr>
      <vt:lpstr>Symbol</vt:lpstr>
      <vt:lpstr>Times New Roman</vt:lpstr>
      <vt:lpstr>Wingdings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Inspire Língua Portuguesa</dc:title>
  <dc:subject/>
  <dc:creator>Karina Andréa Cornacioni Sávio</dc:creator>
  <dc:description/>
  <cp:lastModifiedBy>João Paulo Bortoluci</cp:lastModifiedBy>
  <cp:revision>42</cp:revision>
  <dcterms:created xsi:type="dcterms:W3CDTF">2019-03-30T20:09:30Z</dcterms:created>
  <dcterms:modified xsi:type="dcterms:W3CDTF">2020-04-03T16:41:20Z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98</vt:i4>
  </property>
</Properties>
</file>