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8" r:id="rId2"/>
    <p:sldId id="299" r:id="rId3"/>
    <p:sldId id="300" r:id="rId4"/>
    <p:sldId id="302" r:id="rId5"/>
    <p:sldId id="301" r:id="rId6"/>
    <p:sldId id="303" r:id="rId7"/>
    <p:sldId id="339" r:id="rId8"/>
    <p:sldId id="34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C1612-364A-46A0-A378-7E535A7FF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391FC0-70B8-4BE8-9218-CA76FA3EC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9E5259-2894-457C-86CB-D3F02BB4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949F6A-BB79-4B40-B55F-6C31DDEE7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F07F00-9CAB-48E1-882F-9EF1E51F6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92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D09E4-C1BC-44C1-B93E-6A177AE0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2FE834-8EDA-4D8C-9BA2-589A378CD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FA345D-36E0-4C50-8CFA-B2140BBF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55BDBE-D625-4B70-8797-F08BCDF10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92D609-73B4-4703-93B4-0FD956A62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182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C141A-ED00-4513-B337-BC2483C2A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BA0235-0344-4C4E-AF8C-08083D9E2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8C52E5-1BAB-42BD-9F10-51E91905A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924279-F22B-4838-B544-5645E9D6A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E4FF35-6C90-4CB3-8782-3628D5D0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74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7AF52-5ADC-4EB0-B4CA-6E32E82FF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2FEEBE-A87D-4724-AE12-D5DBE068A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1D9E47-F321-4769-A631-96BA551A0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95628F-EC7F-4C17-B51B-6C8A886D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1109D8-550C-4DF0-8A1A-5DFD278A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8C118B-462E-4CBF-9434-8B13B13F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01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B8823-B995-47EB-9B4A-639041C4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54AC36-47A4-4821-A73F-8A064174F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BF2903-3CE4-46AB-B1DF-1C3B22401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EBFB9F-82FC-4C6E-A618-0B324B7C2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BCD7468-7C58-4122-BEA8-186E42C86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8DBCBA8-09E0-4EA4-BBB8-3BDA09DF8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2F5AC0F-58E6-4BC0-A072-175CF3A89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577D51-6795-450F-91B6-13EB6DC59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20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AD14E-1899-4538-A6BA-A8E76712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2B9CF6-5884-44F0-A57F-D9AFAB02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81D152-702D-44E9-992D-381C4DC94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FFCA0E7-C4BC-42BC-8FB3-AE9958D01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88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7E4317-2497-4A63-AD99-745D5F1F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7BE203A-0F38-4A22-B2CA-1A07D84F4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838E47-4BD0-4778-9A1D-4A9DBC66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7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6C3CB-7174-46D4-BE66-AFF16D71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35ED3E-7CAF-423C-BA11-C0D390325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878C02D-2D00-44AA-A6F1-19C076143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C47B-29CD-45F4-99BE-2D36251B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F56362-4EEF-45A9-8DBD-7B2F81D9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6BB8E0-2578-4D1C-954A-688DF5D4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01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C5F5A4-9C44-467E-A33D-A4C7D2C7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9DBB28-AB22-4529-B6EA-17766AC308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B4FC6C-E329-404C-8682-85D22050D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0AA9AE-4A45-4761-8067-25D468159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FC5A69-8126-48EC-A929-43D8C399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448F9D-B019-448C-B9DC-AE52EAD9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57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7A5E7-8DB9-498E-A53D-72917D6E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57BD261-7A24-467B-BD41-6680A846D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56A87C-94DC-4CF1-8FE5-B520C542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48D93E-744B-4264-84E8-0BEE92B5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00FC2-209A-47A5-A855-25ECDF21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1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22AB21-D0EC-4FA6-BA7D-527AAE69B0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52E261-70E9-4343-8D26-7DCEFF169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BF1F1B-9771-4C50-A5AB-E4A52A05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D36B01-F69F-43FB-A99F-306191CC6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6E2751-A4CC-4E8D-ABA2-DD324DFA6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93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3BFFBBE-FCC3-4579-8A4C-CCCE6269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B6AA00-C7C0-4A53-BC45-05B54E73A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E92271-6DE5-4345-9727-115CBE880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D20BC-1861-4704-880D-19616CC40F7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823747-118E-451A-B293-5EBCA9E08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0EB222-1C3D-482F-A0ED-819A9C76F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328CA-24DA-4134-9ABB-96A4DAB1BD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2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2.emf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4.png"/><Relationship Id="rId7" Type="http://schemas.openxmlformats.org/officeDocument/2006/relationships/image" Target="../media/image19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NULL"/><Relationship Id="rId7" Type="http://schemas.openxmlformats.org/officeDocument/2006/relationships/image" Target="../media/image23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10" Type="http://schemas.openxmlformats.org/officeDocument/2006/relationships/image" Target="../media/image1.png"/><Relationship Id="rId4" Type="http://schemas.openxmlformats.org/officeDocument/2006/relationships/image" Target="../media/image20.emf"/><Relationship Id="rId9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7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5</a:t>
            </a:r>
          </a:p>
          <a:p>
            <a:r>
              <a:rPr lang="pt-BR" sz="2800" dirty="0">
                <a:latin typeface="Roboto"/>
              </a:rPr>
              <a:t>Expressões algébricas e equações</a:t>
            </a:r>
          </a:p>
          <a:p>
            <a:endParaRPr lang="pt-BR" sz="2800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20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2CA6F1F5-06C2-4555-A5D2-47A6038ED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111" y="4417184"/>
            <a:ext cx="6249770" cy="2057907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6768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Expressões algébricas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19010" y="1292456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C0E2710-AB70-4BA5-B6C7-5872C940866A}"/>
              </a:ext>
            </a:extLst>
          </p:cNvPr>
          <p:cNvSpPr/>
          <p:nvPr/>
        </p:nvSpPr>
        <p:spPr>
          <a:xfrm>
            <a:off x="408038" y="1422021"/>
            <a:ext cx="55503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Expressões matemáticas que apresentam números e letras, ou somente letras, envolvendo operações são denominadas </a:t>
            </a:r>
            <a:r>
              <a:rPr lang="pt-BR" b="1" dirty="0">
                <a:latin typeface="Roboto"/>
              </a:rPr>
              <a:t>expressões algébricas</a:t>
            </a:r>
            <a:r>
              <a:rPr lang="pt-BR" dirty="0">
                <a:latin typeface="Roboto"/>
              </a:rPr>
              <a:t>.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0F112FE-3904-4F30-B2E3-C4B46043AE70}"/>
              </a:ext>
            </a:extLst>
          </p:cNvPr>
          <p:cNvSpPr/>
          <p:nvPr/>
        </p:nvSpPr>
        <p:spPr>
          <a:xfrm rot="10800000" flipV="1">
            <a:off x="3418119" y="3175412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C3C9242-5CC5-4A25-B5DB-DDE255ABAE1C}"/>
              </a:ext>
            </a:extLst>
          </p:cNvPr>
          <p:cNvSpPr/>
          <p:nvPr/>
        </p:nvSpPr>
        <p:spPr>
          <a:xfrm>
            <a:off x="2225246" y="3302213"/>
            <a:ext cx="774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certa pizzaria, a </a:t>
            </a:r>
            <a:r>
              <a:rPr lang="pt-BR" b="1" dirty="0">
                <a:latin typeface="Roboto"/>
              </a:rPr>
              <a:t>taxa de entrega </a:t>
            </a:r>
            <a:r>
              <a:rPr lang="pt-BR" dirty="0">
                <a:latin typeface="Roboto"/>
              </a:rPr>
              <a:t>é calculada da seguinte maneira: um valor fixo de </a:t>
            </a:r>
            <a:r>
              <a:rPr lang="pt-BR" b="1" dirty="0">
                <a:latin typeface="Roboto"/>
              </a:rPr>
              <a:t>R$ 3,00 </a:t>
            </a:r>
            <a:r>
              <a:rPr lang="pt-BR" dirty="0">
                <a:latin typeface="Roboto"/>
              </a:rPr>
              <a:t>mais </a:t>
            </a:r>
            <a:r>
              <a:rPr lang="pt-BR" b="1" dirty="0">
                <a:latin typeface="Roboto"/>
              </a:rPr>
              <a:t>R$ 1,25 </a:t>
            </a:r>
            <a:r>
              <a:rPr lang="pt-BR" dirty="0">
                <a:latin typeface="Roboto"/>
              </a:rPr>
              <a:t>por quilômetro de deslocamento.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4F00A60-6621-4770-B6E2-006FFC2D2BBB}"/>
              </a:ext>
            </a:extLst>
          </p:cNvPr>
          <p:cNvSpPr/>
          <p:nvPr/>
        </p:nvSpPr>
        <p:spPr>
          <a:xfrm>
            <a:off x="6765997" y="15405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latin typeface="Roboto"/>
              </a:rPr>
              <a:t>As letras das expressões algébricas representam números e são chamadas de </a:t>
            </a:r>
            <a:r>
              <a:rPr lang="pt-BR" b="1" dirty="0">
                <a:latin typeface="Roboto"/>
              </a:rPr>
              <a:t>variáveis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A4DE990D-2D24-4397-B121-A940F760FE9B}"/>
              </a:ext>
            </a:extLst>
          </p:cNvPr>
          <p:cNvSpPr/>
          <p:nvPr/>
        </p:nvSpPr>
        <p:spPr>
          <a:xfrm rot="10800000" flipV="1">
            <a:off x="6765997" y="1315316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AEECA6B-9F33-499E-9F78-16CD13BB891A}"/>
              </a:ext>
            </a:extLst>
          </p:cNvPr>
          <p:cNvSpPr/>
          <p:nvPr/>
        </p:nvSpPr>
        <p:spPr>
          <a:xfrm rot="10800000" flipV="1">
            <a:off x="6765997" y="2382543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EA3E909-4AAD-4222-97FD-17367EBABFD3}"/>
              </a:ext>
            </a:extLst>
          </p:cNvPr>
          <p:cNvSpPr/>
          <p:nvPr/>
        </p:nvSpPr>
        <p:spPr>
          <a:xfrm rot="10800000" flipV="1">
            <a:off x="519010" y="2385891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2712F28-1E75-4B83-BF5D-F5A3A5860D7B}"/>
              </a:ext>
            </a:extLst>
          </p:cNvPr>
          <p:cNvSpPr/>
          <p:nvPr/>
        </p:nvSpPr>
        <p:spPr>
          <a:xfrm rot="10800000" flipV="1">
            <a:off x="3418119" y="4116235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633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0135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Sequências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42661" y="1000754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434C2CF-8AB9-4DDF-97A2-C7F5DE18CFB1}"/>
              </a:ext>
            </a:extLst>
          </p:cNvPr>
          <p:cNvSpPr/>
          <p:nvPr/>
        </p:nvSpPr>
        <p:spPr>
          <a:xfrm rot="10800000" flipV="1">
            <a:off x="542660" y="188081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3BB52F1-C37F-4332-8828-1474AFEC80C1}"/>
              </a:ext>
            </a:extLst>
          </p:cNvPr>
          <p:cNvSpPr/>
          <p:nvPr/>
        </p:nvSpPr>
        <p:spPr>
          <a:xfrm>
            <a:off x="542660" y="1105965"/>
            <a:ext cx="72238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Nessa sequência numérica, podemos indicar o primeiro</a:t>
            </a:r>
          </a:p>
          <a:p>
            <a:r>
              <a:rPr lang="pt-BR" dirty="0">
                <a:latin typeface="Roboto"/>
              </a:rPr>
              <a:t>termo por </a:t>
            </a:r>
            <a:r>
              <a:rPr lang="pt-BR" b="1" dirty="0">
                <a:latin typeface="Roboto"/>
              </a:rPr>
              <a:t>a</a:t>
            </a:r>
            <a:r>
              <a:rPr lang="pt-BR" b="1" baseline="-25000" dirty="0">
                <a:latin typeface="Roboto"/>
              </a:rPr>
              <a:t>1</a:t>
            </a:r>
            <a:r>
              <a:rPr lang="pt-BR" dirty="0">
                <a:latin typeface="Roboto"/>
              </a:rPr>
              <a:t>, o segundo por </a:t>
            </a:r>
            <a:r>
              <a:rPr lang="pt-BR" b="1" dirty="0">
                <a:latin typeface="Roboto"/>
              </a:rPr>
              <a:t>a</a:t>
            </a:r>
            <a:r>
              <a:rPr lang="pt-BR" b="1" baseline="-25000" dirty="0">
                <a:latin typeface="Roboto"/>
              </a:rPr>
              <a:t>2</a:t>
            </a:r>
            <a:r>
              <a:rPr lang="pt-BR" dirty="0">
                <a:latin typeface="Roboto"/>
              </a:rPr>
              <a:t>, o terceiro por </a:t>
            </a:r>
            <a:r>
              <a:rPr lang="pt-BR" b="1" dirty="0">
                <a:latin typeface="Roboto"/>
              </a:rPr>
              <a:t>a</a:t>
            </a:r>
            <a:r>
              <a:rPr lang="pt-BR" b="1" baseline="-25000" dirty="0">
                <a:latin typeface="Roboto"/>
              </a:rPr>
              <a:t>3</a:t>
            </a:r>
            <a:r>
              <a:rPr lang="pt-BR" dirty="0">
                <a:latin typeface="Roboto"/>
              </a:rPr>
              <a:t>, e assim por diante.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28A823-7F19-43A1-A061-3E332308E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155" y="2301567"/>
            <a:ext cx="2235690" cy="11813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06D74C0-C554-4D84-A208-1DE12EF16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360" y="3758547"/>
            <a:ext cx="1016223" cy="508125"/>
          </a:xfrm>
          <a:prstGeom prst="rect">
            <a:avLst/>
          </a:prstGeom>
        </p:spPr>
      </p:pic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14A68FC3-C226-4F7B-93CD-D53DA7A819A7}"/>
              </a:ext>
            </a:extLst>
          </p:cNvPr>
          <p:cNvSpPr/>
          <p:nvPr/>
        </p:nvSpPr>
        <p:spPr>
          <a:xfrm>
            <a:off x="4250469" y="3846206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5B2B58-7BC6-48DE-8D95-A37D6B36D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400" y="4328802"/>
            <a:ext cx="1778390" cy="431906"/>
          </a:xfrm>
          <a:prstGeom prst="rect">
            <a:avLst/>
          </a:prstGeom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83B9FCF0-2CB9-4D3E-AD70-2FCABC12B4E2}"/>
              </a:ext>
            </a:extLst>
          </p:cNvPr>
          <p:cNvSpPr/>
          <p:nvPr/>
        </p:nvSpPr>
        <p:spPr>
          <a:xfrm>
            <a:off x="4506009" y="4363046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4D39E6A-6CC1-4309-AFF2-6F68F9A04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022" y="4822838"/>
            <a:ext cx="1727579" cy="393797"/>
          </a:xfrm>
          <a:prstGeom prst="rect">
            <a:avLst/>
          </a:prstGeom>
        </p:spPr>
      </p:pic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3D6BDC14-8809-4D04-8832-0D24BD8036C8}"/>
              </a:ext>
            </a:extLst>
          </p:cNvPr>
          <p:cNvSpPr/>
          <p:nvPr/>
        </p:nvSpPr>
        <p:spPr>
          <a:xfrm>
            <a:off x="4707094" y="4871167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FE9E2F0-A868-4552-BB33-ACA038E2F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278765"/>
            <a:ext cx="1727579" cy="457313"/>
          </a:xfrm>
          <a:prstGeom prst="rect">
            <a:avLst/>
          </a:prstGeom>
        </p:spPr>
      </p:pic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1C534BA1-05E1-433F-B42A-9998A7E81F6A}"/>
              </a:ext>
            </a:extLst>
          </p:cNvPr>
          <p:cNvSpPr/>
          <p:nvPr/>
        </p:nvSpPr>
        <p:spPr>
          <a:xfrm>
            <a:off x="4971417" y="5338260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C317EF6D-CEDB-4AED-BBA4-7D2B69F9DC6B}"/>
              </a:ext>
            </a:extLst>
          </p:cNvPr>
          <p:cNvSpPr/>
          <p:nvPr/>
        </p:nvSpPr>
        <p:spPr>
          <a:xfrm>
            <a:off x="4276831" y="6026523"/>
            <a:ext cx="1057002" cy="412047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1635FDE-E4F3-46EF-A151-6560F6695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1671" y="5981016"/>
            <a:ext cx="2896235" cy="546234"/>
          </a:xfrm>
          <a:prstGeom prst="rect">
            <a:avLst/>
          </a:prstGeom>
          <a:ln w="22225">
            <a:solidFill>
              <a:schemeClr val="accent4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63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B2BB1F4D-F5DC-43BF-9B23-ABDFB81CC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66" y="3281407"/>
            <a:ext cx="6233652" cy="345570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48754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Sequências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42661" y="904112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434C2CF-8AB9-4DDF-97A2-C7F5DE18CFB1}"/>
              </a:ext>
            </a:extLst>
          </p:cNvPr>
          <p:cNvSpPr/>
          <p:nvPr/>
        </p:nvSpPr>
        <p:spPr>
          <a:xfrm rot="10800000" flipV="1">
            <a:off x="526037" y="226445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3BB52F1-C37F-4332-8828-1474AFEC80C1}"/>
              </a:ext>
            </a:extLst>
          </p:cNvPr>
          <p:cNvSpPr/>
          <p:nvPr/>
        </p:nvSpPr>
        <p:spPr>
          <a:xfrm>
            <a:off x="438478" y="966579"/>
            <a:ext cx="113150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Podemos usar a expressão </a:t>
            </a:r>
            <a:r>
              <a:rPr lang="pt-BR" b="1" dirty="0" err="1">
                <a:latin typeface="Roboto"/>
              </a:rPr>
              <a:t>a</a:t>
            </a:r>
            <a:r>
              <a:rPr lang="pt-BR" b="1" baseline="-25000" dirty="0" err="1">
                <a:latin typeface="Roboto"/>
              </a:rPr>
              <a:t>n</a:t>
            </a:r>
            <a:r>
              <a:rPr lang="pt-BR" b="1" dirty="0">
                <a:latin typeface="Roboto"/>
              </a:rPr>
              <a:t> = 2n + 1 </a:t>
            </a:r>
            <a:r>
              <a:rPr lang="pt-BR" dirty="0">
                <a:latin typeface="Roboto"/>
              </a:rPr>
              <a:t>para obter um termo qualquer da sequência numérica </a:t>
            </a:r>
            <a:r>
              <a:rPr lang="pt-BR" b="1" dirty="0">
                <a:latin typeface="Roboto"/>
              </a:rPr>
              <a:t>(3, 5, 7, 9, ...) </a:t>
            </a:r>
            <a:r>
              <a:rPr lang="pt-BR" dirty="0">
                <a:latin typeface="Roboto"/>
              </a:rPr>
              <a:t>sem necessariamente conhecermos o termo anterior.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Assim, dizemos que essa expressão define a sequência de maneira </a:t>
            </a:r>
            <a:r>
              <a:rPr lang="pt-BR" b="1" dirty="0">
                <a:latin typeface="Roboto"/>
              </a:rPr>
              <a:t>não recursiva</a:t>
            </a:r>
            <a:r>
              <a:rPr lang="pt-BR" dirty="0">
                <a:latin typeface="Roboto"/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28A823-7F19-43A1-A061-3E332308E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347" y="2419221"/>
            <a:ext cx="2235690" cy="118139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465BA92-4B1E-4987-80AA-DD5965107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309" y="3852925"/>
            <a:ext cx="2834852" cy="501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6CAB172-023C-40EF-B191-1B6CBAF7D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7400" y="4353925"/>
            <a:ext cx="2834852" cy="1669725"/>
          </a:xfrm>
          <a:prstGeom prst="rect">
            <a:avLst/>
          </a:prstGeom>
        </p:spPr>
      </p:pic>
      <p:sp>
        <p:nvSpPr>
          <p:cNvPr id="22" name="Seta: para a Direita 21">
            <a:extLst>
              <a:ext uri="{FF2B5EF4-FFF2-40B4-BE49-F238E27FC236}">
                <a16:creationId xmlns:a16="http://schemas.microsoft.com/office/drawing/2014/main" id="{80099E07-1B64-4F8C-95DA-7ED4F4BB036F}"/>
              </a:ext>
            </a:extLst>
          </p:cNvPr>
          <p:cNvSpPr/>
          <p:nvPr/>
        </p:nvSpPr>
        <p:spPr>
          <a:xfrm>
            <a:off x="7184618" y="3977483"/>
            <a:ext cx="773449" cy="206355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03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3B61CE45-6A6B-4394-9553-78D8F3878381}"/>
              </a:ext>
            </a:extLst>
          </p:cNvPr>
          <p:cNvSpPr/>
          <p:nvPr/>
        </p:nvSpPr>
        <p:spPr>
          <a:xfrm rot="10800000" flipV="1">
            <a:off x="7105939" y="3784455"/>
            <a:ext cx="2100826" cy="575253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2DC1EDA6-95F3-4FB5-B6FF-63D67BDC68D5}"/>
              </a:ext>
            </a:extLst>
          </p:cNvPr>
          <p:cNvSpPr/>
          <p:nvPr/>
        </p:nvSpPr>
        <p:spPr>
          <a:xfrm rot="10800000" flipV="1">
            <a:off x="4814389" y="5092505"/>
            <a:ext cx="2096369" cy="52322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6D99E4-C304-45BF-B28A-FF1D9BE637A6}"/>
              </a:ext>
            </a:extLst>
          </p:cNvPr>
          <p:cNvSpPr/>
          <p:nvPr/>
        </p:nvSpPr>
        <p:spPr>
          <a:xfrm rot="10800000" flipV="1">
            <a:off x="2351352" y="3779102"/>
            <a:ext cx="2096369" cy="52322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1515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Equações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10022" y="1021017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434C2CF-8AB9-4DDF-97A2-C7F5DE18CFB1}"/>
              </a:ext>
            </a:extLst>
          </p:cNvPr>
          <p:cNvSpPr/>
          <p:nvPr/>
        </p:nvSpPr>
        <p:spPr>
          <a:xfrm rot="10800000" flipV="1">
            <a:off x="519009" y="1791068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C0E2710-AB70-4BA5-B6C7-5872C940866A}"/>
              </a:ext>
            </a:extLst>
          </p:cNvPr>
          <p:cNvSpPr/>
          <p:nvPr/>
        </p:nvSpPr>
        <p:spPr>
          <a:xfrm>
            <a:off x="457629" y="1096988"/>
            <a:ext cx="9524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"/>
              </a:rPr>
              <a:t>Equação</a:t>
            </a:r>
            <a:r>
              <a:rPr lang="pt-BR" dirty="0">
                <a:latin typeface="Roboto"/>
              </a:rPr>
              <a:t> é toda sentença matemática expressa por uma igualdade em que letras representam números desconhecidos.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A0CB06A-5122-4022-A1FA-9D3ED1FB3989}"/>
              </a:ext>
            </a:extLst>
          </p:cNvPr>
          <p:cNvSpPr/>
          <p:nvPr/>
        </p:nvSpPr>
        <p:spPr>
          <a:xfrm>
            <a:off x="2351352" y="4442624"/>
            <a:ext cx="2325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2p + 24 = 50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20176A5-36CA-4BD5-BC01-2B0F5845E6C0}"/>
              </a:ext>
            </a:extLst>
          </p:cNvPr>
          <p:cNvSpPr/>
          <p:nvPr/>
        </p:nvSpPr>
        <p:spPr>
          <a:xfrm>
            <a:off x="2748704" y="3851560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Roboto"/>
              </a:rPr>
              <a:t>Equação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BFB843-94A5-4FE1-BE27-DC96AD858708}"/>
              </a:ext>
            </a:extLst>
          </p:cNvPr>
          <p:cNvSpPr/>
          <p:nvPr/>
        </p:nvSpPr>
        <p:spPr>
          <a:xfrm>
            <a:off x="5225410" y="5595951"/>
            <a:ext cx="1274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p = 13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2D47B72-7B93-4C7A-97DC-74B043BA5F69}"/>
              </a:ext>
            </a:extLst>
          </p:cNvPr>
          <p:cNvSpPr/>
          <p:nvPr/>
        </p:nvSpPr>
        <p:spPr>
          <a:xfrm>
            <a:off x="4891796" y="5220124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Roboto"/>
              </a:rPr>
              <a:t>Raiz ou solução</a:t>
            </a:r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DA20794-258D-4522-A2BD-1457AEEF9ECA}"/>
              </a:ext>
            </a:extLst>
          </p:cNvPr>
          <p:cNvSpPr/>
          <p:nvPr/>
        </p:nvSpPr>
        <p:spPr>
          <a:xfrm>
            <a:off x="7452620" y="3908946"/>
            <a:ext cx="1691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"/>
              </a:rPr>
              <a:t>Verificação</a:t>
            </a:r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BEEEEB7-93FE-451A-B68F-C7D686A8B6A0}"/>
              </a:ext>
            </a:extLst>
          </p:cNvPr>
          <p:cNvSpPr/>
          <p:nvPr/>
        </p:nvSpPr>
        <p:spPr>
          <a:xfrm>
            <a:off x="7217564" y="4442624"/>
            <a:ext cx="3382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2 · 13 + 24 = 50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FE89845-F427-4177-AB06-553A8474EEAC}"/>
              </a:ext>
            </a:extLst>
          </p:cNvPr>
          <p:cNvSpPr/>
          <p:nvPr/>
        </p:nvSpPr>
        <p:spPr>
          <a:xfrm>
            <a:off x="7630518" y="4965844"/>
            <a:ext cx="3382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26 + 24 = 50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9AE3097-6B1C-4230-BD51-CBC46F838561}"/>
              </a:ext>
            </a:extLst>
          </p:cNvPr>
          <p:cNvSpPr/>
          <p:nvPr/>
        </p:nvSpPr>
        <p:spPr>
          <a:xfrm>
            <a:off x="8441681" y="5489064"/>
            <a:ext cx="1413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50 = 50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65B5ED11-E4A9-4FDB-A806-11F34D95DCA3}"/>
              </a:ext>
            </a:extLst>
          </p:cNvPr>
          <p:cNvSpPr/>
          <p:nvPr/>
        </p:nvSpPr>
        <p:spPr>
          <a:xfrm rot="10800000" flipV="1">
            <a:off x="4792050" y="354775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C7EE474-F596-435C-95FF-73DD7417D6F6}"/>
              </a:ext>
            </a:extLst>
          </p:cNvPr>
          <p:cNvSpPr/>
          <p:nvPr/>
        </p:nvSpPr>
        <p:spPr>
          <a:xfrm rot="16200000" flipV="1">
            <a:off x="5286210" y="4078400"/>
            <a:ext cx="110700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F968BED-E231-4EE6-8B57-50C0EDECA046}"/>
              </a:ext>
            </a:extLst>
          </p:cNvPr>
          <p:cNvSpPr/>
          <p:nvPr/>
        </p:nvSpPr>
        <p:spPr>
          <a:xfrm>
            <a:off x="4711747" y="2496807"/>
            <a:ext cx="72219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Resolver uma equação consiste em obter suas </a:t>
            </a:r>
            <a:r>
              <a:rPr lang="pt-BR" b="1" dirty="0">
                <a:latin typeface="Roboto"/>
              </a:rPr>
              <a:t>raízes</a:t>
            </a:r>
            <a:r>
              <a:rPr lang="pt-BR" dirty="0">
                <a:latin typeface="Roboto"/>
              </a:rPr>
              <a:t> ou </a:t>
            </a:r>
            <a:r>
              <a:rPr lang="pt-BR" b="1" dirty="0">
                <a:latin typeface="Roboto"/>
              </a:rPr>
              <a:t>soluções</a:t>
            </a:r>
            <a:r>
              <a:rPr lang="pt-BR" dirty="0">
                <a:latin typeface="Roboto"/>
              </a:rPr>
              <a:t>, ou seja, determinar o número correspondente a cada incógnita que torna a sentença verdadeira.</a:t>
            </a:r>
            <a:endParaRPr lang="pt-BR" b="1" dirty="0">
              <a:latin typeface="Roboto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69510B9B-2F64-4ED1-AC4D-CAFF4D7C825C}"/>
              </a:ext>
            </a:extLst>
          </p:cNvPr>
          <p:cNvSpPr/>
          <p:nvPr/>
        </p:nvSpPr>
        <p:spPr>
          <a:xfrm rot="10800000" flipV="1">
            <a:off x="2615378" y="2388014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8B637BC-6547-4625-A567-CB64EC98919C}"/>
              </a:ext>
            </a:extLst>
          </p:cNvPr>
          <p:cNvSpPr/>
          <p:nvPr/>
        </p:nvSpPr>
        <p:spPr>
          <a:xfrm>
            <a:off x="2527812" y="1923099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Essas letras são chamadas </a:t>
            </a:r>
            <a:r>
              <a:rPr lang="pt-BR" b="1" dirty="0">
                <a:latin typeface="Roboto"/>
              </a:rPr>
              <a:t>incógnitas</a:t>
            </a:r>
            <a:r>
              <a:rPr lang="pt-BR" dirty="0">
                <a:latin typeface="Roboto"/>
              </a:rPr>
              <a:t>. 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2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88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3941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Equações do 1° grau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F6E63B0-CF68-407D-9141-4103CABA9949}"/>
              </a:ext>
            </a:extLst>
          </p:cNvPr>
          <p:cNvSpPr/>
          <p:nvPr/>
        </p:nvSpPr>
        <p:spPr>
          <a:xfrm rot="10800000" flipV="1">
            <a:off x="519010" y="1188270"/>
            <a:ext cx="453968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434C2CF-8AB9-4DDF-97A2-C7F5DE18CFB1}"/>
              </a:ext>
            </a:extLst>
          </p:cNvPr>
          <p:cNvSpPr/>
          <p:nvPr/>
        </p:nvSpPr>
        <p:spPr>
          <a:xfrm rot="10800000" flipV="1">
            <a:off x="519010" y="2201034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C0E2710-AB70-4BA5-B6C7-5872C940866A}"/>
              </a:ext>
            </a:extLst>
          </p:cNvPr>
          <p:cNvSpPr/>
          <p:nvPr/>
        </p:nvSpPr>
        <p:spPr>
          <a:xfrm>
            <a:off x="519010" y="1387575"/>
            <a:ext cx="7679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Resolver a equação significa obter sua solução no universo dado, caso exista.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20176A5-36CA-4BD5-BC01-2B0F5845E6C0}"/>
                  </a:ext>
                </a:extLst>
              </p:cNvPr>
              <p:cNvSpPr/>
              <p:nvPr/>
            </p:nvSpPr>
            <p:spPr>
              <a:xfrm>
                <a:off x="3317579" y="2554697"/>
                <a:ext cx="56337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latin typeface="Roboto"/>
                  </a:rPr>
                  <a:t>Vamos resolver a equação </a:t>
                </a:r>
                <a:r>
                  <a:rPr lang="pt-BR" b="1" dirty="0">
                    <a:latin typeface="Roboto"/>
                  </a:rPr>
                  <a:t>5x + 1 = 36</a:t>
                </a:r>
                <a:r>
                  <a:rPr lang="pt-BR" dirty="0">
                    <a:latin typeface="Roboto"/>
                  </a:rPr>
                  <a:t>, sendo U =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pt-BR" dirty="0">
                    <a:latin typeface="Roboto"/>
                  </a:rPr>
                  <a:t> </a:t>
                </a:r>
                <a:endParaRPr lang="pt-BR" dirty="0"/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20176A5-36CA-4BD5-BC01-2B0F5845E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579" y="2554697"/>
                <a:ext cx="5633786" cy="369332"/>
              </a:xfrm>
              <a:prstGeom prst="rect">
                <a:avLst/>
              </a:prstGeom>
              <a:blipFill>
                <a:blip r:embed="rId2"/>
                <a:stretch>
                  <a:fillRect l="-866" t="-8197" b="-245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F18ED481-504D-41E7-8DDB-227BB1AC7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3" y="3215316"/>
            <a:ext cx="3543582" cy="152378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E30BE32-227E-45F4-8A17-D0BFE71A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3" y="4827435"/>
            <a:ext cx="3896077" cy="852290"/>
          </a:xfrm>
          <a:prstGeom prst="rect">
            <a:avLst/>
          </a:prstGeom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F2C97909-E221-4ABD-A1EE-F5EC63F497DF}"/>
              </a:ext>
            </a:extLst>
          </p:cNvPr>
          <p:cNvSpPr/>
          <p:nvPr/>
        </p:nvSpPr>
        <p:spPr>
          <a:xfrm>
            <a:off x="4647824" y="3977206"/>
            <a:ext cx="3121755" cy="889219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Roboto"/>
              </a:rPr>
              <a:t>Na prática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2A75810-4714-4539-BB3E-25ADA0B59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58" y="3215316"/>
            <a:ext cx="1808461" cy="112420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5705ECF-7C05-41AF-A79D-25E6A1703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3371" y="4421814"/>
            <a:ext cx="1131078" cy="10250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AEF8D5E-FDBE-4BAA-8970-C990AAC7F4E4}"/>
                  </a:ext>
                </a:extLst>
              </p:cNvPr>
              <p:cNvSpPr/>
              <p:nvPr/>
            </p:nvSpPr>
            <p:spPr>
              <a:xfrm>
                <a:off x="3190983" y="6098159"/>
                <a:ext cx="63017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latin typeface="Roboto"/>
                  </a:rPr>
                  <a:t>Como </a:t>
                </a:r>
                <a:r>
                  <a:rPr lang="pt-BR" b="1" dirty="0">
                    <a:latin typeface="Roboto"/>
                  </a:rPr>
                  <a:t>7</a:t>
                </a:r>
                <a:r>
                  <a:rPr lang="pt-BR" dirty="0">
                    <a:latin typeface="Roboto"/>
                  </a:rPr>
                  <a:t>, temos que </a:t>
                </a:r>
                <a:r>
                  <a:rPr lang="pt-BR" b="1" dirty="0">
                    <a:latin typeface="Roboto"/>
                  </a:rPr>
                  <a:t>7</a:t>
                </a:r>
                <a:r>
                  <a:rPr lang="pt-BR" dirty="0">
                    <a:latin typeface="Roboto"/>
                  </a:rPr>
                  <a:t> é a </a:t>
                </a:r>
                <a:r>
                  <a:rPr lang="pt-BR" b="1" dirty="0">
                    <a:latin typeface="Roboto"/>
                  </a:rPr>
                  <a:t>raiz </a:t>
                </a:r>
                <a:r>
                  <a:rPr lang="pt-BR" dirty="0">
                    <a:latin typeface="Roboto"/>
                  </a:rPr>
                  <a:t>ou</a:t>
                </a:r>
                <a:r>
                  <a:rPr lang="pt-BR" b="1" dirty="0">
                    <a:latin typeface="Roboto"/>
                  </a:rPr>
                  <a:t> solução </a:t>
                </a:r>
                <a:r>
                  <a:rPr lang="pt-BR" dirty="0">
                    <a:latin typeface="Roboto"/>
                  </a:rPr>
                  <a:t>da equação. </a:t>
                </a:r>
                <a:endParaRPr lang="pt-BR" dirty="0"/>
              </a:p>
            </p:txBody>
          </p:sp>
        </mc:Choice>
        <mc:Fallback xmlns="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AEF8D5E-FDBE-4BAA-8970-C990AAC7F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983" y="6098159"/>
                <a:ext cx="6301725" cy="369332"/>
              </a:xfrm>
              <a:prstGeom prst="rect">
                <a:avLst/>
              </a:prstGeom>
              <a:blipFill>
                <a:blip r:embed="rId7"/>
                <a:stretch>
                  <a:fillRect l="-774" t="-8197" b="-245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394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2560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Equações do 1° grau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20176A5-36CA-4BD5-BC01-2B0F5845E6C0}"/>
                  </a:ext>
                </a:extLst>
              </p:cNvPr>
              <p:cNvSpPr/>
              <p:nvPr/>
            </p:nvSpPr>
            <p:spPr>
              <a:xfrm>
                <a:off x="3317579" y="1661233"/>
                <a:ext cx="6381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latin typeface="Roboto"/>
                  </a:rPr>
                  <a:t>Agora, vamos resolver a equação </a:t>
                </a:r>
                <a:r>
                  <a:rPr lang="pt-BR" b="1" dirty="0">
                    <a:latin typeface="Roboto"/>
                  </a:rPr>
                  <a:t>7x = 4x + 5</a:t>
                </a:r>
                <a:r>
                  <a:rPr lang="pt-BR" dirty="0">
                    <a:latin typeface="Roboto"/>
                  </a:rPr>
                  <a:t>, sendo U =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pt-BR" dirty="0">
                    <a:latin typeface="Roboto"/>
                  </a:rPr>
                  <a:t> </a:t>
                </a:r>
                <a:endParaRPr lang="pt-BR" dirty="0"/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20176A5-36CA-4BD5-BC01-2B0F5845E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579" y="1661233"/>
                <a:ext cx="6381875" cy="369332"/>
              </a:xfrm>
              <a:prstGeom prst="rect">
                <a:avLst/>
              </a:prstGeom>
              <a:blipFill>
                <a:blip r:embed="rId2"/>
                <a:stretch>
                  <a:fillRect l="-764" t="-10000" b="-2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F2C97909-E221-4ABD-A1EE-F5EC63F497DF}"/>
              </a:ext>
            </a:extLst>
          </p:cNvPr>
          <p:cNvSpPr/>
          <p:nvPr/>
        </p:nvSpPr>
        <p:spPr>
          <a:xfrm>
            <a:off x="4647824" y="3977206"/>
            <a:ext cx="3121755" cy="889219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Roboto"/>
              </a:rPr>
              <a:t>Na prática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AEF8D5E-FDBE-4BAA-8970-C990AAC7F4E4}"/>
                  </a:ext>
                </a:extLst>
              </p:cNvPr>
              <p:cNvSpPr/>
              <p:nvPr/>
            </p:nvSpPr>
            <p:spPr>
              <a:xfrm>
                <a:off x="2992743" y="5760567"/>
                <a:ext cx="7146387" cy="6312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latin typeface="Roboto"/>
                  </a:rPr>
                  <a:t>Como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pt-B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pt-B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B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pt-BR" dirty="0">
                    <a:latin typeface="Roboto"/>
                  </a:rPr>
                  <a:t>, temos que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pt-B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pt-BR" sz="2400" dirty="0">
                    <a:latin typeface="Roboto"/>
                  </a:rPr>
                  <a:t> </a:t>
                </a:r>
                <a:r>
                  <a:rPr lang="pt-BR" dirty="0">
                    <a:latin typeface="Roboto"/>
                  </a:rPr>
                  <a:t>é a </a:t>
                </a:r>
                <a:r>
                  <a:rPr lang="pt-BR" b="1" dirty="0">
                    <a:latin typeface="Roboto"/>
                  </a:rPr>
                  <a:t>raiz </a:t>
                </a:r>
                <a:r>
                  <a:rPr lang="pt-BR" dirty="0">
                    <a:latin typeface="Roboto"/>
                  </a:rPr>
                  <a:t>ou</a:t>
                </a:r>
                <a:r>
                  <a:rPr lang="pt-BR" b="1" dirty="0">
                    <a:latin typeface="Roboto"/>
                  </a:rPr>
                  <a:t> solução </a:t>
                </a:r>
                <a:r>
                  <a:rPr lang="pt-BR" dirty="0">
                    <a:latin typeface="Roboto"/>
                  </a:rPr>
                  <a:t>da equação. </a:t>
                </a:r>
                <a:endParaRPr lang="pt-BR" dirty="0"/>
              </a:p>
            </p:txBody>
          </p:sp>
        </mc:Choice>
        <mc:Fallback xmlns="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EF8D5E-FDBE-4BAA-8970-C990AAC7F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743" y="5760567"/>
                <a:ext cx="7146387" cy="63126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6F9A9BDF-DC61-435B-9669-C9969BF02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02" y="2511931"/>
            <a:ext cx="3841780" cy="150073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F784C55-D709-4F34-BCD4-6EA7DBDD8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02" y="4077322"/>
            <a:ext cx="3720095" cy="8334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85C8C2E-C96E-417C-93C8-58AF600D9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399" y="2608231"/>
            <a:ext cx="1829201" cy="12195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BAF93FD-3C94-4090-BCE4-681342080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5488" y="3874022"/>
            <a:ext cx="965412" cy="78759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87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76366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Equações do 1° grau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520176A5-36CA-4BD5-BC01-2B0F5845E6C0}"/>
                  </a:ext>
                </a:extLst>
              </p:cNvPr>
              <p:cNvSpPr/>
              <p:nvPr/>
            </p:nvSpPr>
            <p:spPr>
              <a:xfrm>
                <a:off x="2843537" y="1619815"/>
                <a:ext cx="673318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dirty="0">
                    <a:latin typeface="Roboto"/>
                  </a:rPr>
                  <a:t>Vamos resolver a equação </a:t>
                </a:r>
                <a:r>
                  <a:rPr lang="pt-BR" b="1" dirty="0">
                    <a:latin typeface="Roboto"/>
                  </a:rPr>
                  <a:t>9x - 7 = 5x + 13</a:t>
                </a:r>
                <a:r>
                  <a:rPr lang="pt-BR" dirty="0">
                    <a:latin typeface="Roboto"/>
                  </a:rPr>
                  <a:t>, sendo U =  </a:t>
                </a:r>
                <a:endParaRPr lang="pt-BR" dirty="0"/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20176A5-36CA-4BD5-BC01-2B0F5845E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537" y="1619815"/>
                <a:ext cx="6733181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F2C97909-E221-4ABD-A1EE-F5EC63F497DF}"/>
              </a:ext>
            </a:extLst>
          </p:cNvPr>
          <p:cNvSpPr/>
          <p:nvPr/>
        </p:nvSpPr>
        <p:spPr>
          <a:xfrm>
            <a:off x="4991176" y="3726483"/>
            <a:ext cx="3121755" cy="889219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Roboto"/>
              </a:rPr>
              <a:t>Na prática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AEF8D5E-FDBE-4BAA-8970-C990AAC7F4E4}"/>
                  </a:ext>
                </a:extLst>
              </p:cNvPr>
              <p:cNvSpPr/>
              <p:nvPr/>
            </p:nvSpPr>
            <p:spPr>
              <a:xfrm>
                <a:off x="3317579" y="6179630"/>
                <a:ext cx="6468950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latin typeface="Roboto"/>
                  </a:rPr>
                  <a:t>Como </a:t>
                </a:r>
                <a:r>
                  <a:rPr lang="pt-BR" b="1" dirty="0">
                    <a:latin typeface="Roboto"/>
                  </a:rPr>
                  <a:t>5</a:t>
                </a:r>
                <a:r>
                  <a:rPr lang="pt-BR" dirty="0">
                    <a:latin typeface="Roboto"/>
                  </a:rPr>
                  <a:t> </a:t>
                </a:r>
                <a14:m>
                  <m:oMath xmlns:m="http://schemas.openxmlformats.org/officeDocument/2006/math">
                    <m:r>
                      <a:rPr lang="pt-B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B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pt-BR" dirty="0">
                    <a:latin typeface="Roboto"/>
                  </a:rPr>
                  <a:t>, temos que </a:t>
                </a:r>
                <a:r>
                  <a:rPr lang="pt-BR" b="1" dirty="0">
                    <a:latin typeface="Roboto"/>
                  </a:rPr>
                  <a:t>5</a:t>
                </a:r>
                <a:r>
                  <a:rPr lang="pt-BR" dirty="0">
                    <a:latin typeface="Roboto"/>
                  </a:rPr>
                  <a:t> é a </a:t>
                </a:r>
                <a:r>
                  <a:rPr lang="pt-BR" b="1" dirty="0">
                    <a:latin typeface="Roboto"/>
                  </a:rPr>
                  <a:t>raiz </a:t>
                </a:r>
                <a:r>
                  <a:rPr lang="pt-BR" dirty="0">
                    <a:latin typeface="Roboto"/>
                  </a:rPr>
                  <a:t>ou</a:t>
                </a:r>
                <a:r>
                  <a:rPr lang="pt-BR" b="1" dirty="0">
                    <a:latin typeface="Roboto"/>
                  </a:rPr>
                  <a:t> solução </a:t>
                </a:r>
                <a:r>
                  <a:rPr lang="pt-BR" dirty="0">
                    <a:latin typeface="Roboto"/>
                  </a:rPr>
                  <a:t>da equação. </a:t>
                </a:r>
                <a:endParaRPr lang="pt-BR" dirty="0"/>
              </a:p>
            </p:txBody>
          </p:sp>
        </mc:Choice>
        <mc:Fallback xmlns=""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AEF8D5E-FDBE-4BAA-8970-C990AAC7F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579" y="6179630"/>
                <a:ext cx="6468950" cy="453137"/>
              </a:xfrm>
              <a:prstGeom prst="rect">
                <a:avLst/>
              </a:prstGeom>
              <a:blipFill>
                <a:blip r:embed="rId3"/>
                <a:stretch>
                  <a:fillRect l="-754" b="-189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E5CC2E5C-F8AB-443C-B431-487A11ACD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29" y="2626256"/>
            <a:ext cx="4471380" cy="127031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B2E05DE-5DFF-4914-9F6B-A9550F84D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29" y="3908368"/>
            <a:ext cx="4217324" cy="119409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31A56B6-F993-4A0D-B4CF-D6FB01018F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38" y="5055239"/>
            <a:ext cx="4223415" cy="103074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610D502-A82A-4F40-97FA-5AD59C5BC8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4628" y="2626256"/>
            <a:ext cx="2743801" cy="124490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78A256F-1BB8-4A2E-8B10-9DAA8FC59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8672" y="3938884"/>
            <a:ext cx="1880012" cy="80029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8572292-1091-43AA-AACC-4027FFFC72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5197" y="4765376"/>
            <a:ext cx="1371901" cy="1092469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402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365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2020-04-03T02:18:27Z</dcterms:created>
  <dcterms:modified xsi:type="dcterms:W3CDTF">2020-04-03T02:22:14Z</dcterms:modified>
</cp:coreProperties>
</file>