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1" r:id="rId2"/>
    <p:sldId id="292" r:id="rId3"/>
    <p:sldId id="287" r:id="rId4"/>
    <p:sldId id="293" r:id="rId5"/>
    <p:sldId id="294" r:id="rId6"/>
    <p:sldId id="295" r:id="rId7"/>
    <p:sldId id="296" r:id="rId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4564F6-BAAF-4A00-B8AD-E62D540A01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911010C-E53C-40FD-B7F2-DF555EB332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BF0C7EA-B8A2-4EAF-939A-F6852E85D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E275C-C9CF-423A-8F2E-3AA7B2377D0C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4B68ABF-E447-4EBB-A20C-EC60A92EC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84A0EC6-2E7F-4060-8748-A64129B69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A3291-12B2-40D3-B884-5DBCC27DFD6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7294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B0D0D5-34DB-4A8F-AE6D-02195A432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8CB5769-F181-4475-B338-CFF4569C98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84D59AF-5693-426F-B2A5-0EF3303E6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E275C-C9CF-423A-8F2E-3AA7B2377D0C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A543BC1-9008-474B-85C8-361C4C4C4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C17D6D2-F6D2-4947-89A7-1581A85F2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A3291-12B2-40D3-B884-5DBCC27DFD6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8918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09AD6D-F641-4D0E-A7AF-056A33A07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B69B733-953F-49D5-A757-B819A2DE16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4BC751A-7422-4563-BD57-7391C9301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E275C-C9CF-423A-8F2E-3AA7B2377D0C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F37D2BE-716E-4607-8D2C-267203945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D41DD40-BBF7-4B70-A53A-CF754FB94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A3291-12B2-40D3-B884-5DBCC27DFD6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6299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846993-E08A-43C3-877D-51A7BF0FF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BA91A49-197A-4148-9D70-6311E6B70A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FC31265-A409-4071-990E-B59AE262A0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2705847-674C-45C7-A2C6-B9392DFCC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E275C-C9CF-423A-8F2E-3AA7B2377D0C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B8603EE-474F-4DEF-A553-A0E94E6C2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E737960-4EC0-4919-95F5-095284F70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A3291-12B2-40D3-B884-5DBCC27DFD6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5587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6F954A-A251-4A1E-BA45-FE46F1147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EEDC652-47C1-4C4A-A8EC-5B0835DA35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BD4590B-140D-48E2-AEC7-A0ECFDD892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F796B17-A0A6-4977-B7F5-380399ECB2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99160DDC-6CC9-4D2A-BF9D-FF1B53AD0F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A1162859-1343-4F95-BB50-915687E47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E275C-C9CF-423A-8F2E-3AA7B2377D0C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20D738FC-FB24-4499-A5F6-F8746FB1D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8011854-5EE1-47FF-9B85-4FCA8F4A8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A3291-12B2-40D3-B884-5DBCC27DFD6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0161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CDAC9A-08B3-4760-831F-B00E51F28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F5C9D1A-23AC-4FFD-8FA9-704E8A2C2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E275C-C9CF-423A-8F2E-3AA7B2377D0C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E82003D-BC2C-4C45-9596-0C9B5CB74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ED1C48EE-292B-4E24-BC45-7AC767892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A3291-12B2-40D3-B884-5DBCC27DFD6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6860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1549FCA-F4DD-4D4E-B470-4DACA788AB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E275C-C9CF-423A-8F2E-3AA7B2377D0C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426DA0D7-C08E-4E4E-9960-96BF8A353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6B0CE1F-6FBF-49EC-9C16-75D1DAEAA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A3291-12B2-40D3-B884-5DBCC27DFD6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6804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14F5E2-0537-45E8-9AB2-5E6F787F0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FD63C11-AFA0-46A9-B232-35FBDE59E5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9034863-AB4E-4199-8D9D-934F90D4A4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0E96B2C-75F2-4FC5-80F7-5BD2D0B0C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E275C-C9CF-423A-8F2E-3AA7B2377D0C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880D754-AFB3-46E9-9932-58B47C376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6573BED-CFCA-4DB2-91BC-C0A52A238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A3291-12B2-40D3-B884-5DBCC27DFD6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177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9761E6-8DC0-4CE5-A4E4-D6BD48AA7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4EEA1302-6C5E-47D5-B390-FBF6EFDFA6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7A7C8B7-3BE9-4021-950D-973308273F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617BF31-DA7B-4EA7-A9CB-72F3B12E7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E275C-C9CF-423A-8F2E-3AA7B2377D0C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1CB1E28-2CDE-47EA-9C2D-9665DDCE6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7D2F264-7A98-406B-A4E5-38BA9D4C6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A3291-12B2-40D3-B884-5DBCC27DFD6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6481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B0FAA6-C542-4AF9-ADF2-B5A2B0800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A8695FC-1054-4DF1-BD51-CB87277706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BA3C17B-913E-48C9-8432-552001C520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E275C-C9CF-423A-8F2E-3AA7B2377D0C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2BEFD52-4921-4B6A-A767-367D8A43C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B5C0232-8EBC-4F0A-A7B8-A9CBC1C7D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A3291-12B2-40D3-B884-5DBCC27DFD6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0800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FAB00A4-A05A-4DB1-A703-BC024925E7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D86B785-A52E-4A73-818D-8EE0E54A8F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BB6019B-7A12-4782-9A25-F9D803717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E275C-C9CF-423A-8F2E-3AA7B2377D0C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DF96B7F-8BF7-4E42-ABD3-32C855ED1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4A39DD9-BAAF-4B17-AB2C-57FB4368B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A3291-12B2-40D3-B884-5DBCC27DFD6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7011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51C4C84-0137-4DA3-9860-89C7BCF79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6FFFD4B-7F47-4067-B270-18954F0DAF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98CFFCE-CE4A-4FE2-B448-F9D176E71E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BE275C-C9CF-423A-8F2E-3AA7B2377D0C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FB217D9-3F36-48FE-8807-36F166CC5B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9149B48-2D62-4CC0-9937-D8F28EFE8B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CA3291-12B2-40D3-B884-5DBCC27DFD6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2551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Relationship Id="rId9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11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3" Type="http://schemas.openxmlformats.org/officeDocument/2006/relationships/image" Target="../media/image13.emf"/><Relationship Id="rId7" Type="http://schemas.openxmlformats.org/officeDocument/2006/relationships/image" Target="../media/image17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emf"/><Relationship Id="rId5" Type="http://schemas.openxmlformats.org/officeDocument/2006/relationships/image" Target="../media/image15.emf"/><Relationship Id="rId10" Type="http://schemas.openxmlformats.org/officeDocument/2006/relationships/image" Target="../media/image1.png"/><Relationship Id="rId4" Type="http://schemas.openxmlformats.org/officeDocument/2006/relationships/image" Target="../media/image14.emf"/><Relationship Id="rId9" Type="http://schemas.openxmlformats.org/officeDocument/2006/relationships/image" Target="../media/image19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emf"/><Relationship Id="rId3" Type="http://schemas.openxmlformats.org/officeDocument/2006/relationships/image" Target="../media/image22.png"/><Relationship Id="rId7" Type="http://schemas.openxmlformats.org/officeDocument/2006/relationships/image" Target="../media/image25.em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emf"/><Relationship Id="rId5" Type="http://schemas.openxmlformats.org/officeDocument/2006/relationships/image" Target="../media/image23.emf"/><Relationship Id="rId10" Type="http://schemas.openxmlformats.org/officeDocument/2006/relationships/image" Target="../media/image1.png"/><Relationship Id="rId4" Type="http://schemas.openxmlformats.org/officeDocument/2006/relationships/image" Target="../media/image22.emf"/><Relationship Id="rId9" Type="http://schemas.openxmlformats.org/officeDocument/2006/relationships/image" Target="../media/image2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731570A-6E92-473D-9595-30B9676E3019}"/>
              </a:ext>
            </a:extLst>
          </p:cNvPr>
          <p:cNvSpPr/>
          <p:nvPr/>
        </p:nvSpPr>
        <p:spPr>
          <a:xfrm>
            <a:off x="897988" y="1917291"/>
            <a:ext cx="10396024" cy="988142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0A671D0B-1BC8-41CB-AFC6-B8A28E1B73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sz="4800" dirty="0">
                <a:latin typeface="Roboto"/>
              </a:rPr>
              <a:t>Matemática</a:t>
            </a:r>
            <a:br>
              <a:rPr lang="pt-BR" sz="4800" dirty="0">
                <a:latin typeface="Roboto"/>
              </a:rPr>
            </a:br>
            <a:endParaRPr lang="pt-BR" sz="4800" dirty="0">
              <a:latin typeface="Roboto"/>
            </a:endParaRP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E8663A3A-C3EF-4E64-957E-A717760750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sz="2800" dirty="0">
                <a:latin typeface="Roboto"/>
              </a:rPr>
              <a:t>VOLUME 9</a:t>
            </a:r>
          </a:p>
          <a:p>
            <a:endParaRPr lang="pt-BR" sz="2800" dirty="0">
              <a:latin typeface="Roboto"/>
            </a:endParaRPr>
          </a:p>
          <a:p>
            <a:r>
              <a:rPr lang="pt-BR" sz="2800" dirty="0">
                <a:latin typeface="Roboto"/>
              </a:rPr>
              <a:t>Unidade 3</a:t>
            </a:r>
          </a:p>
          <a:p>
            <a:r>
              <a:rPr lang="pt-BR" sz="2800" dirty="0">
                <a:latin typeface="Roboto"/>
              </a:rPr>
              <a:t>Expressões algébricas e equações do 2º grau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66234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265471" y="512552"/>
            <a:ext cx="119265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Expressões algébricas, monômios e polinômios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4BCAD7E0-8382-430A-ACD8-1DB02241E8C3}"/>
              </a:ext>
            </a:extLst>
          </p:cNvPr>
          <p:cNvSpPr/>
          <p:nvPr/>
        </p:nvSpPr>
        <p:spPr>
          <a:xfrm>
            <a:off x="383459" y="1280504"/>
            <a:ext cx="592448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Roboto"/>
              </a:rPr>
              <a:t>Denomina-se </a:t>
            </a:r>
            <a:r>
              <a:rPr lang="pt-BR" b="1" dirty="0">
                <a:latin typeface="Roboto"/>
              </a:rPr>
              <a:t>monômio</a:t>
            </a:r>
            <a:r>
              <a:rPr lang="pt-BR" dirty="0">
                <a:latin typeface="Roboto"/>
              </a:rPr>
              <a:t> ou termo algébrico toda </a:t>
            </a:r>
            <a:r>
              <a:rPr lang="pt-BR" b="1" dirty="0">
                <a:latin typeface="Roboto"/>
              </a:rPr>
              <a:t>expressão algébrica </a:t>
            </a:r>
            <a:r>
              <a:rPr lang="pt-BR" dirty="0">
                <a:latin typeface="Roboto"/>
              </a:rPr>
              <a:t>representada apenas por um número, ou apenas por uma variável, ou por uma multiplicação de números e variáveis em que a variável não esteja nem no denominador nem no radical.</a:t>
            </a:r>
            <a:endParaRPr lang="pt-BR" b="1" dirty="0">
              <a:latin typeface="Roboto"/>
            </a:endParaRPr>
          </a:p>
        </p:txBody>
      </p:sp>
      <p:sp>
        <p:nvSpPr>
          <p:cNvPr id="64" name="Retângulo 63">
            <a:extLst>
              <a:ext uri="{FF2B5EF4-FFF2-40B4-BE49-F238E27FC236}">
                <a16:creationId xmlns:a16="http://schemas.microsoft.com/office/drawing/2014/main" id="{7968A65C-462F-42C9-A61B-DEE56E9FE082}"/>
              </a:ext>
            </a:extLst>
          </p:cNvPr>
          <p:cNvSpPr/>
          <p:nvPr/>
        </p:nvSpPr>
        <p:spPr>
          <a:xfrm rot="10800000">
            <a:off x="462673" y="2934809"/>
            <a:ext cx="2705967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5" name="Retângulo 64">
            <a:extLst>
              <a:ext uri="{FF2B5EF4-FFF2-40B4-BE49-F238E27FC236}">
                <a16:creationId xmlns:a16="http://schemas.microsoft.com/office/drawing/2014/main" id="{3D1D30C4-DB75-472B-A7E5-EEF4A5BEA7A5}"/>
              </a:ext>
            </a:extLst>
          </p:cNvPr>
          <p:cNvSpPr/>
          <p:nvPr/>
        </p:nvSpPr>
        <p:spPr>
          <a:xfrm rot="10800000">
            <a:off x="383458" y="1125046"/>
            <a:ext cx="5924487" cy="46183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1A3D4A99-B152-48F3-9C99-BC4FE848E852}"/>
              </a:ext>
            </a:extLst>
          </p:cNvPr>
          <p:cNvSpPr/>
          <p:nvPr/>
        </p:nvSpPr>
        <p:spPr>
          <a:xfrm>
            <a:off x="6700148" y="4252542"/>
            <a:ext cx="36827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Roboto"/>
              </a:rPr>
              <a:t>Um </a:t>
            </a:r>
            <a:r>
              <a:rPr lang="pt-BR" b="1" dirty="0">
                <a:latin typeface="Roboto"/>
              </a:rPr>
              <a:t>polinômio</a:t>
            </a:r>
            <a:r>
              <a:rPr lang="pt-BR" dirty="0">
                <a:latin typeface="Roboto"/>
              </a:rPr>
              <a:t> é qualquer adição algébrica de monômios.</a:t>
            </a:r>
            <a:endParaRPr lang="pt-BR" b="1" dirty="0">
              <a:latin typeface="Roboto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92C13F4B-5543-4B2C-9B11-EAC55E463C1D}"/>
              </a:ext>
            </a:extLst>
          </p:cNvPr>
          <p:cNvSpPr/>
          <p:nvPr/>
        </p:nvSpPr>
        <p:spPr>
          <a:xfrm rot="10800000">
            <a:off x="6713695" y="5011229"/>
            <a:ext cx="2622034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13E088B2-586B-486F-AA0C-8E30433C8E23}"/>
              </a:ext>
            </a:extLst>
          </p:cNvPr>
          <p:cNvSpPr/>
          <p:nvPr/>
        </p:nvSpPr>
        <p:spPr>
          <a:xfrm rot="10800000">
            <a:off x="6713695" y="4048747"/>
            <a:ext cx="3669170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47FED5F-5739-4046-8EF2-E9CFA84FE5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8567" y="3849302"/>
            <a:ext cx="558922" cy="444609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32206855-9948-4F2C-A290-B21CF216BF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1196" y="3242486"/>
            <a:ext cx="660545" cy="419203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B0D4F2DE-8455-425F-A2AA-CBA9E5F93A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6093" y="3847137"/>
            <a:ext cx="457300" cy="368391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0B5AF1C7-124C-404A-8AC3-22ED05A388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8094" y="4517358"/>
            <a:ext cx="660545" cy="381094"/>
          </a:xfrm>
          <a:prstGeom prst="rect">
            <a:avLst/>
          </a:prstGeom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F702D814-2913-4787-9C9D-1A8DB8D483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9325" y="5737434"/>
            <a:ext cx="1930823" cy="406500"/>
          </a:xfrm>
          <a:prstGeom prst="rect">
            <a:avLst/>
          </a:prstGeom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49F8971B-63F5-481D-BF4C-06681FBC74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33141" y="5762840"/>
            <a:ext cx="1117845" cy="381094"/>
          </a:xfrm>
          <a:prstGeom prst="rect">
            <a:avLst/>
          </a:prstGeom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3B75513C-22F6-4027-931A-0B8753F49F4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63398" y="5762840"/>
            <a:ext cx="2438934" cy="419203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2</a:t>
            </a:fld>
            <a:endParaRPr lang="pt-BR" dirty="0"/>
          </a:p>
        </p:txBody>
      </p:sp>
      <p:pic>
        <p:nvPicPr>
          <p:cNvPr id="18" name="Google Shape;67;p1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101469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265471" y="568996"/>
            <a:ext cx="119265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Produtos notáveis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4BCAD7E0-8382-430A-ACD8-1DB02241E8C3}"/>
              </a:ext>
            </a:extLst>
          </p:cNvPr>
          <p:cNvSpPr/>
          <p:nvPr/>
        </p:nvSpPr>
        <p:spPr>
          <a:xfrm>
            <a:off x="265471" y="1344177"/>
            <a:ext cx="743318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>
                <a:latin typeface="Roboto"/>
              </a:rPr>
              <a:t>Quadrado da soma de dois termos</a:t>
            </a:r>
          </a:p>
          <a:p>
            <a:pPr algn="just"/>
            <a:endParaRPr lang="pt-BR" dirty="0">
              <a:latin typeface="Roboto"/>
            </a:endParaRPr>
          </a:p>
          <a:p>
            <a:pPr algn="just"/>
            <a:r>
              <a:rPr lang="pt-BR" dirty="0">
                <a:latin typeface="Roboto"/>
              </a:rPr>
              <a:t>quadrado do primeiro termo, mais duas vezes o produto do primeiro pelo segundo termo, mais o quadrado do segundo termo.</a:t>
            </a:r>
          </a:p>
        </p:txBody>
      </p:sp>
      <p:sp>
        <p:nvSpPr>
          <p:cNvPr id="64" name="Retângulo 63">
            <a:extLst>
              <a:ext uri="{FF2B5EF4-FFF2-40B4-BE49-F238E27FC236}">
                <a16:creationId xmlns:a16="http://schemas.microsoft.com/office/drawing/2014/main" id="{7968A65C-462F-42C9-A61B-DEE56E9FE082}"/>
              </a:ext>
            </a:extLst>
          </p:cNvPr>
          <p:cNvSpPr/>
          <p:nvPr/>
        </p:nvSpPr>
        <p:spPr>
          <a:xfrm rot="10800000">
            <a:off x="304242" y="2684500"/>
            <a:ext cx="2705967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5" name="Retângulo 64">
            <a:extLst>
              <a:ext uri="{FF2B5EF4-FFF2-40B4-BE49-F238E27FC236}">
                <a16:creationId xmlns:a16="http://schemas.microsoft.com/office/drawing/2014/main" id="{3D1D30C4-DB75-472B-A7E5-EEF4A5BEA7A5}"/>
              </a:ext>
            </a:extLst>
          </p:cNvPr>
          <p:cNvSpPr/>
          <p:nvPr/>
        </p:nvSpPr>
        <p:spPr>
          <a:xfrm rot="10800000" flipV="1">
            <a:off x="304240" y="1197367"/>
            <a:ext cx="7394415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3CA550ED-5FA1-4A36-A14A-B51DE38BC2BB}"/>
              </a:ext>
            </a:extLst>
          </p:cNvPr>
          <p:cNvSpPr/>
          <p:nvPr/>
        </p:nvSpPr>
        <p:spPr>
          <a:xfrm>
            <a:off x="304242" y="3429000"/>
            <a:ext cx="704811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>
                <a:latin typeface="Roboto"/>
              </a:rPr>
              <a:t>Quadrado da diferença de dois termos</a:t>
            </a:r>
          </a:p>
          <a:p>
            <a:pPr algn="just"/>
            <a:endParaRPr lang="pt-BR" dirty="0">
              <a:latin typeface="Roboto"/>
            </a:endParaRPr>
          </a:p>
          <a:p>
            <a:pPr algn="just"/>
            <a:r>
              <a:rPr lang="pt-BR" dirty="0">
                <a:latin typeface="Roboto"/>
              </a:rPr>
              <a:t>quadrado do primeiro termo, menos duas vezes o produto do primeiro pelo segundo termo, mais o quadrado do segundo termo.</a:t>
            </a:r>
            <a:endParaRPr lang="pt-BR" b="1" dirty="0">
              <a:latin typeface="Roboto"/>
            </a:endParaRP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FAF1F7A1-C4CB-41F9-B103-8756E6D7446C}"/>
              </a:ext>
            </a:extLst>
          </p:cNvPr>
          <p:cNvSpPr/>
          <p:nvPr/>
        </p:nvSpPr>
        <p:spPr>
          <a:xfrm rot="10800000">
            <a:off x="336487" y="4776137"/>
            <a:ext cx="2705967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5051FA24-546C-4261-81FA-8444A2307F75}"/>
              </a:ext>
            </a:extLst>
          </p:cNvPr>
          <p:cNvSpPr/>
          <p:nvPr/>
        </p:nvSpPr>
        <p:spPr>
          <a:xfrm>
            <a:off x="336487" y="5577057"/>
            <a:ext cx="704811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>
                <a:latin typeface="Roboto"/>
              </a:rPr>
              <a:t>Produto da soma pela diferença de dois termos </a:t>
            </a:r>
            <a:endParaRPr lang="pt-BR" dirty="0">
              <a:latin typeface="Roboto"/>
            </a:endParaRPr>
          </a:p>
          <a:p>
            <a:pPr algn="just"/>
            <a:endParaRPr lang="pt-BR" dirty="0">
              <a:latin typeface="Roboto"/>
            </a:endParaRPr>
          </a:p>
          <a:p>
            <a:pPr algn="just"/>
            <a:r>
              <a:rPr lang="pt-BR" dirty="0">
                <a:latin typeface="Roboto"/>
              </a:rPr>
              <a:t>quadrado do primeiro termo menos o quadrado do segundo termo.</a:t>
            </a:r>
            <a:endParaRPr lang="pt-BR" b="1" dirty="0">
              <a:latin typeface="Roboto"/>
            </a:endParaRP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D7AF01F8-D7CD-4BC8-9339-753EDC01603F}"/>
              </a:ext>
            </a:extLst>
          </p:cNvPr>
          <p:cNvSpPr/>
          <p:nvPr/>
        </p:nvSpPr>
        <p:spPr>
          <a:xfrm rot="10800000">
            <a:off x="368731" y="6601476"/>
            <a:ext cx="2705967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6D912E6A-988F-49EC-9429-0DC2CFCF03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6300" y="5759253"/>
            <a:ext cx="3709213" cy="558938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00FD5142-CEEE-44D5-BFEA-AB7FE0A59E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6300" y="4029164"/>
            <a:ext cx="3455157" cy="546234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A8930789-F94A-4DD0-8243-29AE90FD93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6299" y="1876160"/>
            <a:ext cx="3455157" cy="571641"/>
          </a:xfrm>
          <a:prstGeom prst="rect">
            <a:avLst/>
          </a:prstGeom>
        </p:spPr>
      </p:pic>
      <p:sp>
        <p:nvSpPr>
          <p:cNvPr id="29" name="Retângulo 28">
            <a:extLst>
              <a:ext uri="{FF2B5EF4-FFF2-40B4-BE49-F238E27FC236}">
                <a16:creationId xmlns:a16="http://schemas.microsoft.com/office/drawing/2014/main" id="{49528285-8668-42A7-880C-CF4B77412656}"/>
              </a:ext>
            </a:extLst>
          </p:cNvPr>
          <p:cNvSpPr/>
          <p:nvPr/>
        </p:nvSpPr>
        <p:spPr>
          <a:xfrm rot="10800000" flipV="1">
            <a:off x="336487" y="3310723"/>
            <a:ext cx="7394415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170C8297-3F18-4B6A-9193-E4C62AF33E91}"/>
              </a:ext>
            </a:extLst>
          </p:cNvPr>
          <p:cNvSpPr/>
          <p:nvPr/>
        </p:nvSpPr>
        <p:spPr>
          <a:xfrm rot="10800000" flipV="1">
            <a:off x="368731" y="5401219"/>
            <a:ext cx="7394415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1" name="Retângulo 30">
            <a:extLst>
              <a:ext uri="{FF2B5EF4-FFF2-40B4-BE49-F238E27FC236}">
                <a16:creationId xmlns:a16="http://schemas.microsoft.com/office/drawing/2014/main" id="{A7B2E5CA-C99A-4944-86D4-FB0BEDF4859D}"/>
              </a:ext>
            </a:extLst>
          </p:cNvPr>
          <p:cNvSpPr/>
          <p:nvPr/>
        </p:nvSpPr>
        <p:spPr>
          <a:xfrm rot="10800000" flipV="1">
            <a:off x="8037242" y="1802761"/>
            <a:ext cx="3673270" cy="571641"/>
          </a:xfrm>
          <a:prstGeom prst="rect">
            <a:avLst/>
          </a:prstGeom>
          <a:noFill/>
          <a:ln w="38100"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id="{E4B2DF30-6505-4B02-AAF2-FCDF826FEB28}"/>
              </a:ext>
            </a:extLst>
          </p:cNvPr>
          <p:cNvSpPr/>
          <p:nvPr/>
        </p:nvSpPr>
        <p:spPr>
          <a:xfrm rot="10800000" flipV="1">
            <a:off x="8037242" y="3965469"/>
            <a:ext cx="3673270" cy="571641"/>
          </a:xfrm>
          <a:prstGeom prst="rect">
            <a:avLst/>
          </a:prstGeom>
          <a:noFill/>
          <a:ln w="38100"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C2282205-C0B0-4B36-B8F4-C3DA78A2F20E}"/>
              </a:ext>
            </a:extLst>
          </p:cNvPr>
          <p:cNvSpPr/>
          <p:nvPr/>
        </p:nvSpPr>
        <p:spPr>
          <a:xfrm rot="10800000" flipV="1">
            <a:off x="8037242" y="5720192"/>
            <a:ext cx="3673270" cy="571641"/>
          </a:xfrm>
          <a:prstGeom prst="rect">
            <a:avLst/>
          </a:prstGeom>
          <a:noFill/>
          <a:ln w="38100"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3</a:t>
            </a:fld>
            <a:endParaRPr lang="pt-BR" dirty="0"/>
          </a:p>
        </p:txBody>
      </p:sp>
      <p:pic>
        <p:nvPicPr>
          <p:cNvPr id="20" name="Google Shape;67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44097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265471" y="583107"/>
            <a:ext cx="119265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Fatoração de polinômios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4BCAD7E0-8382-430A-ACD8-1DB02241E8C3}"/>
              </a:ext>
            </a:extLst>
          </p:cNvPr>
          <p:cNvSpPr/>
          <p:nvPr/>
        </p:nvSpPr>
        <p:spPr>
          <a:xfrm>
            <a:off x="265471" y="1344177"/>
            <a:ext cx="74331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>
                <a:latin typeface="Roboto"/>
              </a:rPr>
              <a:t>Fator comum em evidência</a:t>
            </a:r>
          </a:p>
          <a:p>
            <a:pPr algn="just"/>
            <a:endParaRPr lang="pt-BR" dirty="0">
              <a:latin typeface="Roboto"/>
            </a:endParaRPr>
          </a:p>
        </p:txBody>
      </p:sp>
      <p:sp>
        <p:nvSpPr>
          <p:cNvPr id="64" name="Retângulo 63">
            <a:extLst>
              <a:ext uri="{FF2B5EF4-FFF2-40B4-BE49-F238E27FC236}">
                <a16:creationId xmlns:a16="http://schemas.microsoft.com/office/drawing/2014/main" id="{7968A65C-462F-42C9-A61B-DEE56E9FE082}"/>
              </a:ext>
            </a:extLst>
          </p:cNvPr>
          <p:cNvSpPr/>
          <p:nvPr/>
        </p:nvSpPr>
        <p:spPr>
          <a:xfrm rot="10800000">
            <a:off x="304240" y="1827221"/>
            <a:ext cx="2705967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5" name="Retângulo 64">
            <a:extLst>
              <a:ext uri="{FF2B5EF4-FFF2-40B4-BE49-F238E27FC236}">
                <a16:creationId xmlns:a16="http://schemas.microsoft.com/office/drawing/2014/main" id="{3D1D30C4-DB75-472B-A7E5-EEF4A5BEA7A5}"/>
              </a:ext>
            </a:extLst>
          </p:cNvPr>
          <p:cNvSpPr/>
          <p:nvPr/>
        </p:nvSpPr>
        <p:spPr>
          <a:xfrm rot="10800000" flipV="1">
            <a:off x="304240" y="1197367"/>
            <a:ext cx="3412354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3CA550ED-5FA1-4A36-A14A-B51DE38BC2BB}"/>
              </a:ext>
            </a:extLst>
          </p:cNvPr>
          <p:cNvSpPr/>
          <p:nvPr/>
        </p:nvSpPr>
        <p:spPr>
          <a:xfrm>
            <a:off x="1624978" y="2556808"/>
            <a:ext cx="70481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>
                <a:latin typeface="Roboto"/>
              </a:rPr>
              <a:t>Agrupamento</a:t>
            </a:r>
          </a:p>
          <a:p>
            <a:pPr algn="just"/>
            <a:endParaRPr lang="pt-BR" dirty="0">
              <a:latin typeface="Roboto"/>
            </a:endParaRP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FAF1F7A1-C4CB-41F9-B103-8756E6D7446C}"/>
              </a:ext>
            </a:extLst>
          </p:cNvPr>
          <p:cNvSpPr/>
          <p:nvPr/>
        </p:nvSpPr>
        <p:spPr>
          <a:xfrm rot="10800000">
            <a:off x="1657223" y="3083319"/>
            <a:ext cx="2705967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5051FA24-546C-4261-81FA-8444A2307F75}"/>
              </a:ext>
            </a:extLst>
          </p:cNvPr>
          <p:cNvSpPr/>
          <p:nvPr/>
        </p:nvSpPr>
        <p:spPr>
          <a:xfrm>
            <a:off x="2834016" y="3978369"/>
            <a:ext cx="70481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>
                <a:latin typeface="Roboto"/>
              </a:rPr>
              <a:t>Trinômio Quadrado Perfeito</a:t>
            </a:r>
            <a:endParaRPr lang="pt-BR" dirty="0">
              <a:latin typeface="Roboto"/>
            </a:endParaRP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D7AF01F8-D7CD-4BC8-9339-753EDC01603F}"/>
              </a:ext>
            </a:extLst>
          </p:cNvPr>
          <p:cNvSpPr/>
          <p:nvPr/>
        </p:nvSpPr>
        <p:spPr>
          <a:xfrm rot="10800000">
            <a:off x="2866260" y="4454959"/>
            <a:ext cx="2705967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D3D784CB-BF04-455A-AB29-BDB926A3E8B1}"/>
              </a:ext>
            </a:extLst>
          </p:cNvPr>
          <p:cNvSpPr/>
          <p:nvPr/>
        </p:nvSpPr>
        <p:spPr>
          <a:xfrm>
            <a:off x="4187002" y="5472095"/>
            <a:ext cx="70481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>
                <a:latin typeface="Roboto"/>
              </a:rPr>
              <a:t>Diferença de dois quadrados</a:t>
            </a:r>
            <a:endParaRPr lang="pt-BR" dirty="0">
              <a:latin typeface="Roboto"/>
            </a:endParaRP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F9AC6A30-FC4D-40E3-84BA-B52D2E1C19BA}"/>
              </a:ext>
            </a:extLst>
          </p:cNvPr>
          <p:cNvSpPr/>
          <p:nvPr/>
        </p:nvSpPr>
        <p:spPr>
          <a:xfrm rot="10800000">
            <a:off x="4219246" y="6006004"/>
            <a:ext cx="2705967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8937C3DE-CDD7-4FAC-8CCD-E670E2983557}"/>
              </a:ext>
            </a:extLst>
          </p:cNvPr>
          <p:cNvSpPr/>
          <p:nvPr/>
        </p:nvSpPr>
        <p:spPr>
          <a:xfrm rot="10800000" flipV="1">
            <a:off x="1624978" y="2423171"/>
            <a:ext cx="3412354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82B895F5-6D6C-4DF7-8EEA-B1EDCC7D9E55}"/>
              </a:ext>
            </a:extLst>
          </p:cNvPr>
          <p:cNvSpPr/>
          <p:nvPr/>
        </p:nvSpPr>
        <p:spPr>
          <a:xfrm rot="10800000" flipV="1">
            <a:off x="2866259" y="3848251"/>
            <a:ext cx="3412354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BBE263E9-ED59-4CA0-9318-6FB74D946F2E}"/>
              </a:ext>
            </a:extLst>
          </p:cNvPr>
          <p:cNvSpPr/>
          <p:nvPr/>
        </p:nvSpPr>
        <p:spPr>
          <a:xfrm rot="10800000" flipV="1">
            <a:off x="4219245" y="5319117"/>
            <a:ext cx="3412354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7C9AB91B-F2C4-47C4-B58D-B83CF5E6D0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6315068"/>
            <a:ext cx="4064891" cy="355688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D9232F5B-E995-496B-A724-3F7C51F997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177169"/>
            <a:ext cx="2540557" cy="381094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C1A9DAD7-5174-487D-A91F-D63B803C96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5334" y="3106179"/>
            <a:ext cx="2540557" cy="495422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61645C91-4EDF-431A-8A80-982E65180B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1702094"/>
            <a:ext cx="1016223" cy="419203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AA6DD6C1-FD37-4F86-9273-AC3456663D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98658" y="1708360"/>
            <a:ext cx="1321089" cy="431906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858FE30C-E41E-43BC-836B-15FF0ED36BF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15278" y="1765609"/>
            <a:ext cx="406489" cy="355688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5C3342E9-7939-4B1F-9745-6C3A1A8DF85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0" y="4569470"/>
            <a:ext cx="1880012" cy="457313"/>
          </a:xfrm>
          <a:prstGeom prst="rect">
            <a:avLst/>
          </a:prstGeom>
        </p:spPr>
      </p:pic>
      <p:pic>
        <p:nvPicPr>
          <p:cNvPr id="35" name="Imagem 34">
            <a:extLst>
              <a:ext uri="{FF2B5EF4-FFF2-40B4-BE49-F238E27FC236}">
                <a16:creationId xmlns:a16="http://schemas.microsoft.com/office/drawing/2014/main" id="{2643B982-847F-46D5-9192-6E67B0B1AA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5957" y="4615169"/>
            <a:ext cx="406489" cy="355688"/>
          </a:xfrm>
          <a:prstGeom prst="rect">
            <a:avLst/>
          </a:prstGeom>
        </p:spPr>
      </p:pic>
      <p:pic>
        <p:nvPicPr>
          <p:cNvPr id="28" name="Imagem 27">
            <a:extLst>
              <a:ext uri="{FF2B5EF4-FFF2-40B4-BE49-F238E27FC236}">
                <a16:creationId xmlns:a16="http://schemas.microsoft.com/office/drawing/2014/main" id="{6C1BA1C5-472D-4258-A44D-E990CB0CE28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05334" y="4564776"/>
            <a:ext cx="1067034" cy="482719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4</a:t>
            </a:fld>
            <a:endParaRPr lang="pt-BR" dirty="0"/>
          </a:p>
        </p:txBody>
      </p:sp>
      <p:pic>
        <p:nvPicPr>
          <p:cNvPr id="29" name="Google Shape;67;p15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574257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265471" y="512552"/>
            <a:ext cx="119265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Equação do 2º grau com uma incógnita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4BCAD7E0-8382-430A-ACD8-1DB02241E8C3}"/>
              </a:ext>
            </a:extLst>
          </p:cNvPr>
          <p:cNvSpPr/>
          <p:nvPr/>
        </p:nvSpPr>
        <p:spPr>
          <a:xfrm>
            <a:off x="383458" y="1280504"/>
            <a:ext cx="1126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Roboto"/>
              </a:rPr>
              <a:t>Denomina-se </a:t>
            </a:r>
            <a:r>
              <a:rPr lang="pt-BR" b="1" dirty="0">
                <a:latin typeface="Roboto"/>
              </a:rPr>
              <a:t>equação do 2° grau </a:t>
            </a:r>
            <a:r>
              <a:rPr lang="pt-BR" dirty="0">
                <a:latin typeface="Roboto"/>
              </a:rPr>
              <a:t>na incógnita x toda equação da forma ax</a:t>
            </a:r>
            <a:r>
              <a:rPr lang="pt-BR" baseline="30000" dirty="0">
                <a:latin typeface="Roboto"/>
              </a:rPr>
              <a:t>2</a:t>
            </a:r>
            <a:r>
              <a:rPr lang="pt-BR" dirty="0">
                <a:latin typeface="Roboto"/>
              </a:rPr>
              <a:t> + bx + c = 0, em que </a:t>
            </a:r>
            <a:r>
              <a:rPr lang="pt-BR" b="1" dirty="0">
                <a:latin typeface="Roboto"/>
              </a:rPr>
              <a:t>a</a:t>
            </a:r>
            <a:r>
              <a:rPr lang="pt-BR" dirty="0">
                <a:latin typeface="Roboto"/>
              </a:rPr>
              <a:t>, </a:t>
            </a:r>
            <a:r>
              <a:rPr lang="pt-BR" b="1" dirty="0">
                <a:latin typeface="Roboto"/>
              </a:rPr>
              <a:t>b</a:t>
            </a:r>
            <a:r>
              <a:rPr lang="pt-BR" dirty="0">
                <a:latin typeface="Roboto"/>
              </a:rPr>
              <a:t> e </a:t>
            </a:r>
            <a:r>
              <a:rPr lang="pt-BR" b="1" dirty="0">
                <a:latin typeface="Roboto"/>
              </a:rPr>
              <a:t>c</a:t>
            </a:r>
            <a:r>
              <a:rPr lang="pt-BR" dirty="0">
                <a:latin typeface="Roboto"/>
              </a:rPr>
              <a:t> são números reais e a 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≠</a:t>
            </a:r>
            <a:r>
              <a:rPr lang="pt-BR" dirty="0">
                <a:latin typeface="Roboto"/>
              </a:rPr>
              <a:t> 0.</a:t>
            </a:r>
            <a:endParaRPr lang="pt-BR" b="1" dirty="0">
              <a:latin typeface="Roboto"/>
            </a:endParaRPr>
          </a:p>
        </p:txBody>
      </p:sp>
      <p:sp>
        <p:nvSpPr>
          <p:cNvPr id="64" name="Retângulo 63">
            <a:extLst>
              <a:ext uri="{FF2B5EF4-FFF2-40B4-BE49-F238E27FC236}">
                <a16:creationId xmlns:a16="http://schemas.microsoft.com/office/drawing/2014/main" id="{7968A65C-462F-42C9-A61B-DEE56E9FE082}"/>
              </a:ext>
            </a:extLst>
          </p:cNvPr>
          <p:cNvSpPr/>
          <p:nvPr/>
        </p:nvSpPr>
        <p:spPr>
          <a:xfrm rot="10800000">
            <a:off x="383456" y="2054429"/>
            <a:ext cx="3303641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5" name="Retângulo 64">
            <a:extLst>
              <a:ext uri="{FF2B5EF4-FFF2-40B4-BE49-F238E27FC236}">
                <a16:creationId xmlns:a16="http://schemas.microsoft.com/office/drawing/2014/main" id="{3D1D30C4-DB75-472B-A7E5-EEF4A5BEA7A5}"/>
              </a:ext>
            </a:extLst>
          </p:cNvPr>
          <p:cNvSpPr/>
          <p:nvPr/>
        </p:nvSpPr>
        <p:spPr>
          <a:xfrm rot="10800000" flipV="1">
            <a:off x="383457" y="1079326"/>
            <a:ext cx="11149780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6A24730-A408-4F98-A41B-130F1E4401E9}"/>
              </a:ext>
            </a:extLst>
          </p:cNvPr>
          <p:cNvSpPr/>
          <p:nvPr/>
        </p:nvSpPr>
        <p:spPr>
          <a:xfrm>
            <a:off x="2158177" y="5455509"/>
            <a:ext cx="69415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>
                <a:latin typeface="Roboto"/>
              </a:rPr>
              <a:t>2</a:t>
            </a:r>
            <a:r>
              <a:rPr lang="pt-BR" dirty="0">
                <a:latin typeface="Roboto"/>
              </a:rPr>
              <a:t>x</a:t>
            </a:r>
            <a:r>
              <a:rPr lang="pt-BR" baseline="30000" dirty="0">
                <a:latin typeface="Roboto"/>
              </a:rPr>
              <a:t>2</a:t>
            </a:r>
            <a:r>
              <a:rPr lang="pt-BR" b="1" dirty="0">
                <a:latin typeface="Roboto"/>
              </a:rPr>
              <a:t> – 2</a:t>
            </a:r>
            <a:r>
              <a:rPr lang="pt-BR" dirty="0">
                <a:latin typeface="Roboto"/>
              </a:rPr>
              <a:t>x</a:t>
            </a:r>
            <a:r>
              <a:rPr lang="pt-BR" b="1" dirty="0">
                <a:latin typeface="Roboto"/>
              </a:rPr>
              <a:t> – 40 </a:t>
            </a:r>
            <a:r>
              <a:rPr lang="pt-BR" dirty="0">
                <a:latin typeface="Roboto"/>
              </a:rPr>
              <a:t>= 0</a:t>
            </a:r>
            <a:r>
              <a:rPr lang="pt-BR" b="1" dirty="0">
                <a:latin typeface="Roboto"/>
              </a:rPr>
              <a:t> </a:t>
            </a:r>
            <a:r>
              <a:rPr lang="pt-BR" dirty="0">
                <a:latin typeface="Roboto"/>
              </a:rPr>
              <a:t>é uma equação do 2° grau na incógnita </a:t>
            </a:r>
            <a:r>
              <a:rPr lang="pt-BR" b="1" dirty="0">
                <a:latin typeface="Roboto"/>
              </a:rPr>
              <a:t>x</a:t>
            </a:r>
            <a:r>
              <a:rPr lang="pt-BR" dirty="0">
                <a:latin typeface="Roboto"/>
              </a:rPr>
              <a:t>, em que </a:t>
            </a:r>
            <a:r>
              <a:rPr lang="pt-BR" b="1" dirty="0">
                <a:latin typeface="Roboto"/>
              </a:rPr>
              <a:t>a</a:t>
            </a:r>
            <a:r>
              <a:rPr lang="pt-BR" dirty="0">
                <a:latin typeface="Roboto"/>
              </a:rPr>
              <a:t> = 2, </a:t>
            </a:r>
            <a:r>
              <a:rPr lang="pt-BR" b="1" dirty="0">
                <a:latin typeface="Roboto"/>
              </a:rPr>
              <a:t>b</a:t>
            </a:r>
            <a:r>
              <a:rPr lang="pt-BR" dirty="0">
                <a:latin typeface="Roboto"/>
              </a:rPr>
              <a:t> = – 2 e </a:t>
            </a:r>
            <a:r>
              <a:rPr lang="pt-BR" b="1" dirty="0">
                <a:latin typeface="Roboto"/>
              </a:rPr>
              <a:t>c</a:t>
            </a:r>
            <a:r>
              <a:rPr lang="pt-BR" dirty="0">
                <a:latin typeface="Roboto"/>
              </a:rPr>
              <a:t> = – 40.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FBEFCEDC-DA19-422E-AFE3-4DDD0D72D677}"/>
              </a:ext>
            </a:extLst>
          </p:cNvPr>
          <p:cNvSpPr/>
          <p:nvPr/>
        </p:nvSpPr>
        <p:spPr>
          <a:xfrm>
            <a:off x="2143431" y="5286139"/>
            <a:ext cx="6956324" cy="985072"/>
          </a:xfrm>
          <a:prstGeom prst="rect">
            <a:avLst/>
          </a:prstGeom>
          <a:noFill/>
          <a:ln w="38100">
            <a:prstDash val="dash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778EA5B6-D911-4E4E-9CAB-C4152A31B32A}"/>
              </a:ext>
            </a:extLst>
          </p:cNvPr>
          <p:cNvSpPr/>
          <p:nvPr/>
        </p:nvSpPr>
        <p:spPr>
          <a:xfrm rot="10800000" flipV="1">
            <a:off x="2095987" y="2856218"/>
            <a:ext cx="961062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Roboto"/>
              </a:rPr>
              <a:t>Nas equações do 2° grau com uma incógnita, os números reais </a:t>
            </a:r>
            <a:r>
              <a:rPr lang="pt-BR" b="1" dirty="0">
                <a:latin typeface="Roboto"/>
              </a:rPr>
              <a:t>a</a:t>
            </a:r>
            <a:r>
              <a:rPr lang="pt-BR" dirty="0">
                <a:latin typeface="Roboto"/>
              </a:rPr>
              <a:t>, </a:t>
            </a:r>
            <a:r>
              <a:rPr lang="pt-BR" b="1" dirty="0">
                <a:latin typeface="Roboto"/>
              </a:rPr>
              <a:t>b</a:t>
            </a:r>
            <a:r>
              <a:rPr lang="pt-BR" dirty="0">
                <a:latin typeface="Roboto"/>
              </a:rPr>
              <a:t> e </a:t>
            </a:r>
            <a:r>
              <a:rPr lang="pt-BR" b="1" dirty="0">
                <a:latin typeface="Roboto"/>
              </a:rPr>
              <a:t>c</a:t>
            </a:r>
            <a:r>
              <a:rPr lang="pt-BR" dirty="0">
                <a:latin typeface="Roboto"/>
              </a:rPr>
              <a:t> são chamados</a:t>
            </a:r>
          </a:p>
          <a:p>
            <a:pPr algn="just"/>
            <a:r>
              <a:rPr lang="pt-BR" b="1" dirty="0">
                <a:latin typeface="Roboto"/>
              </a:rPr>
              <a:t>coeficientes</a:t>
            </a:r>
            <a:r>
              <a:rPr lang="pt-BR" dirty="0">
                <a:latin typeface="Roboto"/>
              </a:rPr>
              <a:t> da equação. Assim, se a equação for na incógnita </a:t>
            </a:r>
            <a:r>
              <a:rPr lang="pt-BR" b="1" dirty="0">
                <a:latin typeface="Roboto"/>
              </a:rPr>
              <a:t>x</a:t>
            </a:r>
            <a:r>
              <a:rPr lang="pt-BR" dirty="0">
                <a:latin typeface="Roboto"/>
              </a:rPr>
              <a:t>:</a:t>
            </a:r>
          </a:p>
          <a:p>
            <a:pPr algn="just"/>
            <a:endParaRPr lang="pt-BR" b="1" dirty="0">
              <a:latin typeface="Roboto"/>
            </a:endParaRPr>
          </a:p>
          <a:p>
            <a:pPr algn="just"/>
            <a:r>
              <a:rPr lang="pt-BR" b="1" dirty="0">
                <a:latin typeface="Roboto"/>
              </a:rPr>
              <a:t>a </a:t>
            </a:r>
            <a:r>
              <a:rPr lang="pt-BR" dirty="0">
                <a:latin typeface="Roboto"/>
              </a:rPr>
              <a:t>será sempre o </a:t>
            </a:r>
            <a:r>
              <a:rPr lang="pt-BR" b="1" dirty="0">
                <a:latin typeface="Roboto"/>
              </a:rPr>
              <a:t>coeficiente</a:t>
            </a:r>
            <a:r>
              <a:rPr lang="pt-BR" dirty="0">
                <a:latin typeface="Roboto"/>
              </a:rPr>
              <a:t> do termo em x</a:t>
            </a:r>
            <a:r>
              <a:rPr lang="pt-BR" baseline="30000" dirty="0">
                <a:latin typeface="Roboto"/>
              </a:rPr>
              <a:t>2</a:t>
            </a:r>
            <a:r>
              <a:rPr lang="pt-BR" dirty="0">
                <a:latin typeface="Roboto"/>
              </a:rPr>
              <a:t>;</a:t>
            </a:r>
            <a:endParaRPr lang="pt-BR" baseline="30000" dirty="0">
              <a:latin typeface="Roboto"/>
            </a:endParaRPr>
          </a:p>
          <a:p>
            <a:pPr algn="just"/>
            <a:r>
              <a:rPr lang="pt-BR" b="1" dirty="0">
                <a:latin typeface="Roboto"/>
              </a:rPr>
              <a:t>b</a:t>
            </a:r>
            <a:r>
              <a:rPr lang="pt-BR" dirty="0">
                <a:latin typeface="Roboto"/>
              </a:rPr>
              <a:t> será sempre o </a:t>
            </a:r>
            <a:r>
              <a:rPr lang="pt-BR" b="1" dirty="0">
                <a:latin typeface="Roboto"/>
              </a:rPr>
              <a:t>coeficiente</a:t>
            </a:r>
            <a:r>
              <a:rPr lang="pt-BR" dirty="0">
                <a:latin typeface="Roboto"/>
              </a:rPr>
              <a:t> do termo em </a:t>
            </a:r>
            <a:r>
              <a:rPr lang="pt-BR" b="1" dirty="0">
                <a:latin typeface="Roboto"/>
              </a:rPr>
              <a:t>x</a:t>
            </a:r>
            <a:r>
              <a:rPr lang="pt-BR" dirty="0">
                <a:latin typeface="Roboto"/>
              </a:rPr>
              <a:t>;</a:t>
            </a:r>
          </a:p>
          <a:p>
            <a:pPr algn="just"/>
            <a:r>
              <a:rPr lang="pt-BR" b="1" dirty="0">
                <a:latin typeface="Roboto"/>
              </a:rPr>
              <a:t>c</a:t>
            </a:r>
            <a:r>
              <a:rPr lang="pt-BR" dirty="0">
                <a:latin typeface="Roboto"/>
              </a:rPr>
              <a:t> será o coeficiente sem incógnita ou o termo independente de </a:t>
            </a:r>
            <a:r>
              <a:rPr lang="pt-BR" b="1" dirty="0">
                <a:latin typeface="Roboto"/>
              </a:rPr>
              <a:t>x</a:t>
            </a:r>
            <a:r>
              <a:rPr lang="pt-BR" dirty="0">
                <a:latin typeface="Roboto"/>
              </a:rPr>
              <a:t>.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42760578-1EBA-49A5-93EA-CF18625407F4}"/>
              </a:ext>
            </a:extLst>
          </p:cNvPr>
          <p:cNvSpPr/>
          <p:nvPr/>
        </p:nvSpPr>
        <p:spPr>
          <a:xfrm flipV="1">
            <a:off x="2143431" y="4799632"/>
            <a:ext cx="2819479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4F6A678F-41B9-489D-87B1-E1530AFD2828}"/>
              </a:ext>
            </a:extLst>
          </p:cNvPr>
          <p:cNvSpPr/>
          <p:nvPr/>
        </p:nvSpPr>
        <p:spPr>
          <a:xfrm>
            <a:off x="2143431" y="2575691"/>
            <a:ext cx="9515735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5</a:t>
            </a:fld>
            <a:endParaRPr lang="pt-BR" dirty="0"/>
          </a:p>
        </p:txBody>
      </p:sp>
      <p:pic>
        <p:nvPicPr>
          <p:cNvPr id="13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122950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265471" y="625440"/>
            <a:ext cx="119265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Equação do 2º grau com uma incógnita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4BCAD7E0-8382-430A-ACD8-1DB02241E8C3}"/>
              </a:ext>
            </a:extLst>
          </p:cNvPr>
          <p:cNvSpPr/>
          <p:nvPr/>
        </p:nvSpPr>
        <p:spPr>
          <a:xfrm>
            <a:off x="412955" y="1619717"/>
            <a:ext cx="1126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Roboto"/>
              </a:rPr>
              <a:t>Quando b 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≠</a:t>
            </a:r>
            <a:r>
              <a:rPr lang="pt-BR" dirty="0">
                <a:latin typeface="Roboto"/>
              </a:rPr>
              <a:t> 0 e c 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≠</a:t>
            </a:r>
            <a:r>
              <a:rPr lang="pt-BR" dirty="0">
                <a:latin typeface="Roboto"/>
              </a:rPr>
              <a:t> 0 , a equação do 2° grau se diz </a:t>
            </a:r>
            <a:r>
              <a:rPr lang="pt-BR" b="1" dirty="0">
                <a:latin typeface="Roboto"/>
              </a:rPr>
              <a:t>completa</a:t>
            </a:r>
            <a:r>
              <a:rPr lang="pt-BR" dirty="0">
                <a:latin typeface="Roboto"/>
              </a:rPr>
              <a:t>.</a:t>
            </a:r>
          </a:p>
        </p:txBody>
      </p:sp>
      <p:sp>
        <p:nvSpPr>
          <p:cNvPr id="64" name="Retângulo 63">
            <a:extLst>
              <a:ext uri="{FF2B5EF4-FFF2-40B4-BE49-F238E27FC236}">
                <a16:creationId xmlns:a16="http://schemas.microsoft.com/office/drawing/2014/main" id="{7968A65C-462F-42C9-A61B-DEE56E9FE082}"/>
              </a:ext>
            </a:extLst>
          </p:cNvPr>
          <p:cNvSpPr/>
          <p:nvPr/>
        </p:nvSpPr>
        <p:spPr>
          <a:xfrm rot="10800000">
            <a:off x="412954" y="2218966"/>
            <a:ext cx="3303641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5" name="Retângulo 64">
            <a:extLst>
              <a:ext uri="{FF2B5EF4-FFF2-40B4-BE49-F238E27FC236}">
                <a16:creationId xmlns:a16="http://schemas.microsoft.com/office/drawing/2014/main" id="{3D1D30C4-DB75-472B-A7E5-EEF4A5BEA7A5}"/>
              </a:ext>
            </a:extLst>
          </p:cNvPr>
          <p:cNvSpPr/>
          <p:nvPr/>
        </p:nvSpPr>
        <p:spPr>
          <a:xfrm rot="10800000" flipV="1">
            <a:off x="412954" y="1418539"/>
            <a:ext cx="11149780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FBEFCEDC-DA19-422E-AFE3-4DDD0D72D677}"/>
              </a:ext>
            </a:extLst>
          </p:cNvPr>
          <p:cNvSpPr/>
          <p:nvPr/>
        </p:nvSpPr>
        <p:spPr>
          <a:xfrm>
            <a:off x="4606410" y="4952634"/>
            <a:ext cx="6956324" cy="985072"/>
          </a:xfrm>
          <a:prstGeom prst="rect">
            <a:avLst/>
          </a:prstGeom>
          <a:noFill/>
          <a:ln w="38100">
            <a:prstDash val="dash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D7C6C43F-9221-4388-9AC8-1767488AF4D7}"/>
              </a:ext>
            </a:extLst>
          </p:cNvPr>
          <p:cNvSpPr/>
          <p:nvPr/>
        </p:nvSpPr>
        <p:spPr>
          <a:xfrm rot="10800000">
            <a:off x="535855" y="4734063"/>
            <a:ext cx="3303641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FD9991B5-7A46-456C-9FD7-E232FD871BAB}"/>
              </a:ext>
            </a:extLst>
          </p:cNvPr>
          <p:cNvSpPr/>
          <p:nvPr/>
        </p:nvSpPr>
        <p:spPr>
          <a:xfrm rot="10800000" flipV="1">
            <a:off x="535854" y="3848460"/>
            <a:ext cx="11149780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90BDAA22-619A-449C-BD3A-3D0F6E8BE7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7844" y="2441665"/>
            <a:ext cx="4623813" cy="762188"/>
          </a:xfrm>
          <a:prstGeom prst="rect">
            <a:avLst/>
          </a:prstGeom>
        </p:spPr>
      </p:pic>
      <p:sp>
        <p:nvSpPr>
          <p:cNvPr id="20" name="Retângulo 19">
            <a:extLst>
              <a:ext uri="{FF2B5EF4-FFF2-40B4-BE49-F238E27FC236}">
                <a16:creationId xmlns:a16="http://schemas.microsoft.com/office/drawing/2014/main" id="{C75267B4-AFFD-480D-8F95-D1F7E3EA5FE7}"/>
              </a:ext>
            </a:extLst>
          </p:cNvPr>
          <p:cNvSpPr/>
          <p:nvPr/>
        </p:nvSpPr>
        <p:spPr>
          <a:xfrm>
            <a:off x="495017" y="4123942"/>
            <a:ext cx="1126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Roboto"/>
              </a:rPr>
              <a:t>Quando b 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pt-BR" dirty="0">
                <a:latin typeface="Roboto"/>
              </a:rPr>
              <a:t> 0 ou c 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pt-BR" dirty="0">
                <a:latin typeface="Roboto"/>
              </a:rPr>
              <a:t> 0 , a equação do 2° grau se diz </a:t>
            </a:r>
            <a:r>
              <a:rPr lang="pt-BR" b="1" dirty="0">
                <a:latin typeface="Roboto"/>
              </a:rPr>
              <a:t>incompleta</a:t>
            </a:r>
            <a:r>
              <a:rPr lang="pt-BR" dirty="0">
                <a:latin typeface="Roboto"/>
              </a:rPr>
              <a:t>.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2710B84D-EF8F-4C12-9B19-8F394074DC4A}"/>
              </a:ext>
            </a:extLst>
          </p:cNvPr>
          <p:cNvSpPr/>
          <p:nvPr/>
        </p:nvSpPr>
        <p:spPr>
          <a:xfrm>
            <a:off x="4606410" y="2309828"/>
            <a:ext cx="6956324" cy="985072"/>
          </a:xfrm>
          <a:prstGeom prst="rect">
            <a:avLst/>
          </a:prstGeom>
          <a:noFill/>
          <a:ln w="38100">
            <a:prstDash val="dash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A4D42F2-720E-46AE-AD84-CC77896D54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5497" y="5047979"/>
            <a:ext cx="4623813" cy="825703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6</a:t>
            </a:fld>
            <a:endParaRPr lang="pt-BR" dirty="0"/>
          </a:p>
        </p:txBody>
      </p:sp>
      <p:pic>
        <p:nvPicPr>
          <p:cNvPr id="16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913666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265471" y="554885"/>
            <a:ext cx="119265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Resolução da equação do 2º grau com uma incógnita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tângulo 4">
                <a:extLst>
                  <a:ext uri="{FF2B5EF4-FFF2-40B4-BE49-F238E27FC236}">
                    <a16:creationId xmlns:a16="http://schemas.microsoft.com/office/drawing/2014/main" id="{4BCAD7E0-8382-430A-ACD8-1DB02241E8C3}"/>
                  </a:ext>
                </a:extLst>
              </p:cNvPr>
              <p:cNvSpPr/>
              <p:nvPr/>
            </p:nvSpPr>
            <p:spPr>
              <a:xfrm>
                <a:off x="412955" y="1619717"/>
                <a:ext cx="11260960" cy="5485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dirty="0">
                    <a:latin typeface="Roboto"/>
                  </a:rPr>
                  <a:t>A fórmula   é chamada </a:t>
                </a:r>
                <a:r>
                  <a:rPr lang="pt-BR" b="1" dirty="0">
                    <a:latin typeface="Roboto"/>
                  </a:rPr>
                  <a:t>fórmula resolutiva </a:t>
                </a:r>
                <a:r>
                  <a:rPr lang="pt-BR" dirty="0">
                    <a:latin typeface="Roboto"/>
                  </a:rPr>
                  <a:t>da equação completa do 2° grau ax</a:t>
                </a:r>
                <a:r>
                  <a:rPr lang="pt-BR" baseline="30000" dirty="0">
                    <a:latin typeface="Roboto"/>
                  </a:rPr>
                  <a:t>2</a:t>
                </a:r>
                <a:r>
                  <a:rPr lang="pt-BR" dirty="0">
                    <a:latin typeface="Roboto"/>
                  </a:rPr>
                  <a:t> + bx + c = 0.</a:t>
                </a:r>
              </a:p>
            </p:txBody>
          </p:sp>
        </mc:Choice>
        <mc:Fallback xmlns="">
          <p:sp>
            <p:nvSpPr>
              <p:cNvPr id="5" name="Retângulo 4">
                <a:extLst>
                  <a:ext uri="{FF2B5EF4-FFF2-40B4-BE49-F238E27FC236}">
                    <a16:creationId xmlns:a16="http://schemas.microsoft.com/office/drawing/2014/main" id="{4BCAD7E0-8382-430A-ACD8-1DB02241E8C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955" y="1619717"/>
                <a:ext cx="11260960" cy="548548"/>
              </a:xfrm>
              <a:prstGeom prst="rect">
                <a:avLst/>
              </a:prstGeom>
              <a:blipFill>
                <a:blip r:embed="rId2"/>
                <a:stretch>
                  <a:fillRect l="-487" b="-555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Retângulo 63">
            <a:extLst>
              <a:ext uri="{FF2B5EF4-FFF2-40B4-BE49-F238E27FC236}">
                <a16:creationId xmlns:a16="http://schemas.microsoft.com/office/drawing/2014/main" id="{7968A65C-462F-42C9-A61B-DEE56E9FE082}"/>
              </a:ext>
            </a:extLst>
          </p:cNvPr>
          <p:cNvSpPr/>
          <p:nvPr/>
        </p:nvSpPr>
        <p:spPr>
          <a:xfrm rot="10800000">
            <a:off x="412954" y="2323723"/>
            <a:ext cx="3303641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5" name="Retângulo 64">
            <a:extLst>
              <a:ext uri="{FF2B5EF4-FFF2-40B4-BE49-F238E27FC236}">
                <a16:creationId xmlns:a16="http://schemas.microsoft.com/office/drawing/2014/main" id="{3D1D30C4-DB75-472B-A7E5-EEF4A5BEA7A5}"/>
              </a:ext>
            </a:extLst>
          </p:cNvPr>
          <p:cNvSpPr/>
          <p:nvPr/>
        </p:nvSpPr>
        <p:spPr>
          <a:xfrm rot="10800000" flipV="1">
            <a:off x="412954" y="1418539"/>
            <a:ext cx="11149780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tângulo 15">
                <a:extLst>
                  <a:ext uri="{FF2B5EF4-FFF2-40B4-BE49-F238E27FC236}">
                    <a16:creationId xmlns:a16="http://schemas.microsoft.com/office/drawing/2014/main" id="{40E78641-7B98-4F62-B056-5C4B1C5AE9B8}"/>
                  </a:ext>
                </a:extLst>
              </p:cNvPr>
              <p:cNvSpPr/>
              <p:nvPr/>
            </p:nvSpPr>
            <p:spPr>
              <a:xfrm>
                <a:off x="412953" y="4049357"/>
                <a:ext cx="9960090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dirty="0">
                    <a:latin typeface="Roboto"/>
                  </a:rPr>
                  <a:t>A expressão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𝑎𝑐</m:t>
                    </m:r>
                  </m:oMath>
                </a14:m>
                <a:r>
                  <a:rPr lang="pt-BR" dirty="0">
                    <a:latin typeface="Roboto"/>
                  </a:rPr>
                  <a:t> (que é um número real) é usualmente representada pela letra grega</a:t>
                </a:r>
              </a:p>
              <a:p>
                <a:pPr algn="just"/>
                <a14:m>
                  <m:oMath xmlns:m="http://schemas.openxmlformats.org/officeDocument/2006/math">
                    <m:r>
                      <a:rPr lang="pt-BR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</m:oMath>
                </a14:m>
                <a:r>
                  <a:rPr lang="pt-BR" dirty="0">
                    <a:latin typeface="Roboto"/>
                  </a:rPr>
                  <a:t> (delta) e é chamada </a:t>
                </a:r>
                <a:r>
                  <a:rPr lang="pt-BR" b="1" dirty="0">
                    <a:latin typeface="Roboto"/>
                  </a:rPr>
                  <a:t>discriminante</a:t>
                </a:r>
                <a:r>
                  <a:rPr lang="pt-BR" dirty="0">
                    <a:latin typeface="Roboto"/>
                  </a:rPr>
                  <a:t> da equação.</a:t>
                </a:r>
              </a:p>
            </p:txBody>
          </p:sp>
        </mc:Choice>
        <mc:Fallback xmlns="">
          <p:sp>
            <p:nvSpPr>
              <p:cNvPr id="16" name="Retângulo 15">
                <a:extLst>
                  <a:ext uri="{FF2B5EF4-FFF2-40B4-BE49-F238E27FC236}">
                    <a16:creationId xmlns:a16="http://schemas.microsoft.com/office/drawing/2014/main" id="{40E78641-7B98-4F62-B056-5C4B1C5AE9B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953" y="4049357"/>
                <a:ext cx="9960090" cy="646331"/>
              </a:xfrm>
              <a:prstGeom prst="rect">
                <a:avLst/>
              </a:prstGeom>
              <a:blipFill>
                <a:blip r:embed="rId3"/>
                <a:stretch>
                  <a:fillRect l="-551" t="-4717" b="-1415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tângulo 18">
            <a:extLst>
              <a:ext uri="{FF2B5EF4-FFF2-40B4-BE49-F238E27FC236}">
                <a16:creationId xmlns:a16="http://schemas.microsoft.com/office/drawing/2014/main" id="{D03FA826-6229-4EBC-A321-2B47A42778C6}"/>
              </a:ext>
            </a:extLst>
          </p:cNvPr>
          <p:cNvSpPr/>
          <p:nvPr/>
        </p:nvSpPr>
        <p:spPr>
          <a:xfrm rot="10800000" flipV="1">
            <a:off x="412954" y="3927749"/>
            <a:ext cx="11149780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AEF265A1-24FA-4CA2-8ADA-141105CE360F}"/>
              </a:ext>
            </a:extLst>
          </p:cNvPr>
          <p:cNvSpPr/>
          <p:nvPr/>
        </p:nvSpPr>
        <p:spPr>
          <a:xfrm>
            <a:off x="2930013" y="2795013"/>
            <a:ext cx="86327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Roboto"/>
              </a:rPr>
              <a:t>A </a:t>
            </a:r>
            <a:r>
              <a:rPr lang="pt-BR" b="1" dirty="0">
                <a:latin typeface="Roboto"/>
              </a:rPr>
              <a:t>fórmula resolutiva </a:t>
            </a:r>
            <a:r>
              <a:rPr lang="pt-BR" dirty="0">
                <a:latin typeface="Roboto"/>
              </a:rPr>
              <a:t>recebeu, também, o nome de </a:t>
            </a:r>
            <a:r>
              <a:rPr lang="pt-BR" b="1" dirty="0">
                <a:latin typeface="Roboto"/>
              </a:rPr>
              <a:t>fórmula de Bhaskara </a:t>
            </a:r>
            <a:r>
              <a:rPr lang="pt-BR" dirty="0">
                <a:latin typeface="Roboto"/>
              </a:rPr>
              <a:t>em homenagem ao grande matemático hindu.</a:t>
            </a: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F609D9DB-C467-4578-80A1-9A4EE2CED8D8}"/>
              </a:ext>
            </a:extLst>
          </p:cNvPr>
          <p:cNvSpPr/>
          <p:nvPr/>
        </p:nvSpPr>
        <p:spPr>
          <a:xfrm rot="10800000">
            <a:off x="2930013" y="3554581"/>
            <a:ext cx="2922003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CBC54028-E779-4090-A99A-E6FE6AF803E6}"/>
              </a:ext>
            </a:extLst>
          </p:cNvPr>
          <p:cNvSpPr/>
          <p:nvPr/>
        </p:nvSpPr>
        <p:spPr>
          <a:xfrm rot="10800000" flipV="1">
            <a:off x="2930014" y="2649398"/>
            <a:ext cx="8632721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BACE089A-790C-40E3-8015-5E026204FEB6}"/>
              </a:ext>
            </a:extLst>
          </p:cNvPr>
          <p:cNvSpPr/>
          <p:nvPr/>
        </p:nvSpPr>
        <p:spPr>
          <a:xfrm rot="10800000">
            <a:off x="412953" y="4832931"/>
            <a:ext cx="3303641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6DB5C6E-1E32-4B46-9820-A9B2722D77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3850" y="5284030"/>
            <a:ext cx="863789" cy="393797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83FFFEAD-19D9-42F4-A917-543B9D51F2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98935" y="6225847"/>
            <a:ext cx="863789" cy="330281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C157FF9C-3C51-4CDE-B9EE-CC9460A467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80253" y="5355831"/>
            <a:ext cx="3099479" cy="368391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E250D0B8-7DB7-4262-85CE-DD0BF97716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80253" y="6324233"/>
            <a:ext cx="3709213" cy="381094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E64D96DF-61BD-4983-912F-9F1EFBECC8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61458" y="5219424"/>
            <a:ext cx="3912457" cy="342984"/>
          </a:xfrm>
          <a:prstGeom prst="rect">
            <a:avLst/>
          </a:prstGeom>
        </p:spPr>
      </p:pic>
      <p:pic>
        <p:nvPicPr>
          <p:cNvPr id="26" name="Imagem 25">
            <a:extLst>
              <a:ext uri="{FF2B5EF4-FFF2-40B4-BE49-F238E27FC236}">
                <a16:creationId xmlns:a16="http://schemas.microsoft.com/office/drawing/2014/main" id="{3BCF9C93-2DDF-46FB-AB18-D695A68AE1B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61458" y="5562408"/>
            <a:ext cx="3353535" cy="330281"/>
          </a:xfrm>
          <a:prstGeom prst="rect">
            <a:avLst/>
          </a:prstGeom>
        </p:spPr>
      </p:pic>
      <p:sp>
        <p:nvSpPr>
          <p:cNvPr id="29" name="Seta: para a Direita 28">
            <a:extLst>
              <a:ext uri="{FF2B5EF4-FFF2-40B4-BE49-F238E27FC236}">
                <a16:creationId xmlns:a16="http://schemas.microsoft.com/office/drawing/2014/main" id="{927F9669-AE7F-400B-81E9-D267CC1CE55A}"/>
              </a:ext>
            </a:extLst>
          </p:cNvPr>
          <p:cNvSpPr/>
          <p:nvPr/>
        </p:nvSpPr>
        <p:spPr>
          <a:xfrm>
            <a:off x="3222330" y="5345250"/>
            <a:ext cx="383458" cy="338321"/>
          </a:xfrm>
          <a:prstGeom prst="rightArrow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endParaRPr lang="pt-BR" dirty="0"/>
          </a:p>
        </p:txBody>
      </p:sp>
      <p:sp>
        <p:nvSpPr>
          <p:cNvPr id="30" name="Seta: para a Direita 29">
            <a:extLst>
              <a:ext uri="{FF2B5EF4-FFF2-40B4-BE49-F238E27FC236}">
                <a16:creationId xmlns:a16="http://schemas.microsoft.com/office/drawing/2014/main" id="{4ECF26E6-8A5B-4890-816D-4897BDF611F8}"/>
              </a:ext>
            </a:extLst>
          </p:cNvPr>
          <p:cNvSpPr/>
          <p:nvPr/>
        </p:nvSpPr>
        <p:spPr>
          <a:xfrm>
            <a:off x="3222330" y="6318226"/>
            <a:ext cx="383458" cy="338321"/>
          </a:xfrm>
          <a:prstGeom prst="rightArrow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endParaRPr lang="pt-BR" dirty="0"/>
          </a:p>
        </p:txBody>
      </p:sp>
      <p:sp>
        <p:nvSpPr>
          <p:cNvPr id="31" name="Seta: para a Direita 30">
            <a:extLst>
              <a:ext uri="{FF2B5EF4-FFF2-40B4-BE49-F238E27FC236}">
                <a16:creationId xmlns:a16="http://schemas.microsoft.com/office/drawing/2014/main" id="{82C236C5-CEB4-4F69-B8C6-49E6F0D581A0}"/>
              </a:ext>
            </a:extLst>
          </p:cNvPr>
          <p:cNvSpPr/>
          <p:nvPr/>
        </p:nvSpPr>
        <p:spPr>
          <a:xfrm>
            <a:off x="7191064" y="5243171"/>
            <a:ext cx="383458" cy="237757"/>
          </a:xfrm>
          <a:prstGeom prst="rightArrow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endParaRPr lang="pt-BR" dirty="0"/>
          </a:p>
        </p:txBody>
      </p:sp>
      <p:sp>
        <p:nvSpPr>
          <p:cNvPr id="32" name="Seta: para a Direita 31">
            <a:extLst>
              <a:ext uri="{FF2B5EF4-FFF2-40B4-BE49-F238E27FC236}">
                <a16:creationId xmlns:a16="http://schemas.microsoft.com/office/drawing/2014/main" id="{60C313FE-9086-4B3A-87FA-13E1ADC424B3}"/>
              </a:ext>
            </a:extLst>
          </p:cNvPr>
          <p:cNvSpPr/>
          <p:nvPr/>
        </p:nvSpPr>
        <p:spPr>
          <a:xfrm>
            <a:off x="7197737" y="5642211"/>
            <a:ext cx="383458" cy="237757"/>
          </a:xfrm>
          <a:prstGeom prst="rightArrow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endParaRPr lang="pt-BR" dirty="0"/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2B8862DB-CEBA-495B-BA00-2EA77B389656}"/>
              </a:ext>
            </a:extLst>
          </p:cNvPr>
          <p:cNvSpPr/>
          <p:nvPr/>
        </p:nvSpPr>
        <p:spPr>
          <a:xfrm rot="10800000" flipV="1">
            <a:off x="1817322" y="5112825"/>
            <a:ext cx="1224745" cy="1626239"/>
          </a:xfrm>
          <a:prstGeom prst="rect">
            <a:avLst/>
          </a:prstGeom>
          <a:noFill/>
          <a:ln w="38100"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7</a:t>
            </a:fld>
            <a:endParaRPr lang="pt-BR" dirty="0"/>
          </a:p>
        </p:txBody>
      </p:sp>
      <p:pic>
        <p:nvPicPr>
          <p:cNvPr id="27" name="Google Shape;67;p15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0993849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439</Words>
  <Application>Microsoft Office PowerPoint</Application>
  <PresentationFormat>Widescreen</PresentationFormat>
  <Paragraphs>47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Cambria Math</vt:lpstr>
      <vt:lpstr>Roboto</vt:lpstr>
      <vt:lpstr>Times New Roman</vt:lpstr>
      <vt:lpstr>Tema do Office</vt:lpstr>
      <vt:lpstr>Matemática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Matemática </dc:title>
  <dc:creator>João Paulo Bortoluci</dc:creator>
  <cp:lastModifiedBy>João Paulo Bortoluci</cp:lastModifiedBy>
  <cp:revision>1</cp:revision>
  <dcterms:created xsi:type="dcterms:W3CDTF">2020-04-03T16:46:38Z</dcterms:created>
  <dcterms:modified xsi:type="dcterms:W3CDTF">2020-04-03T18:00:38Z</dcterms:modified>
</cp:coreProperties>
</file>