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1FE867-D4B2-4297-A697-05E73888053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6E39468-032C-4A0F-A6E0-2DD2A7F2B4A5}">
      <dgm:prSet phldrT="[Texto]" custT="1"/>
      <dgm:spPr/>
      <dgm:t>
        <a:bodyPr/>
        <a:lstStyle/>
        <a:p>
          <a:r>
            <a:rPr lang="pt-BR" sz="1600" dirty="0"/>
            <a:t>1. Tendência para o aumento da complexidade</a:t>
          </a:r>
        </a:p>
      </dgm:t>
    </dgm:pt>
    <dgm:pt modelId="{EEC9EE10-A533-4689-BEF7-86DA77F3F051}" type="parTrans" cxnId="{EEE48850-357A-4F20-B9F5-324111001134}">
      <dgm:prSet/>
      <dgm:spPr/>
      <dgm:t>
        <a:bodyPr/>
        <a:lstStyle/>
        <a:p>
          <a:endParaRPr lang="pt-BR"/>
        </a:p>
      </dgm:t>
    </dgm:pt>
    <dgm:pt modelId="{0956E343-0244-4684-919E-CD5B7BC6B77A}" type="sibTrans" cxnId="{EEE48850-357A-4F20-B9F5-324111001134}">
      <dgm:prSet/>
      <dgm:spPr/>
      <dgm:t>
        <a:bodyPr/>
        <a:lstStyle/>
        <a:p>
          <a:endParaRPr lang="pt-BR"/>
        </a:p>
      </dgm:t>
    </dgm:pt>
    <dgm:pt modelId="{3A577BE5-2971-4B4F-8D44-C7D2CE017400}">
      <dgm:prSet phldrT="[Texto]" custT="1"/>
      <dgm:spPr/>
      <dgm:t>
        <a:bodyPr/>
        <a:lstStyle/>
        <a:p>
          <a:r>
            <a:rPr lang="pt-BR" sz="1600" dirty="0"/>
            <a:t>2. Surgimento de órgãos em função de necessidades</a:t>
          </a:r>
        </a:p>
      </dgm:t>
    </dgm:pt>
    <dgm:pt modelId="{95555CF9-C58A-4901-B362-BE20DC4F8476}" type="parTrans" cxnId="{A069EC05-377D-450B-9008-EB446883D259}">
      <dgm:prSet/>
      <dgm:spPr/>
      <dgm:t>
        <a:bodyPr/>
        <a:lstStyle/>
        <a:p>
          <a:endParaRPr lang="pt-BR"/>
        </a:p>
      </dgm:t>
    </dgm:pt>
    <dgm:pt modelId="{8A5F95AF-81EE-4DEA-8DCB-EE7040A7DFB7}" type="sibTrans" cxnId="{A069EC05-377D-450B-9008-EB446883D259}">
      <dgm:prSet/>
      <dgm:spPr/>
      <dgm:t>
        <a:bodyPr/>
        <a:lstStyle/>
        <a:p>
          <a:endParaRPr lang="pt-BR"/>
        </a:p>
      </dgm:t>
    </dgm:pt>
    <dgm:pt modelId="{E6D016D4-D436-424E-B922-F317DD554E92}">
      <dgm:prSet phldrT="[Texto]" custT="1"/>
      <dgm:spPr/>
      <dgm:t>
        <a:bodyPr/>
        <a:lstStyle/>
        <a:p>
          <a:r>
            <a:rPr lang="pt-BR" sz="1600" dirty="0"/>
            <a:t>3. Desenvolvimento ou atrofia de órgãos (lei do uso e do desuso)</a:t>
          </a:r>
        </a:p>
      </dgm:t>
    </dgm:pt>
    <dgm:pt modelId="{563BE965-AAC1-4E05-9009-934DAB72947B}" type="parTrans" cxnId="{98453131-1A21-4A2C-8F68-AEFBE79CD720}">
      <dgm:prSet/>
      <dgm:spPr/>
      <dgm:t>
        <a:bodyPr/>
        <a:lstStyle/>
        <a:p>
          <a:endParaRPr lang="pt-BR"/>
        </a:p>
      </dgm:t>
    </dgm:pt>
    <dgm:pt modelId="{8C99CF63-FD12-4F91-AFEA-3848663B6CA1}" type="sibTrans" cxnId="{98453131-1A21-4A2C-8F68-AEFBE79CD720}">
      <dgm:prSet/>
      <dgm:spPr/>
      <dgm:t>
        <a:bodyPr/>
        <a:lstStyle/>
        <a:p>
          <a:endParaRPr lang="pt-BR"/>
        </a:p>
      </dgm:t>
    </dgm:pt>
    <dgm:pt modelId="{C376C741-7087-4D3E-B43F-8D614D582AEE}">
      <dgm:prSet phldrT="[Texto]" custT="1"/>
      <dgm:spPr/>
      <dgm:t>
        <a:bodyPr/>
        <a:lstStyle/>
        <a:p>
          <a:r>
            <a:rPr lang="pt-BR" sz="1600" dirty="0"/>
            <a:t>4. Lei da transmissão dos caracteres adquiridos</a:t>
          </a:r>
        </a:p>
      </dgm:t>
    </dgm:pt>
    <dgm:pt modelId="{DE3AB1D2-C22A-42CB-89B4-B5452764FDF4}" type="parTrans" cxnId="{4D811BAB-C3DA-4C9C-8A5B-66FAF3BBE4CB}">
      <dgm:prSet/>
      <dgm:spPr/>
      <dgm:t>
        <a:bodyPr/>
        <a:lstStyle/>
        <a:p>
          <a:endParaRPr lang="pt-BR"/>
        </a:p>
      </dgm:t>
    </dgm:pt>
    <dgm:pt modelId="{9933BCD7-E60C-4451-B5C5-BD4DC294282B}" type="sibTrans" cxnId="{4D811BAB-C3DA-4C9C-8A5B-66FAF3BBE4CB}">
      <dgm:prSet/>
      <dgm:spPr/>
      <dgm:t>
        <a:bodyPr/>
        <a:lstStyle/>
        <a:p>
          <a:endParaRPr lang="pt-BR"/>
        </a:p>
      </dgm:t>
    </dgm:pt>
    <dgm:pt modelId="{38E1AAAB-F84B-4242-A6A9-91A909A8D876}" type="pres">
      <dgm:prSet presAssocID="{AD1FE867-D4B2-4297-A697-05E738880534}" presName="Name0" presStyleCnt="0">
        <dgm:presLayoutVars>
          <dgm:dir/>
          <dgm:animLvl val="lvl"/>
          <dgm:resizeHandles val="exact"/>
        </dgm:presLayoutVars>
      </dgm:prSet>
      <dgm:spPr/>
    </dgm:pt>
    <dgm:pt modelId="{CEBD82D7-4445-487F-8483-5DA5C69F3966}" type="pres">
      <dgm:prSet presAssocID="{66E39468-032C-4A0F-A6E0-2DD2A7F2B4A5}" presName="parTxOnly" presStyleLbl="node1" presStyleIdx="0" presStyleCnt="4" custScaleX="89597">
        <dgm:presLayoutVars>
          <dgm:chMax val="0"/>
          <dgm:chPref val="0"/>
          <dgm:bulletEnabled val="1"/>
        </dgm:presLayoutVars>
      </dgm:prSet>
      <dgm:spPr/>
    </dgm:pt>
    <dgm:pt modelId="{FB63C8C9-80BF-45E4-B65F-4D5178735E71}" type="pres">
      <dgm:prSet presAssocID="{0956E343-0244-4684-919E-CD5B7BC6B77A}" presName="parTxOnlySpace" presStyleCnt="0"/>
      <dgm:spPr/>
    </dgm:pt>
    <dgm:pt modelId="{DF220957-CD9F-47F2-90C7-5BDB2D6E4415}" type="pres">
      <dgm:prSet presAssocID="{3A577BE5-2971-4B4F-8D44-C7D2CE01740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2EFC216-D854-4356-BC60-C2C2979CC1C3}" type="pres">
      <dgm:prSet presAssocID="{8A5F95AF-81EE-4DEA-8DCB-EE7040A7DFB7}" presName="parTxOnlySpace" presStyleCnt="0"/>
      <dgm:spPr/>
    </dgm:pt>
    <dgm:pt modelId="{72FE7325-AA64-473D-ADCE-991B947BA908}" type="pres">
      <dgm:prSet presAssocID="{E6D016D4-D436-424E-B922-F317DD554E92}" presName="parTxOnly" presStyleLbl="node1" presStyleIdx="2" presStyleCnt="4" custScaleX="110513">
        <dgm:presLayoutVars>
          <dgm:chMax val="0"/>
          <dgm:chPref val="0"/>
          <dgm:bulletEnabled val="1"/>
        </dgm:presLayoutVars>
      </dgm:prSet>
      <dgm:spPr/>
    </dgm:pt>
    <dgm:pt modelId="{F42BB8EC-B8FD-46F7-8A9A-CCD0561A281F}" type="pres">
      <dgm:prSet presAssocID="{8C99CF63-FD12-4F91-AFEA-3848663B6CA1}" presName="parTxOnlySpace" presStyleCnt="0"/>
      <dgm:spPr/>
    </dgm:pt>
    <dgm:pt modelId="{D32B1E15-1B52-4AFE-8C9F-37515AD7A0AC}" type="pres">
      <dgm:prSet presAssocID="{C376C741-7087-4D3E-B43F-8D614D582AEE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069EC05-377D-450B-9008-EB446883D259}" srcId="{AD1FE867-D4B2-4297-A697-05E738880534}" destId="{3A577BE5-2971-4B4F-8D44-C7D2CE017400}" srcOrd="1" destOrd="0" parTransId="{95555CF9-C58A-4901-B362-BE20DC4F8476}" sibTransId="{8A5F95AF-81EE-4DEA-8DCB-EE7040A7DFB7}"/>
    <dgm:cxn modelId="{98453131-1A21-4A2C-8F68-AEFBE79CD720}" srcId="{AD1FE867-D4B2-4297-A697-05E738880534}" destId="{E6D016D4-D436-424E-B922-F317DD554E92}" srcOrd="2" destOrd="0" parTransId="{563BE965-AAC1-4E05-9009-934DAB72947B}" sibTransId="{8C99CF63-FD12-4F91-AFEA-3848663B6CA1}"/>
    <dgm:cxn modelId="{EEE48850-357A-4F20-B9F5-324111001134}" srcId="{AD1FE867-D4B2-4297-A697-05E738880534}" destId="{66E39468-032C-4A0F-A6E0-2DD2A7F2B4A5}" srcOrd="0" destOrd="0" parTransId="{EEC9EE10-A533-4689-BEF7-86DA77F3F051}" sibTransId="{0956E343-0244-4684-919E-CD5B7BC6B77A}"/>
    <dgm:cxn modelId="{6520C99E-6FB5-4E09-9DD7-11ECAAE56BD9}" type="presOf" srcId="{C376C741-7087-4D3E-B43F-8D614D582AEE}" destId="{D32B1E15-1B52-4AFE-8C9F-37515AD7A0AC}" srcOrd="0" destOrd="0" presId="urn:microsoft.com/office/officeart/2005/8/layout/chevron1"/>
    <dgm:cxn modelId="{4D811BAB-C3DA-4C9C-8A5B-66FAF3BBE4CB}" srcId="{AD1FE867-D4B2-4297-A697-05E738880534}" destId="{C376C741-7087-4D3E-B43F-8D614D582AEE}" srcOrd="3" destOrd="0" parTransId="{DE3AB1D2-C22A-42CB-89B4-B5452764FDF4}" sibTransId="{9933BCD7-E60C-4451-B5C5-BD4DC294282B}"/>
    <dgm:cxn modelId="{B58A10C9-C886-460C-8749-55B78205D042}" type="presOf" srcId="{3A577BE5-2971-4B4F-8D44-C7D2CE017400}" destId="{DF220957-CD9F-47F2-90C7-5BDB2D6E4415}" srcOrd="0" destOrd="0" presId="urn:microsoft.com/office/officeart/2005/8/layout/chevron1"/>
    <dgm:cxn modelId="{B1068DD4-7F81-44CC-A1AA-D6B79647F12A}" type="presOf" srcId="{AD1FE867-D4B2-4297-A697-05E738880534}" destId="{38E1AAAB-F84B-4242-A6A9-91A909A8D876}" srcOrd="0" destOrd="0" presId="urn:microsoft.com/office/officeart/2005/8/layout/chevron1"/>
    <dgm:cxn modelId="{1B0E08F2-D2BA-4B4C-BF6E-EF998D0D5A3C}" type="presOf" srcId="{66E39468-032C-4A0F-A6E0-2DD2A7F2B4A5}" destId="{CEBD82D7-4445-487F-8483-5DA5C69F3966}" srcOrd="0" destOrd="0" presId="urn:microsoft.com/office/officeart/2005/8/layout/chevron1"/>
    <dgm:cxn modelId="{EF7E6CF8-9C73-4194-A28D-8DA6400C0CBC}" type="presOf" srcId="{E6D016D4-D436-424E-B922-F317DD554E92}" destId="{72FE7325-AA64-473D-ADCE-991B947BA908}" srcOrd="0" destOrd="0" presId="urn:microsoft.com/office/officeart/2005/8/layout/chevron1"/>
    <dgm:cxn modelId="{C9BC04AE-3A19-4C50-9FC2-EFB2715DB318}" type="presParOf" srcId="{38E1AAAB-F84B-4242-A6A9-91A909A8D876}" destId="{CEBD82D7-4445-487F-8483-5DA5C69F3966}" srcOrd="0" destOrd="0" presId="urn:microsoft.com/office/officeart/2005/8/layout/chevron1"/>
    <dgm:cxn modelId="{0919E6A7-6AEE-4126-BD02-892CC2A192B6}" type="presParOf" srcId="{38E1AAAB-F84B-4242-A6A9-91A909A8D876}" destId="{FB63C8C9-80BF-45E4-B65F-4D5178735E71}" srcOrd="1" destOrd="0" presId="urn:microsoft.com/office/officeart/2005/8/layout/chevron1"/>
    <dgm:cxn modelId="{55566CF0-BFF6-4F9B-B0B5-B31AB5912DBD}" type="presParOf" srcId="{38E1AAAB-F84B-4242-A6A9-91A909A8D876}" destId="{DF220957-CD9F-47F2-90C7-5BDB2D6E4415}" srcOrd="2" destOrd="0" presId="urn:microsoft.com/office/officeart/2005/8/layout/chevron1"/>
    <dgm:cxn modelId="{9F5D976A-6297-4FBC-BF6E-04F45A3B9C5B}" type="presParOf" srcId="{38E1AAAB-F84B-4242-A6A9-91A909A8D876}" destId="{F2EFC216-D854-4356-BC60-C2C2979CC1C3}" srcOrd="3" destOrd="0" presId="urn:microsoft.com/office/officeart/2005/8/layout/chevron1"/>
    <dgm:cxn modelId="{438027DB-C7DB-4762-9914-47CA5B46C740}" type="presParOf" srcId="{38E1AAAB-F84B-4242-A6A9-91A909A8D876}" destId="{72FE7325-AA64-473D-ADCE-991B947BA908}" srcOrd="4" destOrd="0" presId="urn:microsoft.com/office/officeart/2005/8/layout/chevron1"/>
    <dgm:cxn modelId="{ECDB33FD-C864-4FEC-A0EA-3196D0FB0C50}" type="presParOf" srcId="{38E1AAAB-F84B-4242-A6A9-91A909A8D876}" destId="{F42BB8EC-B8FD-46F7-8A9A-CCD0561A281F}" srcOrd="5" destOrd="0" presId="urn:microsoft.com/office/officeart/2005/8/layout/chevron1"/>
    <dgm:cxn modelId="{016975BE-8257-488E-BAC7-199D9B9E4B7D}" type="presParOf" srcId="{38E1AAAB-F84B-4242-A6A9-91A909A8D876}" destId="{D32B1E15-1B52-4AFE-8C9F-37515AD7A0A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1FE867-D4B2-4297-A697-05E73888053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6E39468-032C-4A0F-A6E0-2DD2A7F2B4A5}">
      <dgm:prSet phldrT="[Texto]" custT="1"/>
      <dgm:spPr/>
      <dgm:t>
        <a:bodyPr/>
        <a:lstStyle/>
        <a:p>
          <a:r>
            <a:rPr lang="pt-BR" sz="1400" dirty="0"/>
            <a:t>1. Todos os organismos descendem de ancestrais comuns</a:t>
          </a:r>
        </a:p>
      </dgm:t>
    </dgm:pt>
    <dgm:pt modelId="{EEC9EE10-A533-4689-BEF7-86DA77F3F051}" type="parTrans" cxnId="{EEE48850-357A-4F20-B9F5-324111001134}">
      <dgm:prSet/>
      <dgm:spPr/>
      <dgm:t>
        <a:bodyPr/>
        <a:lstStyle/>
        <a:p>
          <a:endParaRPr lang="pt-BR"/>
        </a:p>
      </dgm:t>
    </dgm:pt>
    <dgm:pt modelId="{0956E343-0244-4684-919E-CD5B7BC6B77A}" type="sibTrans" cxnId="{EEE48850-357A-4F20-B9F5-324111001134}">
      <dgm:prSet/>
      <dgm:spPr/>
      <dgm:t>
        <a:bodyPr/>
        <a:lstStyle/>
        <a:p>
          <a:endParaRPr lang="pt-BR"/>
        </a:p>
      </dgm:t>
    </dgm:pt>
    <dgm:pt modelId="{3A577BE5-2971-4B4F-8D44-C7D2CE017400}">
      <dgm:prSet phldrT="[Texto]" custT="1"/>
      <dgm:spPr/>
      <dgm:t>
        <a:bodyPr/>
        <a:lstStyle/>
        <a:p>
          <a:r>
            <a:rPr lang="pt-BR" sz="1400" dirty="0"/>
            <a:t>2. Seres vivos apresentam alto potencial reprodutivo</a:t>
          </a:r>
        </a:p>
      </dgm:t>
    </dgm:pt>
    <dgm:pt modelId="{95555CF9-C58A-4901-B362-BE20DC4F8476}" type="parTrans" cxnId="{A069EC05-377D-450B-9008-EB446883D259}">
      <dgm:prSet/>
      <dgm:spPr/>
      <dgm:t>
        <a:bodyPr/>
        <a:lstStyle/>
        <a:p>
          <a:endParaRPr lang="pt-BR"/>
        </a:p>
      </dgm:t>
    </dgm:pt>
    <dgm:pt modelId="{8A5F95AF-81EE-4DEA-8DCB-EE7040A7DFB7}" type="sibTrans" cxnId="{A069EC05-377D-450B-9008-EB446883D259}">
      <dgm:prSet/>
      <dgm:spPr/>
      <dgm:t>
        <a:bodyPr/>
        <a:lstStyle/>
        <a:p>
          <a:endParaRPr lang="pt-BR"/>
        </a:p>
      </dgm:t>
    </dgm:pt>
    <dgm:pt modelId="{E6D016D4-D436-424E-B922-F317DD554E92}">
      <dgm:prSet phldrT="[Texto]" custT="1"/>
      <dgm:spPr/>
      <dgm:t>
        <a:bodyPr/>
        <a:lstStyle/>
        <a:p>
          <a:r>
            <a:rPr lang="pt-BR" sz="1400" dirty="0"/>
            <a:t>3. Seres vivos competem por recursos, que são limitados</a:t>
          </a:r>
        </a:p>
      </dgm:t>
    </dgm:pt>
    <dgm:pt modelId="{563BE965-AAC1-4E05-9009-934DAB72947B}" type="parTrans" cxnId="{98453131-1A21-4A2C-8F68-AEFBE79CD720}">
      <dgm:prSet/>
      <dgm:spPr/>
      <dgm:t>
        <a:bodyPr/>
        <a:lstStyle/>
        <a:p>
          <a:endParaRPr lang="pt-BR"/>
        </a:p>
      </dgm:t>
    </dgm:pt>
    <dgm:pt modelId="{8C99CF63-FD12-4F91-AFEA-3848663B6CA1}" type="sibTrans" cxnId="{98453131-1A21-4A2C-8F68-AEFBE79CD720}">
      <dgm:prSet/>
      <dgm:spPr/>
      <dgm:t>
        <a:bodyPr/>
        <a:lstStyle/>
        <a:p>
          <a:endParaRPr lang="pt-BR"/>
        </a:p>
      </dgm:t>
    </dgm:pt>
    <dgm:pt modelId="{C376C741-7087-4D3E-B43F-8D614D582AEE}">
      <dgm:prSet phldrT="[Texto]" custT="1"/>
      <dgm:spPr/>
      <dgm:t>
        <a:bodyPr/>
        <a:lstStyle/>
        <a:p>
          <a:r>
            <a:rPr lang="pt-BR" sz="1400" dirty="0"/>
            <a:t>4.</a:t>
          </a:r>
          <a:r>
            <a:rPr lang="pt-BR" sz="1400" baseline="0" dirty="0"/>
            <a:t> Os indivíduos de uma população são diferentes entre si</a:t>
          </a:r>
          <a:endParaRPr lang="pt-BR" sz="1400" dirty="0"/>
        </a:p>
      </dgm:t>
    </dgm:pt>
    <dgm:pt modelId="{DE3AB1D2-C22A-42CB-89B4-B5452764FDF4}" type="parTrans" cxnId="{4D811BAB-C3DA-4C9C-8A5B-66FAF3BBE4CB}">
      <dgm:prSet/>
      <dgm:spPr/>
      <dgm:t>
        <a:bodyPr/>
        <a:lstStyle/>
        <a:p>
          <a:endParaRPr lang="pt-BR"/>
        </a:p>
      </dgm:t>
    </dgm:pt>
    <dgm:pt modelId="{9933BCD7-E60C-4451-B5C5-BD4DC294282B}" type="sibTrans" cxnId="{4D811BAB-C3DA-4C9C-8A5B-66FAF3BBE4CB}">
      <dgm:prSet/>
      <dgm:spPr/>
      <dgm:t>
        <a:bodyPr/>
        <a:lstStyle/>
        <a:p>
          <a:endParaRPr lang="pt-BR"/>
        </a:p>
      </dgm:t>
    </dgm:pt>
    <dgm:pt modelId="{7CC8C447-F6D0-48E8-AB2E-12425628B62F}">
      <dgm:prSet phldrT="[Texto]"/>
      <dgm:spPr/>
      <dgm:t>
        <a:bodyPr/>
        <a:lstStyle/>
        <a:p>
          <a:r>
            <a:rPr lang="pt-BR" dirty="0"/>
            <a:t>5. Seleção natural é o principal agente de atuação sobre as variações dos indivíduos</a:t>
          </a:r>
        </a:p>
      </dgm:t>
    </dgm:pt>
    <dgm:pt modelId="{A64D8C11-708B-4295-89BA-6BDB4BEFA1BE}" type="parTrans" cxnId="{BF3179E3-2CAF-4653-AE15-03A49A9F6BF7}">
      <dgm:prSet/>
      <dgm:spPr/>
      <dgm:t>
        <a:bodyPr/>
        <a:lstStyle/>
        <a:p>
          <a:endParaRPr lang="pt-BR"/>
        </a:p>
      </dgm:t>
    </dgm:pt>
    <dgm:pt modelId="{B597E8E8-C2F4-4F79-8F52-A6D9959FE442}" type="sibTrans" cxnId="{BF3179E3-2CAF-4653-AE15-03A49A9F6BF7}">
      <dgm:prSet/>
      <dgm:spPr/>
      <dgm:t>
        <a:bodyPr/>
        <a:lstStyle/>
        <a:p>
          <a:endParaRPr lang="pt-BR"/>
        </a:p>
      </dgm:t>
    </dgm:pt>
    <dgm:pt modelId="{38E1AAAB-F84B-4242-A6A9-91A909A8D876}" type="pres">
      <dgm:prSet presAssocID="{AD1FE867-D4B2-4297-A697-05E738880534}" presName="Name0" presStyleCnt="0">
        <dgm:presLayoutVars>
          <dgm:dir/>
          <dgm:animLvl val="lvl"/>
          <dgm:resizeHandles val="exact"/>
        </dgm:presLayoutVars>
      </dgm:prSet>
      <dgm:spPr/>
    </dgm:pt>
    <dgm:pt modelId="{CEBD82D7-4445-487F-8483-5DA5C69F3966}" type="pres">
      <dgm:prSet presAssocID="{66E39468-032C-4A0F-A6E0-2DD2A7F2B4A5}" presName="parTxOnly" presStyleLbl="node1" presStyleIdx="0" presStyleCnt="5" custScaleX="142634" custScaleY="134884">
        <dgm:presLayoutVars>
          <dgm:chMax val="0"/>
          <dgm:chPref val="0"/>
          <dgm:bulletEnabled val="1"/>
        </dgm:presLayoutVars>
      </dgm:prSet>
      <dgm:spPr/>
    </dgm:pt>
    <dgm:pt modelId="{FB63C8C9-80BF-45E4-B65F-4D5178735E71}" type="pres">
      <dgm:prSet presAssocID="{0956E343-0244-4684-919E-CD5B7BC6B77A}" presName="parTxOnlySpace" presStyleCnt="0"/>
      <dgm:spPr/>
    </dgm:pt>
    <dgm:pt modelId="{DF220957-CD9F-47F2-90C7-5BDB2D6E4415}" type="pres">
      <dgm:prSet presAssocID="{3A577BE5-2971-4B4F-8D44-C7D2CE017400}" presName="parTxOnly" presStyleLbl="node1" presStyleIdx="1" presStyleCnt="5" custScaleX="161675" custScaleY="140491" custLinFactX="-1620" custLinFactNeighborX="-100000" custLinFactNeighborY="-2891">
        <dgm:presLayoutVars>
          <dgm:chMax val="0"/>
          <dgm:chPref val="0"/>
          <dgm:bulletEnabled val="1"/>
        </dgm:presLayoutVars>
      </dgm:prSet>
      <dgm:spPr/>
    </dgm:pt>
    <dgm:pt modelId="{F2EFC216-D854-4356-BC60-C2C2979CC1C3}" type="pres">
      <dgm:prSet presAssocID="{8A5F95AF-81EE-4DEA-8DCB-EE7040A7DFB7}" presName="parTxOnlySpace" presStyleCnt="0"/>
      <dgm:spPr/>
    </dgm:pt>
    <dgm:pt modelId="{72FE7325-AA64-473D-ADCE-991B947BA908}" type="pres">
      <dgm:prSet presAssocID="{E6D016D4-D436-424E-B922-F317DD554E92}" presName="parTxOnly" presStyleLbl="node1" presStyleIdx="2" presStyleCnt="5" custScaleX="134842" custScaleY="153433" custLinFactX="-12667" custLinFactNeighborX="-100000" custLinFactNeighborY="-1376">
        <dgm:presLayoutVars>
          <dgm:chMax val="0"/>
          <dgm:chPref val="0"/>
          <dgm:bulletEnabled val="1"/>
        </dgm:presLayoutVars>
      </dgm:prSet>
      <dgm:spPr/>
    </dgm:pt>
    <dgm:pt modelId="{F42BB8EC-B8FD-46F7-8A9A-CCD0561A281F}" type="pres">
      <dgm:prSet presAssocID="{8C99CF63-FD12-4F91-AFEA-3848663B6CA1}" presName="parTxOnlySpace" presStyleCnt="0"/>
      <dgm:spPr/>
    </dgm:pt>
    <dgm:pt modelId="{D32B1E15-1B52-4AFE-8C9F-37515AD7A0AC}" type="pres">
      <dgm:prSet presAssocID="{C376C741-7087-4D3E-B43F-8D614D582AEE}" presName="parTxOnly" presStyleLbl="node1" presStyleIdx="3" presStyleCnt="5" custScaleX="133038" custScaleY="151234" custLinFactX="-19474" custLinFactNeighborX="-100000" custLinFactNeighborY="-5203">
        <dgm:presLayoutVars>
          <dgm:chMax val="0"/>
          <dgm:chPref val="0"/>
          <dgm:bulletEnabled val="1"/>
        </dgm:presLayoutVars>
      </dgm:prSet>
      <dgm:spPr/>
    </dgm:pt>
    <dgm:pt modelId="{483E877F-6C59-451E-B547-394A956C884F}" type="pres">
      <dgm:prSet presAssocID="{9933BCD7-E60C-4451-B5C5-BD4DC294282B}" presName="parTxOnlySpace" presStyleCnt="0"/>
      <dgm:spPr/>
    </dgm:pt>
    <dgm:pt modelId="{E198AC2D-4B33-48FA-A3AB-FE7DC08D52D7}" type="pres">
      <dgm:prSet presAssocID="{7CC8C447-F6D0-48E8-AB2E-12425628B62F}" presName="parTxOnly" presStyleLbl="node1" presStyleIdx="4" presStyleCnt="5" custScaleX="131563" custScaleY="139006" custLinFactX="-30790" custLinFactNeighborX="-100000" custLinFactNeighborY="-9747">
        <dgm:presLayoutVars>
          <dgm:chMax val="0"/>
          <dgm:chPref val="0"/>
          <dgm:bulletEnabled val="1"/>
        </dgm:presLayoutVars>
      </dgm:prSet>
      <dgm:spPr/>
    </dgm:pt>
  </dgm:ptLst>
  <dgm:cxnLst>
    <dgm:cxn modelId="{A069EC05-377D-450B-9008-EB446883D259}" srcId="{AD1FE867-D4B2-4297-A697-05E738880534}" destId="{3A577BE5-2971-4B4F-8D44-C7D2CE017400}" srcOrd="1" destOrd="0" parTransId="{95555CF9-C58A-4901-B362-BE20DC4F8476}" sibTransId="{8A5F95AF-81EE-4DEA-8DCB-EE7040A7DFB7}"/>
    <dgm:cxn modelId="{66D0841A-2C5A-4D9B-9C77-200A5B5A522E}" type="presOf" srcId="{7CC8C447-F6D0-48E8-AB2E-12425628B62F}" destId="{E198AC2D-4B33-48FA-A3AB-FE7DC08D52D7}" srcOrd="0" destOrd="0" presId="urn:microsoft.com/office/officeart/2005/8/layout/chevron1"/>
    <dgm:cxn modelId="{98453131-1A21-4A2C-8F68-AEFBE79CD720}" srcId="{AD1FE867-D4B2-4297-A697-05E738880534}" destId="{E6D016D4-D436-424E-B922-F317DD554E92}" srcOrd="2" destOrd="0" parTransId="{563BE965-AAC1-4E05-9009-934DAB72947B}" sibTransId="{8C99CF63-FD12-4F91-AFEA-3848663B6CA1}"/>
    <dgm:cxn modelId="{EEE48850-357A-4F20-B9F5-324111001134}" srcId="{AD1FE867-D4B2-4297-A697-05E738880534}" destId="{66E39468-032C-4A0F-A6E0-2DD2A7F2B4A5}" srcOrd="0" destOrd="0" parTransId="{EEC9EE10-A533-4689-BEF7-86DA77F3F051}" sibTransId="{0956E343-0244-4684-919E-CD5B7BC6B77A}"/>
    <dgm:cxn modelId="{6520C99E-6FB5-4E09-9DD7-11ECAAE56BD9}" type="presOf" srcId="{C376C741-7087-4D3E-B43F-8D614D582AEE}" destId="{D32B1E15-1B52-4AFE-8C9F-37515AD7A0AC}" srcOrd="0" destOrd="0" presId="urn:microsoft.com/office/officeart/2005/8/layout/chevron1"/>
    <dgm:cxn modelId="{4D811BAB-C3DA-4C9C-8A5B-66FAF3BBE4CB}" srcId="{AD1FE867-D4B2-4297-A697-05E738880534}" destId="{C376C741-7087-4D3E-B43F-8D614D582AEE}" srcOrd="3" destOrd="0" parTransId="{DE3AB1D2-C22A-42CB-89B4-B5452764FDF4}" sibTransId="{9933BCD7-E60C-4451-B5C5-BD4DC294282B}"/>
    <dgm:cxn modelId="{B58A10C9-C886-460C-8749-55B78205D042}" type="presOf" srcId="{3A577BE5-2971-4B4F-8D44-C7D2CE017400}" destId="{DF220957-CD9F-47F2-90C7-5BDB2D6E4415}" srcOrd="0" destOrd="0" presId="urn:microsoft.com/office/officeart/2005/8/layout/chevron1"/>
    <dgm:cxn modelId="{B1068DD4-7F81-44CC-A1AA-D6B79647F12A}" type="presOf" srcId="{AD1FE867-D4B2-4297-A697-05E738880534}" destId="{38E1AAAB-F84B-4242-A6A9-91A909A8D876}" srcOrd="0" destOrd="0" presId="urn:microsoft.com/office/officeart/2005/8/layout/chevron1"/>
    <dgm:cxn modelId="{BF3179E3-2CAF-4653-AE15-03A49A9F6BF7}" srcId="{AD1FE867-D4B2-4297-A697-05E738880534}" destId="{7CC8C447-F6D0-48E8-AB2E-12425628B62F}" srcOrd="4" destOrd="0" parTransId="{A64D8C11-708B-4295-89BA-6BDB4BEFA1BE}" sibTransId="{B597E8E8-C2F4-4F79-8F52-A6D9959FE442}"/>
    <dgm:cxn modelId="{1B0E08F2-D2BA-4B4C-BF6E-EF998D0D5A3C}" type="presOf" srcId="{66E39468-032C-4A0F-A6E0-2DD2A7F2B4A5}" destId="{CEBD82D7-4445-487F-8483-5DA5C69F3966}" srcOrd="0" destOrd="0" presId="urn:microsoft.com/office/officeart/2005/8/layout/chevron1"/>
    <dgm:cxn modelId="{EF7E6CF8-9C73-4194-A28D-8DA6400C0CBC}" type="presOf" srcId="{E6D016D4-D436-424E-B922-F317DD554E92}" destId="{72FE7325-AA64-473D-ADCE-991B947BA908}" srcOrd="0" destOrd="0" presId="urn:microsoft.com/office/officeart/2005/8/layout/chevron1"/>
    <dgm:cxn modelId="{C9BC04AE-3A19-4C50-9FC2-EFB2715DB318}" type="presParOf" srcId="{38E1AAAB-F84B-4242-A6A9-91A909A8D876}" destId="{CEBD82D7-4445-487F-8483-5DA5C69F3966}" srcOrd="0" destOrd="0" presId="urn:microsoft.com/office/officeart/2005/8/layout/chevron1"/>
    <dgm:cxn modelId="{0919E6A7-6AEE-4126-BD02-892CC2A192B6}" type="presParOf" srcId="{38E1AAAB-F84B-4242-A6A9-91A909A8D876}" destId="{FB63C8C9-80BF-45E4-B65F-4D5178735E71}" srcOrd="1" destOrd="0" presId="urn:microsoft.com/office/officeart/2005/8/layout/chevron1"/>
    <dgm:cxn modelId="{55566CF0-BFF6-4F9B-B0B5-B31AB5912DBD}" type="presParOf" srcId="{38E1AAAB-F84B-4242-A6A9-91A909A8D876}" destId="{DF220957-CD9F-47F2-90C7-5BDB2D6E4415}" srcOrd="2" destOrd="0" presId="urn:microsoft.com/office/officeart/2005/8/layout/chevron1"/>
    <dgm:cxn modelId="{9F5D976A-6297-4FBC-BF6E-04F45A3B9C5B}" type="presParOf" srcId="{38E1AAAB-F84B-4242-A6A9-91A909A8D876}" destId="{F2EFC216-D854-4356-BC60-C2C2979CC1C3}" srcOrd="3" destOrd="0" presId="urn:microsoft.com/office/officeart/2005/8/layout/chevron1"/>
    <dgm:cxn modelId="{438027DB-C7DB-4762-9914-47CA5B46C740}" type="presParOf" srcId="{38E1AAAB-F84B-4242-A6A9-91A909A8D876}" destId="{72FE7325-AA64-473D-ADCE-991B947BA908}" srcOrd="4" destOrd="0" presId="urn:microsoft.com/office/officeart/2005/8/layout/chevron1"/>
    <dgm:cxn modelId="{ECDB33FD-C864-4FEC-A0EA-3196D0FB0C50}" type="presParOf" srcId="{38E1AAAB-F84B-4242-A6A9-91A909A8D876}" destId="{F42BB8EC-B8FD-46F7-8A9A-CCD0561A281F}" srcOrd="5" destOrd="0" presId="urn:microsoft.com/office/officeart/2005/8/layout/chevron1"/>
    <dgm:cxn modelId="{016975BE-8257-488E-BAC7-199D9B9E4B7D}" type="presParOf" srcId="{38E1AAAB-F84B-4242-A6A9-91A909A8D876}" destId="{D32B1E15-1B52-4AFE-8C9F-37515AD7A0AC}" srcOrd="6" destOrd="0" presId="urn:microsoft.com/office/officeart/2005/8/layout/chevron1"/>
    <dgm:cxn modelId="{0FF2B10C-0421-4C8C-A879-45BFEC889EBA}" type="presParOf" srcId="{38E1AAAB-F84B-4242-A6A9-91A909A8D876}" destId="{483E877F-6C59-451E-B547-394A956C884F}" srcOrd="7" destOrd="0" presId="urn:microsoft.com/office/officeart/2005/8/layout/chevron1"/>
    <dgm:cxn modelId="{763B2777-9C9D-47EB-8470-3E98FA596D74}" type="presParOf" srcId="{38E1AAAB-F84B-4242-A6A9-91A909A8D876}" destId="{E198AC2D-4B33-48FA-A3AB-FE7DC08D52D7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D82D7-4445-487F-8483-5DA5C69F3966}">
      <dsp:nvSpPr>
        <dsp:cNvPr id="0" name=""/>
        <dsp:cNvSpPr/>
      </dsp:nvSpPr>
      <dsp:spPr>
        <a:xfrm>
          <a:off x="3226" y="309560"/>
          <a:ext cx="2474901" cy="11049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1. Tendência para o aumento da complexidade</a:t>
          </a:r>
        </a:p>
      </dsp:txBody>
      <dsp:txXfrm>
        <a:off x="555678" y="309560"/>
        <a:ext cx="1369998" cy="1104903"/>
      </dsp:txXfrm>
    </dsp:sp>
    <dsp:sp modelId="{DF220957-CD9F-47F2-90C7-5BDB2D6E4415}">
      <dsp:nvSpPr>
        <dsp:cNvPr id="0" name=""/>
        <dsp:cNvSpPr/>
      </dsp:nvSpPr>
      <dsp:spPr>
        <a:xfrm>
          <a:off x="2201901" y="309560"/>
          <a:ext cx="2762259" cy="11049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2. Surgimento de órgãos em função de necessidades</a:t>
          </a:r>
        </a:p>
      </dsp:txBody>
      <dsp:txXfrm>
        <a:off x="2754353" y="309560"/>
        <a:ext cx="1657356" cy="1104903"/>
      </dsp:txXfrm>
    </dsp:sp>
    <dsp:sp modelId="{72FE7325-AA64-473D-ADCE-991B947BA908}">
      <dsp:nvSpPr>
        <dsp:cNvPr id="0" name=""/>
        <dsp:cNvSpPr/>
      </dsp:nvSpPr>
      <dsp:spPr>
        <a:xfrm>
          <a:off x="4687935" y="309560"/>
          <a:ext cx="3052655" cy="11049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3. Desenvolvimento ou atrofia de órgãos (lei do uso e do desuso)</a:t>
          </a:r>
        </a:p>
      </dsp:txBody>
      <dsp:txXfrm>
        <a:off x="5240387" y="309560"/>
        <a:ext cx="1947752" cy="1104903"/>
      </dsp:txXfrm>
    </dsp:sp>
    <dsp:sp modelId="{D32B1E15-1B52-4AFE-8C9F-37515AD7A0AC}">
      <dsp:nvSpPr>
        <dsp:cNvPr id="0" name=""/>
        <dsp:cNvSpPr/>
      </dsp:nvSpPr>
      <dsp:spPr>
        <a:xfrm>
          <a:off x="7464365" y="309560"/>
          <a:ext cx="2762259" cy="11049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4. Lei da transmissão dos caracteres adquiridos</a:t>
          </a:r>
        </a:p>
      </dsp:txBody>
      <dsp:txXfrm>
        <a:off x="8016817" y="309560"/>
        <a:ext cx="1657356" cy="11049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D82D7-4445-487F-8483-5DA5C69F3966}">
      <dsp:nvSpPr>
        <dsp:cNvPr id="0" name=""/>
        <dsp:cNvSpPr/>
      </dsp:nvSpPr>
      <dsp:spPr>
        <a:xfrm>
          <a:off x="979" y="393194"/>
          <a:ext cx="2652273" cy="100326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1. Todos os organismos descendem de ancestrais comuns</a:t>
          </a:r>
        </a:p>
      </dsp:txBody>
      <dsp:txXfrm>
        <a:off x="502611" y="393194"/>
        <a:ext cx="1649009" cy="1003264"/>
      </dsp:txXfrm>
    </dsp:sp>
    <dsp:sp modelId="{DF220957-CD9F-47F2-90C7-5BDB2D6E4415}">
      <dsp:nvSpPr>
        <dsp:cNvPr id="0" name=""/>
        <dsp:cNvSpPr/>
      </dsp:nvSpPr>
      <dsp:spPr>
        <a:xfrm>
          <a:off x="2251229" y="350838"/>
          <a:ext cx="3006339" cy="10449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2. Seres vivos apresentam alto potencial reprodutivo</a:t>
          </a:r>
        </a:p>
      </dsp:txBody>
      <dsp:txXfrm>
        <a:off x="2773714" y="350838"/>
        <a:ext cx="1961370" cy="1044969"/>
      </dsp:txXfrm>
    </dsp:sp>
    <dsp:sp modelId="{72FE7325-AA64-473D-ADCE-991B947BA908}">
      <dsp:nvSpPr>
        <dsp:cNvPr id="0" name=""/>
        <dsp:cNvSpPr/>
      </dsp:nvSpPr>
      <dsp:spPr>
        <a:xfrm>
          <a:off x="4866201" y="313976"/>
          <a:ext cx="2507381" cy="114123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3. Seres vivos competem por recursos, que são limitados</a:t>
          </a:r>
        </a:p>
      </dsp:txBody>
      <dsp:txXfrm>
        <a:off x="5436817" y="313976"/>
        <a:ext cx="1366149" cy="1141232"/>
      </dsp:txXfrm>
    </dsp:sp>
    <dsp:sp modelId="{D32B1E15-1B52-4AFE-8C9F-37515AD7A0AC}">
      <dsp:nvSpPr>
        <dsp:cNvPr id="0" name=""/>
        <dsp:cNvSpPr/>
      </dsp:nvSpPr>
      <dsp:spPr>
        <a:xfrm>
          <a:off x="7061057" y="293689"/>
          <a:ext cx="2473836" cy="11248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4.</a:t>
          </a:r>
          <a:r>
            <a:rPr lang="pt-BR" sz="1400" kern="1200" baseline="0" dirty="0"/>
            <a:t> Os indivíduos de uma população são diferentes entre si</a:t>
          </a:r>
          <a:endParaRPr lang="pt-BR" sz="1400" kern="1200" dirty="0"/>
        </a:p>
      </dsp:txBody>
      <dsp:txXfrm>
        <a:off x="7623495" y="293689"/>
        <a:ext cx="1348961" cy="1124875"/>
      </dsp:txXfrm>
    </dsp:sp>
    <dsp:sp modelId="{E198AC2D-4B33-48FA-A3AB-FE7DC08D52D7}">
      <dsp:nvSpPr>
        <dsp:cNvPr id="0" name=""/>
        <dsp:cNvSpPr/>
      </dsp:nvSpPr>
      <dsp:spPr>
        <a:xfrm>
          <a:off x="9138523" y="305366"/>
          <a:ext cx="2446408" cy="103392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5. Seleção natural é o principal agente de atuação sobre as variações dos indivíduos</a:t>
          </a:r>
        </a:p>
      </dsp:txBody>
      <dsp:txXfrm>
        <a:off x="9655485" y="305366"/>
        <a:ext cx="1412484" cy="1033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5E2997-21FE-4405-8CCF-510468C49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92548B-F19E-4BCB-90A8-5A373BA19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E5451C-AAD7-4C2D-B48A-10126ECEA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8482B8-A3C6-4E93-AB18-F888B5DBA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0B1D1B-0B87-45A6-B4CC-BC3122104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3217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99667E-2D62-40A3-B329-C4D919486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83BC95-4794-44D7-A8BB-9595D2684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8C63480-C990-4DF0-886E-92F6F2B9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2CCC2E-9769-4DD3-ABDF-43EA488F8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C67F7A-345E-45ED-A453-8B33F29C2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5907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24E9E0-92C9-4077-8765-97C033ABA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77B3D8-8FBD-4E54-AD21-75AA92610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868BE3-6372-47BD-8791-C93FED990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10E9A0-335C-4E20-847C-F6DFC3BAD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EE15DF-612B-4C6C-801C-D498F944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4217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C43FAE-EC5B-4E35-AA72-D296035ED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73CBA7-CCA3-49BB-BF43-7E5580D4D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38B755-13CD-4413-827C-D4800A32B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70206B-AF12-4E4E-A798-EB96EAF21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29C6D6-9A78-421C-B909-0AAB6B12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3060DE-888A-4803-8273-0BF99D94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3589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1664E-726F-40DE-8F1D-F0793DB9E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6864EF-45A9-40DA-854A-123CEA7AF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DEA138C-C46D-4A92-BB98-1C16F963C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E45D4AE-37F0-441D-BC32-F43EF8DED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3190AAE-356A-4835-AA70-4804DBE9F4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5629A43-871E-469F-9355-7001CCAC6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A61FAFD-1E15-4114-A02D-2E06F869F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CE41738-FFF2-43E3-9C93-E18E5A50D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2888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7EE92-F706-4370-9909-F97D23A61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E8C9C46-1775-456C-A017-37FB397D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ADA8919-580A-4246-B57B-E424735FB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ACCE118-DF7C-4B5B-B430-0877A89E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6307771-8B5A-47D4-976D-A677611E8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9C31A40-4048-440C-B59D-34F10EF92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7E87E1-38AF-4A47-BBF3-4E7A0BBF3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6237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67F21D-AC91-4AE2-9BC8-7CB222356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7BA9EE-810E-49F9-8B03-CD4EF8A35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63F97A-A381-4705-95E7-45D5BA766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601EE2-8DC1-459F-BD0C-C59D79853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65DC3F-1295-437E-A3E9-2A1ED4932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FF2F919-8B17-416A-BCDF-8B9F143A7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557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A8B329-AD17-47E7-A850-DB84E1BB8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333F261-A98B-48B3-9F81-A07BE6F51E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6EB77E-D432-412C-BD0B-5EB8701C6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C083F2-5A2D-4060-BD1F-E42C2FDCD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EBA08A-0AE7-4831-89E1-9E44498DD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6ED11D-3495-4A3F-9009-F423121E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9091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9EA7DE-BF54-4DB6-9A4D-A4B021D93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A3E1D02-9A79-4BB7-905E-C780B9FE3D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E2CF7E-3EC8-4677-9E20-804802447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563B99-B927-4FD8-B2F8-1871C8EB8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B74EFB-175C-44EB-92C8-42F0B7D6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1152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AC4439-A04F-46A9-A9D1-1D721B85C6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7414A1-3EE7-4469-AD27-F6710A765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FDF181-6779-46C8-ACF1-3E23A7CE9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7EE17C-21F7-4DD2-8E55-63A581A9F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F20896-0C7B-4021-A725-F2F00C919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512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FC15BDB-BCB5-456D-9E06-4AADDE97F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BB7875-26CA-4995-9FD4-ED0E3B3A4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DF66A2-F6FA-4431-A82A-BD4A20DECF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88EA6-D08A-4A83-BDDE-92A7026BDEB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AE790F-483A-4879-91D2-4CDDC4F6B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5BE529-4220-46A7-AAA8-253DDACC1A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9BEB1-0427-4939-AF6B-214535116C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5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06360"/>
            <a:ext cx="9144000" cy="1773734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Autofit/>
          </a:bodyPr>
          <a:lstStyle/>
          <a:p>
            <a:r>
              <a:rPr lang="pt-BR" sz="4800" dirty="0">
                <a:latin typeface="+mn-lt"/>
              </a:rPr>
              <a:t>Apresentação 5 – </a:t>
            </a:r>
            <a:r>
              <a:rPr lang="pt-BR" sz="4800" b="1" dirty="0">
                <a:latin typeface="+mn-lt"/>
              </a:rPr>
              <a:t>EVOLUÇÃO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840737"/>
          </a:xfrm>
        </p:spPr>
        <p:txBody>
          <a:bodyPr>
            <a:noAutofit/>
          </a:bodyPr>
          <a:lstStyle/>
          <a:p>
            <a:r>
              <a:rPr lang="pt-BR" sz="4000" b="1" dirty="0"/>
              <a:t>Diversidade dos seres vivos (origem da biodiversidade, ideias de Lamarck e Darwin)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0143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1C1E051-DE1B-43B7-856B-EB814B4386A5}"/>
              </a:ext>
            </a:extLst>
          </p:cNvPr>
          <p:cNvSpPr txBox="1">
            <a:spLocks/>
          </p:cNvSpPr>
          <p:nvPr/>
        </p:nvSpPr>
        <p:spPr>
          <a:xfrm>
            <a:off x="0" y="521124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Ideias de Lamarck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8AE35E4-811A-40D9-AC7E-B89A401A5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280" y="2933700"/>
            <a:ext cx="8758237" cy="3482635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9A4D0D9-3561-4F80-A383-C47CC68E45E5}"/>
              </a:ext>
            </a:extLst>
          </p:cNvPr>
          <p:cNvGraphicFramePr/>
          <p:nvPr/>
        </p:nvGraphicFramePr>
        <p:xfrm>
          <a:off x="981074" y="1209675"/>
          <a:ext cx="10229851" cy="1724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3908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1C1E051-DE1B-43B7-856B-EB814B4386A5}"/>
              </a:ext>
            </a:extLst>
          </p:cNvPr>
          <p:cNvSpPr txBox="1">
            <a:spLocks/>
          </p:cNvSpPr>
          <p:nvPr/>
        </p:nvSpPr>
        <p:spPr>
          <a:xfrm>
            <a:off x="0" y="46205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Ideias de Darwin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77F9238-B827-437A-B90A-FA1EB990021F}"/>
              </a:ext>
            </a:extLst>
          </p:cNvPr>
          <p:cNvGrpSpPr/>
          <p:nvPr/>
        </p:nvGrpSpPr>
        <p:grpSpPr>
          <a:xfrm>
            <a:off x="214733" y="2210456"/>
            <a:ext cx="11564311" cy="4326748"/>
            <a:chOff x="-160467" y="2148117"/>
            <a:chExt cx="13312342" cy="5254334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79A5E4EE-9677-443D-B420-B31ADA61A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60467" y="2148117"/>
              <a:ext cx="6777577" cy="5120122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097D0EC8-E04F-4C93-B790-DFD0F83B1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4298" y="2254597"/>
              <a:ext cx="6777577" cy="5147854"/>
            </a:xfrm>
            <a:prstGeom prst="rect">
              <a:avLst/>
            </a:prstGeom>
          </p:spPr>
        </p:pic>
      </p:grpSp>
      <p:sp>
        <p:nvSpPr>
          <p:cNvPr id="6" name="Retângulo 5">
            <a:extLst>
              <a:ext uri="{FF2B5EF4-FFF2-40B4-BE49-F238E27FC236}">
                <a16:creationId xmlns:a16="http://schemas.microsoft.com/office/drawing/2014/main" id="{5E8227D0-0BDF-4670-8D3D-337625BA0D43}"/>
              </a:ext>
            </a:extLst>
          </p:cNvPr>
          <p:cNvSpPr/>
          <p:nvPr/>
        </p:nvSpPr>
        <p:spPr>
          <a:xfrm>
            <a:off x="383942" y="1182876"/>
            <a:ext cx="112279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Entre os anos de 1831 e 1836, Darwin fez uma viagem ao redor do mundo e se perguntou sobre as diferenças entre as espécies. Fez várias observações e coletas, que foram registradas em seu diário de bordo. Ele começou a contestar o fixismo, rascunhando algumas ideias que seriam a base de sua teoria sobre evolução.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0945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A43A96-22E9-4E70-BD97-771BEE90E5A1}"/>
              </a:ext>
            </a:extLst>
          </p:cNvPr>
          <p:cNvSpPr txBox="1">
            <a:spLocks/>
          </p:cNvSpPr>
          <p:nvPr/>
        </p:nvSpPr>
        <p:spPr>
          <a:xfrm>
            <a:off x="0" y="47682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Ideias de Darwin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2E4DE56-38E0-49FB-9D87-2E85BFE34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561" y="1301020"/>
            <a:ext cx="2931694" cy="291147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7ED98D0-21CF-4765-9996-6CE385DE5E25}"/>
              </a:ext>
            </a:extLst>
          </p:cNvPr>
          <p:cNvSpPr/>
          <p:nvPr/>
        </p:nvSpPr>
        <p:spPr>
          <a:xfrm>
            <a:off x="503062" y="1630237"/>
            <a:ext cx="53506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Uma coleta importante durante a viagem foi a de algumas aves conhecidas como tentilhões, encontradas no arquipélago de Galápagos, na costa do Equador.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Os tentilhões possuíam diferentes formatos de bicos, e cada ilha do arquipélago de Galápagos apresentava tentilhões com características próprias.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Ele verificou que os tentilhões coletados eram de espécies distintas.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Darwin supôs que todas as espécies de tentilhões das ilhas de Galápagos teriam surgido de uma única espécie ancestral, que ele chamou de </a:t>
            </a:r>
            <a:r>
              <a:rPr lang="pt-BR" b="1" dirty="0"/>
              <a:t>ancestral comum</a:t>
            </a:r>
            <a:r>
              <a:rPr lang="pt-BR" dirty="0"/>
              <a:t>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E9E9D87-9AEF-4B98-A09B-07769112CED0}"/>
              </a:ext>
            </a:extLst>
          </p:cNvPr>
          <p:cNvSpPr/>
          <p:nvPr/>
        </p:nvSpPr>
        <p:spPr>
          <a:xfrm>
            <a:off x="9756255" y="3344644"/>
            <a:ext cx="2435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Representação esquemática de algumas espécies de tentilhões observadas por Darwin.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32CAFC7-B558-41A7-98A9-8BE261D3A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4561" y="4306820"/>
            <a:ext cx="4648850" cy="2458328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879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1C1E051-DE1B-43B7-856B-EB814B4386A5}"/>
              </a:ext>
            </a:extLst>
          </p:cNvPr>
          <p:cNvSpPr txBox="1">
            <a:spLocks/>
          </p:cNvSpPr>
          <p:nvPr/>
        </p:nvSpPr>
        <p:spPr>
          <a:xfrm>
            <a:off x="0" y="43251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Ideias de Darwin e Wallace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F5964BD-FED3-4F84-B888-F1B00BE99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14" y="2717356"/>
            <a:ext cx="10912808" cy="4140644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888CCDD5-1BDA-4648-88E8-61FFF035736A}"/>
              </a:ext>
            </a:extLst>
          </p:cNvPr>
          <p:cNvGraphicFramePr/>
          <p:nvPr/>
        </p:nvGraphicFramePr>
        <p:xfrm>
          <a:off x="390525" y="1077912"/>
          <a:ext cx="12344400" cy="1789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4962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1C1E051-DE1B-43B7-856B-EB814B4386A5}"/>
              </a:ext>
            </a:extLst>
          </p:cNvPr>
          <p:cNvSpPr txBox="1">
            <a:spLocks/>
          </p:cNvSpPr>
          <p:nvPr/>
        </p:nvSpPr>
        <p:spPr>
          <a:xfrm>
            <a:off x="66675" y="762132"/>
            <a:ext cx="6029325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Lamarck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ADAC2B0-46CA-4819-8E56-DCE5B753DEF7}"/>
              </a:ext>
            </a:extLst>
          </p:cNvPr>
          <p:cNvSpPr/>
          <p:nvPr/>
        </p:nvSpPr>
        <p:spPr>
          <a:xfrm>
            <a:off x="638174" y="1956138"/>
            <a:ext cx="488632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O ambiente induz os seres vivos a mudar.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2F2F2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Em um ambiente, uma estrutura do corpo que é muito utilizada tende a se desenvolver, e uma estrutura que não é muito utilizada tende a se atrofiar.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2F2F2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As estruturas resultantes do uso ou desuso passam para a próxima geração.</a:t>
            </a:r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E9998A8-B802-4D9D-AFE1-78BCBEFD14A9}"/>
              </a:ext>
            </a:extLst>
          </p:cNvPr>
          <p:cNvSpPr txBox="1">
            <a:spLocks/>
          </p:cNvSpPr>
          <p:nvPr/>
        </p:nvSpPr>
        <p:spPr>
          <a:xfrm>
            <a:off x="6096000" y="780075"/>
            <a:ext cx="5648325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Darwin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B359B0A-E35C-4A26-AB58-ED01DEC1A0FC}"/>
              </a:ext>
            </a:extLst>
          </p:cNvPr>
          <p:cNvSpPr/>
          <p:nvPr/>
        </p:nvSpPr>
        <p:spPr>
          <a:xfrm>
            <a:off x="6772278" y="1940601"/>
            <a:ext cx="488632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Os indivíduos com características mais favoráveis a determinada condição ambiental têm mais chances de sobreviver e de se reproduzir.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Indivíduos com características favoráveis tendem a produzir número maior de descendentes, que poderão herdar essas características.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As espécies atuais surgiram de espécies ancestrais, que se modificaram ao longo do tempo.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964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1C1E051-DE1B-43B7-856B-EB814B4386A5}"/>
              </a:ext>
            </a:extLst>
          </p:cNvPr>
          <p:cNvSpPr txBox="1">
            <a:spLocks/>
          </p:cNvSpPr>
          <p:nvPr/>
        </p:nvSpPr>
        <p:spPr>
          <a:xfrm>
            <a:off x="0" y="35867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Neodarwinismo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FA48338E-C34A-43C8-9539-C7348017A4A1}"/>
              </a:ext>
            </a:extLst>
          </p:cNvPr>
          <p:cNvGrpSpPr/>
          <p:nvPr/>
        </p:nvGrpSpPr>
        <p:grpSpPr>
          <a:xfrm>
            <a:off x="318618" y="2409072"/>
            <a:ext cx="11554764" cy="4400380"/>
            <a:chOff x="-187407" y="171450"/>
            <a:chExt cx="18515094" cy="7182465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94F6DB4D-B6B4-48D0-8604-8C7637293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87407" y="171450"/>
              <a:ext cx="9271164" cy="685800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7687F6CC-D78D-4E70-890E-A114A43C0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5047" y="495915"/>
              <a:ext cx="9742640" cy="6858000"/>
            </a:xfrm>
            <a:prstGeom prst="rect">
              <a:avLst/>
            </a:prstGeom>
          </p:spPr>
        </p:pic>
      </p:grpSp>
      <p:sp>
        <p:nvSpPr>
          <p:cNvPr id="6" name="Retângulo 5">
            <a:extLst>
              <a:ext uri="{FF2B5EF4-FFF2-40B4-BE49-F238E27FC236}">
                <a16:creationId xmlns:a16="http://schemas.microsoft.com/office/drawing/2014/main" id="{A12C0066-AD74-45C5-B340-D45201A3DDE7}"/>
              </a:ext>
            </a:extLst>
          </p:cNvPr>
          <p:cNvSpPr/>
          <p:nvPr/>
        </p:nvSpPr>
        <p:spPr>
          <a:xfrm>
            <a:off x="413475" y="1077273"/>
            <a:ext cx="11533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De acordo com a teoria sintética da evolução – a teoria aceita atualmente para explicar a diversidade de seres vivos –, novas características podem surgir por </a:t>
            </a:r>
            <a:r>
              <a:rPr lang="pt-BR" b="1" dirty="0"/>
              <a:t>mutações</a:t>
            </a:r>
            <a:r>
              <a:rPr lang="pt-BR" dirty="0"/>
              <a:t>, ou seja, por alterações nos genes.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F635D55-DCDB-4E7C-B472-CFAD30652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28" y="1708630"/>
            <a:ext cx="2819049" cy="172037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7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7210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1C1E051-DE1B-43B7-856B-EB814B4386A5}"/>
              </a:ext>
            </a:extLst>
          </p:cNvPr>
          <p:cNvSpPr txBox="1">
            <a:spLocks/>
          </p:cNvSpPr>
          <p:nvPr/>
        </p:nvSpPr>
        <p:spPr>
          <a:xfrm>
            <a:off x="0" y="47682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Evidências da evolução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1CF17A1-2C91-4B09-BD7B-2E49D4C44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76" y="3733055"/>
            <a:ext cx="5124377" cy="171868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78520AF-FF8B-4421-9508-D0E4A21586D1}"/>
              </a:ext>
            </a:extLst>
          </p:cNvPr>
          <p:cNvSpPr/>
          <p:nvPr/>
        </p:nvSpPr>
        <p:spPr>
          <a:xfrm>
            <a:off x="387870" y="1951672"/>
            <a:ext cx="523187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Muitas vezes, espécies distintas apresentam estruturas semelhantes. Dizemos que tais estruturas são </a:t>
            </a:r>
            <a:r>
              <a:rPr lang="pt-BR" b="1" dirty="0">
                <a:solidFill>
                  <a:srgbClr val="2F2F2E"/>
                </a:solidFill>
              </a:rPr>
              <a:t>homólogas </a:t>
            </a:r>
            <a:r>
              <a:rPr lang="pt-BR" dirty="0">
                <a:solidFill>
                  <a:srgbClr val="2F2F2E"/>
                </a:solidFill>
              </a:rPr>
              <a:t>quando se desenvolveram de um ancestral comum, mesmo que elas tenham funções diferentes.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C6F709B-7AA7-4824-A76E-F479E8EE98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26"/>
          <a:stretch/>
        </p:blipFill>
        <p:spPr>
          <a:xfrm>
            <a:off x="6195914" y="3419043"/>
            <a:ext cx="5793910" cy="234671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23D8F51E-13A5-4D42-84FC-6E52DD6BDF41}"/>
              </a:ext>
            </a:extLst>
          </p:cNvPr>
          <p:cNvSpPr/>
          <p:nvPr/>
        </p:nvSpPr>
        <p:spPr>
          <a:xfrm>
            <a:off x="6096000" y="1951672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Órgãos que não têm a mesma origem embriológica, mas apresentam funções semelhantes, como as asas de uma ave e de um inseto. Essas estruturas são chamadas de </a:t>
            </a:r>
            <a:r>
              <a:rPr lang="pt-BR" b="1" dirty="0"/>
              <a:t>órgãos análogos</a:t>
            </a:r>
            <a:r>
              <a:rPr lang="pt-BR" dirty="0"/>
              <a:t>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D26902A-71D4-4E83-AA64-9E09A494A542}"/>
              </a:ext>
            </a:extLst>
          </p:cNvPr>
          <p:cNvSpPr txBox="1">
            <a:spLocks/>
          </p:cNvSpPr>
          <p:nvPr/>
        </p:nvSpPr>
        <p:spPr>
          <a:xfrm>
            <a:off x="-1" y="1256250"/>
            <a:ext cx="5528733" cy="51867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000" dirty="0">
                <a:latin typeface="+mn-lt"/>
              </a:rPr>
              <a:t>1. Órgãos homólogos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9F5A09F3-B926-426A-9FE1-140BC317D2E5}"/>
              </a:ext>
            </a:extLst>
          </p:cNvPr>
          <p:cNvSpPr txBox="1">
            <a:spLocks/>
          </p:cNvSpPr>
          <p:nvPr/>
        </p:nvSpPr>
        <p:spPr>
          <a:xfrm>
            <a:off x="6096000" y="1239268"/>
            <a:ext cx="5935396" cy="51867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000" dirty="0">
                <a:latin typeface="+mn-lt"/>
              </a:rPr>
              <a:t>2. Órgãos análogos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F3FCD84-1A40-47CD-B6A0-D8EBB18E5359}"/>
              </a:ext>
            </a:extLst>
          </p:cNvPr>
          <p:cNvSpPr txBox="1">
            <a:spLocks/>
          </p:cNvSpPr>
          <p:nvPr/>
        </p:nvSpPr>
        <p:spPr>
          <a:xfrm>
            <a:off x="-126792" y="6118817"/>
            <a:ext cx="5241054" cy="51867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000" dirty="0">
                <a:latin typeface="+mn-lt"/>
              </a:rPr>
              <a:t>3. Fósseis</a:t>
            </a:r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07A43DE2-9447-4EE1-85B5-9EC6B28AACEE}"/>
              </a:ext>
            </a:extLst>
          </p:cNvPr>
          <p:cNvSpPr/>
          <p:nvPr/>
        </p:nvSpPr>
        <p:spPr>
          <a:xfrm>
            <a:off x="4157330" y="6270440"/>
            <a:ext cx="1169223" cy="3430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AFE7D7F-FF06-466B-94DB-60387F8DFAEF}"/>
              </a:ext>
            </a:extLst>
          </p:cNvPr>
          <p:cNvSpPr/>
          <p:nvPr/>
        </p:nvSpPr>
        <p:spPr>
          <a:xfrm>
            <a:off x="5528732" y="6086918"/>
            <a:ext cx="6663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existência de fósseis é o mais forte indício de que o nosso planeta já foi habitado por seres que não existem mais nos dias de hoje.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8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1830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1C1E051-DE1B-43B7-856B-EB814B4386A5}"/>
              </a:ext>
            </a:extLst>
          </p:cNvPr>
          <p:cNvSpPr txBox="1">
            <a:spLocks/>
          </p:cNvSpPr>
          <p:nvPr/>
        </p:nvSpPr>
        <p:spPr>
          <a:xfrm>
            <a:off x="0" y="53589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Especiação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46C351E-6E98-43DB-A3F1-02F4083E8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933" y="1404415"/>
            <a:ext cx="10210800" cy="330501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3D121D25-A3BF-423D-B01A-80E4C9832689}"/>
              </a:ext>
            </a:extLst>
          </p:cNvPr>
          <p:cNvSpPr/>
          <p:nvPr/>
        </p:nvSpPr>
        <p:spPr>
          <a:xfrm>
            <a:off x="980755" y="4786577"/>
            <a:ext cx="2685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1. Os indivíduos cruzam entre si.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E2B864C-0840-41C0-9226-FEF7A66F63AD}"/>
              </a:ext>
            </a:extLst>
          </p:cNvPr>
          <p:cNvSpPr/>
          <p:nvPr/>
        </p:nvSpPr>
        <p:spPr>
          <a:xfrm>
            <a:off x="4177819" y="4786577"/>
            <a:ext cx="33411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2. </a:t>
            </a:r>
            <a:r>
              <a:rPr lang="pt-BR" dirty="0"/>
              <a:t>Com o passar dos anos, pode surgir uma barreira geográfica, uma montanha ou um rio largo, por exemplo, que separe duas populações, impedindo o cruzamento entre elas.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425B3E3-EAEB-413E-880F-C3CCD3C142D6}"/>
              </a:ext>
            </a:extLst>
          </p:cNvPr>
          <p:cNvSpPr/>
          <p:nvPr/>
        </p:nvSpPr>
        <p:spPr>
          <a:xfrm>
            <a:off x="8126030" y="4786577"/>
            <a:ext cx="36761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3. A</a:t>
            </a:r>
            <a:r>
              <a:rPr lang="pt-BR" dirty="0"/>
              <a:t>s populações podem acumular tantas diferenças que passa a existir uma incompatibilidade reprodutiva entre ambas, formando duas espécies distintas.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9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911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1C1E051-DE1B-43B7-856B-EB814B4386A5}"/>
              </a:ext>
            </a:extLst>
          </p:cNvPr>
          <p:cNvSpPr txBox="1">
            <a:spLocks/>
          </p:cNvSpPr>
          <p:nvPr/>
        </p:nvSpPr>
        <p:spPr>
          <a:xfrm>
            <a:off x="0" y="53589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Aspectos evolutivos do ser humano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73A1E97-C472-4531-9565-91A54A922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939" y="3053652"/>
            <a:ext cx="8174664" cy="2932479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EBF549B-748D-4EB0-8899-88CA6B074902}"/>
              </a:ext>
            </a:extLst>
          </p:cNvPr>
          <p:cNvSpPr/>
          <p:nvPr/>
        </p:nvSpPr>
        <p:spPr>
          <a:xfrm>
            <a:off x="1740193" y="1567428"/>
            <a:ext cx="8933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Os seres humanos pertencem à ordem Primata, assim como lêmures, orangotangos, gorilas,</a:t>
            </a:r>
          </a:p>
          <a:p>
            <a:r>
              <a:rPr lang="pt-BR" dirty="0">
                <a:solidFill>
                  <a:srgbClr val="2F2F2E"/>
                </a:solidFill>
              </a:rPr>
              <a:t>chimpanzés, bonobos, entre outros. Uma das características dessa ordem é apresentar o polegar em oposição aos demais dedos das mãos. É o que chamamos de polegar opositor.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3F7E2ED-FA0B-42AE-A244-7149EA9F9EBA}"/>
              </a:ext>
            </a:extLst>
          </p:cNvPr>
          <p:cNvSpPr/>
          <p:nvPr/>
        </p:nvSpPr>
        <p:spPr>
          <a:xfrm>
            <a:off x="121385" y="3159977"/>
            <a:ext cx="338735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Nos últimos anos, foram descobertos fósseis de espécies extintas de primatas que seriam mais próximas dos seres humanos do que os chimpanzés. Essas espécies são conhecidas como hominíneos.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5255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695</Words>
  <Application>Microsoft Office PowerPoint</Application>
  <PresentationFormat>Widescreen</PresentationFormat>
  <Paragraphs>63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FrutigerLTStd-Light</vt:lpstr>
      <vt:lpstr>Tema do Office</vt:lpstr>
      <vt:lpstr>Apresentação 5 – EVOLUÇÃO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5 – EVOLUÇÃO</dc:title>
  <dc:creator>João Paulo Bortoluci</dc:creator>
  <cp:lastModifiedBy>João Paulo Bortoluci</cp:lastModifiedBy>
  <cp:revision>1</cp:revision>
  <dcterms:created xsi:type="dcterms:W3CDTF">2020-04-03T16:09:15Z</dcterms:created>
  <dcterms:modified xsi:type="dcterms:W3CDTF">2020-04-03T16:13:56Z</dcterms:modified>
</cp:coreProperties>
</file>