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7" r:id="rId2"/>
    <p:sldId id="366" r:id="rId3"/>
    <p:sldId id="367" r:id="rId4"/>
    <p:sldId id="368" r:id="rId5"/>
    <p:sldId id="361" r:id="rId6"/>
    <p:sldId id="362" r:id="rId7"/>
    <p:sldId id="423" r:id="rId8"/>
    <p:sldId id="370" r:id="rId9"/>
    <p:sldId id="42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69D94-70B9-4841-B94A-F5305F424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3CFAB6-B9B8-4A28-B1BC-CCBDE4D47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64C34F-2362-42A7-BCF5-51E4AD63F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6D5B57-16D7-4CAA-8752-81C372AD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509356-6174-40AA-900E-38BA2D2AF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6912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0EF13-62BC-47B1-9A01-4DF7D685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61EF32-3285-4CDA-887D-B5FA1BBDC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37E1E-6B03-415F-B67D-A7173DA0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CE8825-50AB-4C3E-B641-C6CCAAE4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D7721F-BE7E-471B-99D0-365606281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953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34145A-035E-4AB6-BD4C-8B4E460B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41C766-8978-4A1D-B63E-DD5297DB3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709FEB-D693-42C8-9931-2EA579F67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FB80EA-6AB9-4EFF-B983-05088FA8F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36E763-510A-443D-9EB1-877BE97E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11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D9DED-B207-43CB-8B6B-81BD36AF3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CEC84F-2542-4C5E-B656-D4E407AF7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57480B-69C0-4D78-BA70-E4695DE9E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E0D1C8-1397-4BD3-A27C-BF1BAC5CB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72053A-D4A0-48D8-9884-04D78CBB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F8BA0AD-87BE-40F5-B5B6-ED32FB42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79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7E080-6452-4B8F-9FA8-2939D1FA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24D682-66B9-40F3-9A05-170C6EE2C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69C2673-3799-42E3-8CAF-95A48772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D77B10D-46F7-4AD6-8941-9C792FD80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23691D-7082-4F7B-BB3F-7164C66DB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FF35A9D-EF88-4220-A709-51C1C738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1D31DDA-7D84-4882-AFF5-5603FCFB7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3FF9DE1-8226-4AA9-86BB-3FEF52D13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669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4FC30-14CC-4D2C-A3F9-BD8FCCE6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575F51-E011-4A12-943E-20484A860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56BB8E-8745-407E-8914-D842F2F0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33621D4-D3EF-4B10-B9DD-EAEB89C3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196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4D213A5-0937-4778-A486-370EE5885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AED659B-7ED1-4F51-A787-A2CE84E1F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F4036A-04A3-49A0-A113-C0C5C43D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511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45968-8E4B-467E-A4FB-69F37C410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7C310D-D95F-4759-9D80-A11749598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CA026E-B32A-471A-818B-E93E245C8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E7630A-04BB-4708-8E5C-29AAD66B5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982CD3-E125-4D10-8299-32FD5E80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0D1D4C-C2F3-4AC1-8E93-BCD234DF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248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39EFE2-3A3F-4193-A8E7-4F9CD937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178F1EA-958A-49F9-83E9-F2FB5BD0B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8206A1-6ABF-47E1-A9E5-FB021CE1B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4EDDCE-6647-419F-A3AE-F0A74934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A0F274-C141-4D08-9BB0-B92085EC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251BD1-A207-4199-A337-EF31B65F6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597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D4ECF0-317E-4C03-97FA-F006F85D1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E7838E-A5F2-4427-BB69-23BD877919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F56EB3-60EF-4C2A-A087-A2E6A771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BCC38D-0331-47FC-AA42-6F6F69AB2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F1F33D-7C07-4F58-87EA-8FB2D5F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386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093A25-8ABC-4435-8942-81CD2F8246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A999C62-8E59-4475-94AC-D58AA2045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EAE9BA-890B-49D6-8413-0EF69446C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675369-AD30-414F-B949-16C67D35D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DEDF53-ED6D-4D07-AB60-EFC4D1587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17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BF73AF4-5681-42DE-9F91-2A9B46F29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974651-03D9-4EA6-9569-A2C56E0CC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56EE9B-8FC2-410A-AF66-AE329CB3E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BF0A5-6EE5-42A0-95D9-83B76F6C42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3CEBA4-7A36-4F6C-90F5-32D19A77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2C3ACB-2D3A-471F-AFE1-080A571FB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FD51D-7610-42C8-B5C7-459FE2E9C4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42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26518" y="2695562"/>
            <a:ext cx="6846517" cy="27884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Europa: regionalizações </a:t>
            </a:r>
            <a:b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 natureza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995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258306" y="630868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339" y="632842"/>
            <a:ext cx="53488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Apresentando </a:t>
            </a:r>
            <a:b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o continente europeu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269E13A-723D-411B-8D40-8DDDD6E959F8}"/>
              </a:ext>
            </a:extLst>
          </p:cNvPr>
          <p:cNvSpPr txBox="1"/>
          <p:nvPr/>
        </p:nvSpPr>
        <p:spPr>
          <a:xfrm>
            <a:off x="585788" y="2395794"/>
            <a:ext cx="5061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Europa e Eurásia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585788" y="3298507"/>
            <a:ext cx="11284686" cy="3043287"/>
            <a:chOff x="584200" y="2853395"/>
            <a:chExt cx="12010330" cy="3238981"/>
          </a:xfrm>
        </p:grpSpPr>
        <p:pic>
          <p:nvPicPr>
            <p:cNvPr id="6" name="Picture 5" descr="Screen Shot 2019-07-07 at 17.39.0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00" y="2853396"/>
              <a:ext cx="5707052" cy="3166196"/>
            </a:xfrm>
            <a:prstGeom prst="rect">
              <a:avLst/>
            </a:prstGeom>
          </p:spPr>
        </p:pic>
        <p:pic>
          <p:nvPicPr>
            <p:cNvPr id="9" name="Picture 8" descr="Screen Shot 2019-07-07 at 17.39.20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1251" y="2853395"/>
              <a:ext cx="6303279" cy="3238981"/>
            </a:xfrm>
            <a:prstGeom prst="rect">
              <a:avLst/>
            </a:prstGeom>
          </p:spPr>
        </p:pic>
      </p:grpSp>
      <p:pic>
        <p:nvPicPr>
          <p:cNvPr id="1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833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F78C7F2C-D220-4C39-B064-DE596E0C5B6D}"/>
              </a:ext>
            </a:extLst>
          </p:cNvPr>
          <p:cNvSpPr txBox="1"/>
          <p:nvPr/>
        </p:nvSpPr>
        <p:spPr>
          <a:xfrm>
            <a:off x="595247" y="1403926"/>
            <a:ext cx="9118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. </a:t>
            </a:r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264090" y="731648"/>
            <a:ext cx="404521" cy="4134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1339" y="651058"/>
            <a:ext cx="5366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Apresentando o continente europeu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7.44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94" y="1479342"/>
            <a:ext cx="6628321" cy="526253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912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264090" y="610712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1534" y="562374"/>
            <a:ext cx="53665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Apresentando o continente europeu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7.49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277" y="2184663"/>
            <a:ext cx="6166490" cy="4120700"/>
          </a:xfrm>
          <a:prstGeom prst="rect">
            <a:avLst/>
          </a:prstGeom>
        </p:spPr>
      </p:pic>
      <p:pic>
        <p:nvPicPr>
          <p:cNvPr id="3" name="Picture 2" descr="Screen Shot 2019-07-07 at 17.49.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34" y="2209756"/>
            <a:ext cx="5211270" cy="4120700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99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37840" y="590556"/>
            <a:ext cx="404521" cy="413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340" y="485712"/>
            <a:ext cx="5648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Integrações da Europa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42CD4DA-B57B-4E6C-AA96-6C9FA8DA3342}"/>
              </a:ext>
            </a:extLst>
          </p:cNvPr>
          <p:cNvSpPr txBox="1"/>
          <p:nvPr/>
        </p:nvSpPr>
        <p:spPr>
          <a:xfrm>
            <a:off x="553810" y="1395624"/>
            <a:ext cx="6025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Construção da União Europeia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176C66E-055E-4D5C-A614-6E3699C71525}"/>
              </a:ext>
            </a:extLst>
          </p:cNvPr>
          <p:cNvSpPr txBox="1"/>
          <p:nvPr/>
        </p:nvSpPr>
        <p:spPr>
          <a:xfrm>
            <a:off x="655411" y="2243842"/>
            <a:ext cx="38442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2400" dirty="0"/>
              <a:t>Benelux</a:t>
            </a:r>
          </a:p>
          <a:p>
            <a:pPr marL="285750" indent="-285750">
              <a:buFontTx/>
              <a:buChar char="-"/>
            </a:pPr>
            <a:endParaRPr lang="pt-BR" sz="2400" dirty="0"/>
          </a:p>
          <a:p>
            <a:pPr marL="285750" indent="-285750">
              <a:buFontTx/>
              <a:buChar char="-"/>
            </a:pPr>
            <a:r>
              <a:rPr lang="pt-BR" sz="2400" dirty="0"/>
              <a:t>Comunidade Europeia</a:t>
            </a:r>
            <a:br>
              <a:rPr lang="pt-BR" sz="2400" dirty="0"/>
            </a:br>
            <a:r>
              <a:rPr lang="pt-BR" sz="2400" dirty="0"/>
              <a:t>do Carvão e do Aço</a:t>
            </a:r>
          </a:p>
          <a:p>
            <a:pPr marL="285750" indent="-285750">
              <a:buFontTx/>
              <a:buChar char="-"/>
            </a:pPr>
            <a:endParaRPr lang="pt-BR" sz="2400" dirty="0"/>
          </a:p>
          <a:p>
            <a:pPr marL="285750" indent="-285750">
              <a:buFontTx/>
              <a:buChar char="-"/>
            </a:pPr>
            <a:r>
              <a:rPr lang="pt-BR" sz="2400" dirty="0"/>
              <a:t>Comunidade Econômica</a:t>
            </a:r>
            <a:br>
              <a:rPr lang="pt-BR" sz="2400" dirty="0"/>
            </a:br>
            <a:r>
              <a:rPr lang="pt-BR" sz="2400" dirty="0"/>
              <a:t>Europeia</a:t>
            </a:r>
          </a:p>
          <a:p>
            <a:pPr marL="285750" indent="-285750">
              <a:buFontTx/>
              <a:buChar char="-"/>
            </a:pPr>
            <a:endParaRPr lang="pt-BR" sz="2400" dirty="0"/>
          </a:p>
          <a:p>
            <a:pPr marL="285750" indent="-285750">
              <a:buFontTx/>
              <a:buChar char="-"/>
            </a:pPr>
            <a:r>
              <a:rPr lang="pt-BR" sz="2400" dirty="0"/>
              <a:t>União Europeia</a:t>
            </a:r>
          </a:p>
        </p:txBody>
      </p:sp>
      <p:pic>
        <p:nvPicPr>
          <p:cNvPr id="2" name="Picture 1" descr="Screen Shot 2019-07-07 at 17.53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77" y="1954126"/>
            <a:ext cx="7637860" cy="477141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506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311" y="39742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99266" y="597437"/>
            <a:ext cx="404521" cy="4134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1340" y="485713"/>
            <a:ext cx="4650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naturais</a:t>
            </a:r>
            <a:b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Europa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0800000">
            <a:off x="6392969" y="1944510"/>
            <a:ext cx="4323475" cy="3559527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sp>
        <p:nvSpPr>
          <p:cNvPr id="13" name="Round Same Side Corner Rectangle 12"/>
          <p:cNvSpPr/>
          <p:nvPr/>
        </p:nvSpPr>
        <p:spPr>
          <a:xfrm rot="10800000">
            <a:off x="670062" y="1944509"/>
            <a:ext cx="4323475" cy="4505622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 </a:t>
            </a:r>
          </a:p>
        </p:txBody>
      </p:sp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4733187" y="6202774"/>
            <a:ext cx="404521" cy="413472"/>
          </a:xfrm>
          <a:prstGeom prst="rect">
            <a:avLst/>
          </a:prstGeom>
        </p:spPr>
      </p:pic>
      <p:pic>
        <p:nvPicPr>
          <p:cNvPr id="17" name="Picture 1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456094" y="5297300"/>
            <a:ext cx="404521" cy="41347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4EA56D5-BE85-4F9E-AB72-207AB4DDC5E5}"/>
              </a:ext>
            </a:extLst>
          </p:cNvPr>
          <p:cNvSpPr txBox="1"/>
          <p:nvPr/>
        </p:nvSpPr>
        <p:spPr>
          <a:xfrm>
            <a:off x="830641" y="2062200"/>
            <a:ext cx="4162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Relevo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DCCC4E8-D114-4D44-BF72-F368A5CB937B}"/>
              </a:ext>
            </a:extLst>
          </p:cNvPr>
          <p:cNvSpPr txBox="1"/>
          <p:nvPr/>
        </p:nvSpPr>
        <p:spPr>
          <a:xfrm>
            <a:off x="901195" y="2790929"/>
            <a:ext cx="38980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- Maciços antigos: formas de relevo bastante desgastadas por processos erosivos, arredondadas e de altitudes modestas. Destacam-se os Montes Urais, os Alpes Escandinavos, a Meseta Espanhola e o Maciço Central Francês.</a:t>
            </a:r>
          </a:p>
          <a:p>
            <a:pPr marL="285750" indent="-285750">
              <a:buFontTx/>
              <a:buChar char="-"/>
            </a:pPr>
            <a:r>
              <a:rPr lang="pt-BR" dirty="0"/>
              <a:t>Cadeias de montanhas recentes: região ao sul, com montanhas com altitudes elevadas, como os Alpes, </a:t>
            </a:r>
            <a:br>
              <a:rPr lang="pt-BR" dirty="0"/>
            </a:br>
            <a:r>
              <a:rPr lang="pt-BR" dirty="0"/>
              <a:t>e sujeita à ocorrência de</a:t>
            </a:r>
            <a:br>
              <a:rPr lang="pt-BR" dirty="0"/>
            </a:br>
            <a:r>
              <a:rPr lang="pt-BR" dirty="0"/>
              <a:t> terremotos e vulcões.</a:t>
            </a:r>
          </a:p>
          <a:p>
            <a:pPr marL="285750" indent="-285750">
              <a:buFontTx/>
              <a:buChar char="-"/>
            </a:pPr>
            <a:r>
              <a:rPr lang="pt-BR" dirty="0"/>
              <a:t>Planícies ao longo de rios.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09F7AB-259C-4A3E-9A92-250D6E70A77C}"/>
              </a:ext>
            </a:extLst>
          </p:cNvPr>
          <p:cNvSpPr txBox="1"/>
          <p:nvPr/>
        </p:nvSpPr>
        <p:spPr>
          <a:xfrm>
            <a:off x="6553547" y="2842958"/>
            <a:ext cx="38980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/>
              <a:t>Rios de planícies, muito utilizados para a navegação, ligando regiões e países vizinhos por sistemas de hidrovias.</a:t>
            </a:r>
          </a:p>
          <a:p>
            <a:pPr marL="285750" indent="-285750">
              <a:buFontTx/>
              <a:buChar char="-"/>
            </a:pPr>
            <a:r>
              <a:rPr lang="pt-BR" dirty="0"/>
              <a:t>Rios de planaltos e áreas montanhosas aproveitados para a geração de energia hidrelétrica</a:t>
            </a:r>
            <a:br>
              <a:rPr lang="pt-BR" dirty="0"/>
            </a:br>
            <a:r>
              <a:rPr lang="pt-BR" dirty="0"/>
              <a:t>e abastecimento.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DE35CD8-5A57-4324-8D8D-FD8561E6E97C}"/>
              </a:ext>
            </a:extLst>
          </p:cNvPr>
          <p:cNvSpPr txBox="1"/>
          <p:nvPr/>
        </p:nvSpPr>
        <p:spPr>
          <a:xfrm>
            <a:off x="6553546" y="2074036"/>
            <a:ext cx="4162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Hidrografia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76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99266" y="617593"/>
            <a:ext cx="404521" cy="4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340" y="485713"/>
            <a:ext cx="4650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naturais</a:t>
            </a:r>
            <a:b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Europa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7-07 at 18.02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892" y="1517140"/>
            <a:ext cx="5877150" cy="5340860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65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99266" y="597437"/>
            <a:ext cx="404521" cy="413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1340" y="485713"/>
            <a:ext cx="4650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naturais</a:t>
            </a:r>
            <a:b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Europa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86311" y="-184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99547CE-596B-4618-8347-B194D5422ACE}"/>
              </a:ext>
            </a:extLst>
          </p:cNvPr>
          <p:cNvSpPr txBox="1"/>
          <p:nvPr/>
        </p:nvSpPr>
        <p:spPr>
          <a:xfrm>
            <a:off x="437668" y="1962937"/>
            <a:ext cx="2611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Clima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C482A27-7A5B-49B9-A67F-B937AEF84768}"/>
              </a:ext>
            </a:extLst>
          </p:cNvPr>
          <p:cNvSpPr txBox="1"/>
          <p:nvPr/>
        </p:nvSpPr>
        <p:spPr>
          <a:xfrm flipH="1">
            <a:off x="491338" y="2699347"/>
            <a:ext cx="11041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As planícies favorecem a penetração e a dispersão de massas de ar frio provenientes do Ártico, tornando as temperaturas mais baixas na região centro-norte. Já as cadeias montanhosas na porção sul dificultam a passagem de massas de ar frio vindas do norte e impedem que massas de ar quente que vêm do Mediterrâneo e da África avancem para o interior. Assim, o clima ao sul dessas formações torna-se quente e seco.</a:t>
            </a:r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1506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799266" y="617593"/>
            <a:ext cx="404521" cy="413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340" y="485713"/>
            <a:ext cx="46508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Aspectos naturais</a:t>
            </a:r>
            <a:b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</a:br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da Europa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53810" y="193220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 Shot 2019-07-07 at 18.07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522" y="2269792"/>
            <a:ext cx="5630988" cy="4126325"/>
          </a:xfrm>
          <a:prstGeom prst="rect">
            <a:avLst/>
          </a:prstGeom>
        </p:spPr>
      </p:pic>
      <p:pic>
        <p:nvPicPr>
          <p:cNvPr id="10" name="Picture 9" descr="Screen Shot 2019-07-07 at 18.07.4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1" y="2206809"/>
            <a:ext cx="5423713" cy="4126325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63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257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2020-04-03T16:17:06Z</dcterms:created>
  <dcterms:modified xsi:type="dcterms:W3CDTF">2020-04-03T16:20:07Z</dcterms:modified>
</cp:coreProperties>
</file>