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  <p:sldId id="373" r:id="rId3"/>
    <p:sldId id="363" r:id="rId4"/>
    <p:sldId id="374" r:id="rId5"/>
    <p:sldId id="381" r:id="rId6"/>
    <p:sldId id="382" r:id="rId7"/>
    <p:sldId id="383" r:id="rId8"/>
    <p:sldId id="384" r:id="rId9"/>
    <p:sldId id="364" r:id="rId10"/>
    <p:sldId id="385" r:id="rId11"/>
    <p:sldId id="38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6318B-0582-4855-9DBE-3A12DF172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550E36-2C84-4C7D-BF1E-AD0BA636B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FEFBCC-5D44-4E12-AC61-B2F54671E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6600BF-AF6A-42B7-8C5E-A0AD5B57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610A30-CC5A-4A22-877B-A19D15141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87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A43CD2-BE84-46F2-A16A-8696996EF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F4C7C-7A0B-49E3-BE37-2777C96A5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A266C7-8766-43D6-86E5-E056A62D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C4A8B7-9826-47D7-8203-B6EC8FF5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4F72CD-FE10-4D89-8090-74462372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3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A95F4-D7FB-4C2A-9E21-F5A5C0198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0C2231-B86E-4B87-94EE-9997E0F40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F410C9-441F-4A61-B42F-4C162B1CB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72C123-3CC7-4BDC-83D6-931B258EF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F9BED5-428B-4716-A709-CB921EEF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27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2A22D-AFEA-471B-B465-2F8A05B98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052BCD-2358-41C9-BBF5-E0FC92348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857EF1-523C-4EF3-AE8F-BAAF708D3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E23497-F8BA-4FA2-8CF1-88E4A0379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C7CA40-2C67-445B-9F16-1E174EB63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1A76BD-B229-4454-AE66-FADB3776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620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A7126-2E57-498C-AC49-C8B8BBC0E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817A0B-C5B5-4331-AC17-98161823E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3BD2E7-9110-4D1C-90F1-13FF8B9D9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0C4D2B-B423-4686-8EEA-3D55645771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83E9DC8-216E-48D7-BAB9-50B55F5C1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0021FA4-AF5D-45DD-8749-EF552917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02C0C7-ACB7-49C6-9600-2F76648B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375691-C805-4B74-8F38-9216E213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32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847A5-217D-487F-BF4E-061C16AAB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F0B592-7E0A-4F53-93A7-D86DFAC3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DDC35A-BDB0-4589-96C1-30F06C14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395B507-BC96-4043-8701-9CF96C22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063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8C89D00-B3C0-4F82-8677-49ED75492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4AAB0F-0C70-41B8-8F89-8FAE90DB9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476F41-099A-403D-B915-711BB6AA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73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E2311-C41B-4C96-91E3-8F0531A80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47C61D-9AF8-4D6C-A215-839C62080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7AD3A8-E49F-42CB-B06B-53636793D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A9194D-4DCF-4B32-A474-FF2D8F0D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14E862-0996-4914-8C6B-47D278BE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AFC1F0-8D03-444C-9CC8-3007C958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64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31CAC-25D4-4406-85BC-FE1CFD9D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99114E-B41C-4D02-8302-B1476EA89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E94908-7D30-4693-A070-993CDCE61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7C02E8-CC78-4B4C-8850-3ABF3A99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087162-655C-4708-B215-6B8EFD4F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CB73BA-657B-4119-8C2E-FE324E6D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31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B4E7D-4976-4BF4-8324-6D8A9EAC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34DAFA-B50D-4E62-9BE0-5EB4A8F81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6058F8-F37C-4D4F-8B06-56D155DF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81254D-3257-41FA-8F17-B421E582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6168AA-BDC4-4F30-A793-83F7F63D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18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6807FB8-AAFF-4840-BB50-F11F9D8E5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E67327-3F63-4360-A436-711FF7F02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52D123-EAAE-45C5-8B32-73BE028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2CFF3A-82D1-49B7-BDE7-C4F60B507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154CF3-2188-4E1F-8989-5FB579F4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15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511B1F-3C47-4478-B7F1-8C77439BA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149A8A-A9CB-49FA-8855-597FCE0A4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AB8EC9-A75E-485F-AD84-8B5E38288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9C2BA-0CA3-488A-BE59-C9010B7513B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7A7317-DE9E-4E05-A6A6-43CA7C754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3F0D8B-C058-4350-9D8A-FB5B64B80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1F0C0-FDB5-4725-A8CB-A8B6288744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33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52748" y="2572074"/>
            <a:ext cx="5417726" cy="27884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Europa: população e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economia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9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91035" y="556864"/>
            <a:ext cx="404521" cy="413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1339" y="485712"/>
            <a:ext cx="5699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58DD9E-1BC6-4BA1-89F2-CD6377386DB1}"/>
              </a:ext>
            </a:extLst>
          </p:cNvPr>
          <p:cNvSpPr txBox="1"/>
          <p:nvPr/>
        </p:nvSpPr>
        <p:spPr>
          <a:xfrm>
            <a:off x="491340" y="1362364"/>
            <a:ext cx="2499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Distribuição </a:t>
            </a:r>
            <a:br>
              <a:rPr lang="pt-BR" sz="2800" dirty="0"/>
            </a:br>
            <a:r>
              <a:rPr lang="pt-BR" sz="2800" dirty="0"/>
              <a:t>da população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3810" y="116080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7-07 at 18.16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34" y="1181913"/>
            <a:ext cx="8044584" cy="5705830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53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E97FF8-D2EE-4343-A76D-CF8721F23D31}"/>
              </a:ext>
            </a:extLst>
          </p:cNvPr>
          <p:cNvSpPr txBox="1"/>
          <p:nvPr/>
        </p:nvSpPr>
        <p:spPr>
          <a:xfrm>
            <a:off x="483254" y="1369349"/>
            <a:ext cx="3661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População urbana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034726" y="609489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340" y="485712"/>
            <a:ext cx="2773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24142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20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61" y="1274192"/>
            <a:ext cx="4466836" cy="5499050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366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ACE1DC6-9612-4ED1-B266-F9BC9DBAD8F1}"/>
              </a:ext>
            </a:extLst>
          </p:cNvPr>
          <p:cNvSpPr txBox="1"/>
          <p:nvPr/>
        </p:nvSpPr>
        <p:spPr>
          <a:xfrm>
            <a:off x="553809" y="2185821"/>
            <a:ext cx="11407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O baixo crescimento demográfico europeu resulta da queda acentuada das taxas de natalidade, relacionada a fatores econômicos e sociais que fazem as mulheres optarem por ter menos filhos ou não tê-los. Causas: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Ganho de autonomia da mulher no planejamento familiar,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Ampliação do acesso à informação e aos métodos contraceptivos,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Maior presença feminina no mercado de trabalho,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Alto custo de vida.</a:t>
            </a:r>
          </a:p>
        </p:txBody>
      </p:sp>
      <p:sp>
        <p:nvSpPr>
          <p:cNvPr id="8" name="CaixaDeTexto 11">
            <a:extLst>
              <a:ext uri="{FF2B5EF4-FFF2-40B4-BE49-F238E27FC236}">
                <a16:creationId xmlns:a16="http://schemas.microsoft.com/office/drawing/2014/main" id="{D1E97FF8-D2EE-4343-A76D-CF8721F23D31}"/>
              </a:ext>
            </a:extLst>
          </p:cNvPr>
          <p:cNvSpPr txBox="1"/>
          <p:nvPr/>
        </p:nvSpPr>
        <p:spPr>
          <a:xfrm>
            <a:off x="553810" y="1403744"/>
            <a:ext cx="806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Dinâmicas populacionais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9CD0343-51F3-452E-BC95-2FBBC5406EEC}"/>
              </a:ext>
            </a:extLst>
          </p:cNvPr>
          <p:cNvSpPr txBox="1"/>
          <p:nvPr/>
        </p:nvSpPr>
        <p:spPr>
          <a:xfrm>
            <a:off x="553809" y="4275893"/>
            <a:ext cx="114072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Isso leva ao crescimento do número de idosos, resultado também do aumento da expectativa</a:t>
            </a:r>
          </a:p>
          <a:p>
            <a:r>
              <a:rPr lang="pt-BR" sz="2000" dirty="0"/>
              <a:t>de vida. Causas da diminuição da mortalidade: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Melhorias no atendimento médico,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Boa distribuição de renda,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Maior acesso a medicamentos,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Alimentação adequada,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Serviços de saneamento básico, educação e cultura.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ABE21A-9979-45C9-BC84-19F8376B186B}"/>
              </a:ext>
            </a:extLst>
          </p:cNvPr>
          <p:cNvSpPr/>
          <p:nvPr/>
        </p:nvSpPr>
        <p:spPr>
          <a:xfrm>
            <a:off x="553810" y="5120237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 </a:t>
            </a: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034726" y="629645"/>
            <a:ext cx="404521" cy="4134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1340" y="485712"/>
            <a:ext cx="2773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23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F098F8C8-CD46-48E0-99A9-26D058ACF3CB}"/>
              </a:ext>
            </a:extLst>
          </p:cNvPr>
          <p:cNvSpPr txBox="1"/>
          <p:nvPr/>
        </p:nvSpPr>
        <p:spPr>
          <a:xfrm>
            <a:off x="477060" y="1374880"/>
            <a:ext cx="4609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Povos e culturas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034726" y="589333"/>
            <a:ext cx="404521" cy="413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1340" y="485712"/>
            <a:ext cx="2773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281739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25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835" y="1357107"/>
            <a:ext cx="8534082" cy="5473977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6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BBBCE990-EA8C-4801-BC16-72B6223348B5}"/>
              </a:ext>
            </a:extLst>
          </p:cNvPr>
          <p:cNvSpPr txBox="1"/>
          <p:nvPr/>
        </p:nvSpPr>
        <p:spPr>
          <a:xfrm>
            <a:off x="582894" y="1388575"/>
            <a:ext cx="2928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Leste Europeu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933064" y="561346"/>
            <a:ext cx="404521" cy="4134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3811" y="516781"/>
            <a:ext cx="6581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Desintegrações e conflitos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32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" y="2012281"/>
            <a:ext cx="5353120" cy="4779217"/>
          </a:xfrm>
          <a:prstGeom prst="rect">
            <a:avLst/>
          </a:prstGeom>
        </p:spPr>
      </p:pic>
      <p:pic>
        <p:nvPicPr>
          <p:cNvPr id="3" name="Picture 2" descr="Screen Shot 2019-07-07 at 18.32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167" y="2034905"/>
            <a:ext cx="5313538" cy="4858376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49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472F9B0C-41CF-414B-A22F-BDC77947B581}"/>
              </a:ext>
            </a:extLst>
          </p:cNvPr>
          <p:cNvSpPr txBox="1"/>
          <p:nvPr/>
        </p:nvSpPr>
        <p:spPr>
          <a:xfrm>
            <a:off x="582894" y="1380872"/>
            <a:ext cx="4609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Fim da URSS e Cáucaso</a:t>
            </a:r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52428" y="601658"/>
            <a:ext cx="404521" cy="4134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3811" y="516781"/>
            <a:ext cx="6581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Desintegrações e conflitos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" name="Picture 1" descr="Screen Shot 2019-07-07 at 18.36.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5" y="2416840"/>
            <a:ext cx="7520310" cy="4159381"/>
          </a:xfrm>
          <a:prstGeom prst="rect">
            <a:avLst/>
          </a:prstGeom>
        </p:spPr>
      </p:pic>
      <p:pic>
        <p:nvPicPr>
          <p:cNvPr id="16" name="Picture 15" descr="Screen Shot 2019-07-07 at 18.36.5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9" t="67727" r="-114"/>
          <a:stretch/>
        </p:blipFill>
        <p:spPr>
          <a:xfrm>
            <a:off x="10091325" y="5455669"/>
            <a:ext cx="1499349" cy="1389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53810" y="124142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7-07 at 18.36.5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07"/>
          <a:stretch/>
        </p:blipFill>
        <p:spPr>
          <a:xfrm>
            <a:off x="5926752" y="1276366"/>
            <a:ext cx="5568551" cy="4306124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308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451237" y="610712"/>
            <a:ext cx="404521" cy="4134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894" y="566336"/>
            <a:ext cx="5513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Migrações e racismo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46183" y="2007824"/>
            <a:ext cx="11561560" cy="4435612"/>
            <a:chOff x="-612720" y="1678850"/>
            <a:chExt cx="12375044" cy="4747706"/>
          </a:xfrm>
        </p:grpSpPr>
        <p:pic>
          <p:nvPicPr>
            <p:cNvPr id="2" name="Picture 1" descr="Screen Shot 2019-07-07 at 18.42.5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2720" y="1732660"/>
              <a:ext cx="5862334" cy="4693896"/>
            </a:xfrm>
            <a:prstGeom prst="rect">
              <a:avLst/>
            </a:prstGeom>
          </p:spPr>
        </p:pic>
        <p:pic>
          <p:nvPicPr>
            <p:cNvPr id="3" name="Picture 2" descr="Screen Shot 2019-07-07 at 18.43.0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903" y="1678850"/>
              <a:ext cx="6480421" cy="4330236"/>
            </a:xfrm>
            <a:prstGeom prst="rect">
              <a:avLst/>
            </a:prstGeom>
          </p:spPr>
        </p:pic>
      </p:grpSp>
      <p:cxnSp>
        <p:nvCxnSpPr>
          <p:cNvPr id="9" name="Straight Connector 8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-20156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15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42804" y="626804"/>
            <a:ext cx="404521" cy="4134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2894" y="485712"/>
            <a:ext cx="6138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Espaço econômico europeu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8F578B-9064-45F1-9484-D5F0889071B3}"/>
              </a:ext>
            </a:extLst>
          </p:cNvPr>
          <p:cNvSpPr txBox="1"/>
          <p:nvPr/>
        </p:nvSpPr>
        <p:spPr>
          <a:xfrm>
            <a:off x="639376" y="2085484"/>
            <a:ext cx="89948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000" dirty="0"/>
              <a:t>Inúmeros centros financeiros mundialmente importantes.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Atividade comercial e o setor de serviços altamente diversificados e especializados.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Espaço agrário com presença de pequenas e médias propriedades rurais, com máquinas, como tratores, semeadeiras, colheitadeiras, seleção de sementes, sistemas de irrigação, inseminação artificial e manipulação genética de espécies animais e vegetais.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Aumento da produtividade rural e redução do número de trabalhadores.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Extrativismo de madeira, especialmente na Finlândia.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Pesca de bacalhau e arenque.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Indústrias da Europa Ocidental caracterizadas pelo emprego de tecnologia avançada e grandes somas de capital investidas em pesquisa, desenvolvimento de projetos, qualificação e treinamento de mão de obra. </a:t>
            </a:r>
          </a:p>
          <a:p>
            <a:pPr marL="285750" indent="-285750">
              <a:buFontTx/>
              <a:buChar char="-"/>
            </a:pPr>
            <a:r>
              <a:rPr lang="pt-BR" sz="2000" dirty="0"/>
              <a:t>Grande quantidade de multinacionais.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783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82894" y="485712"/>
            <a:ext cx="5607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Organização do espaço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350778" y="626804"/>
            <a:ext cx="404521" cy="41347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06210" y="1252735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49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37" y="1290275"/>
            <a:ext cx="5749501" cy="5554093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9521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82894" y="485712"/>
            <a:ext cx="4639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Eixos econômicos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818330" y="586492"/>
            <a:ext cx="404521" cy="41347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06210" y="119226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50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35" y="1198888"/>
            <a:ext cx="5544814" cy="562622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732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282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2020-04-03T16:17:06Z</dcterms:created>
  <dcterms:modified xsi:type="dcterms:W3CDTF">2020-04-03T16:20:31Z</dcterms:modified>
</cp:coreProperties>
</file>