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3" r:id="rId2"/>
    <p:sldId id="332" r:id="rId3"/>
    <p:sldId id="331" r:id="rId4"/>
    <p:sldId id="333" r:id="rId5"/>
    <p:sldId id="334" r:id="rId6"/>
    <p:sldId id="335" r:id="rId7"/>
    <p:sldId id="336" r:id="rId8"/>
    <p:sldId id="337" r:id="rId9"/>
    <p:sldId id="339" r:id="rId10"/>
    <p:sldId id="33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DC1395-1514-4B8E-B7D7-BDFB35E3B901}" type="doc">
      <dgm:prSet loTypeId="urn:microsoft.com/office/officeart/2005/8/layout/process5" loCatId="process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pt-BR"/>
        </a:p>
      </dgm:t>
    </dgm:pt>
    <dgm:pt modelId="{8AB4E230-D17F-4EEA-B6FF-BD7385E2F5FF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  <a:latin typeface="Roboto"/>
            </a:rPr>
            <a:t>Elaboração do questionário</a:t>
          </a:r>
        </a:p>
      </dgm:t>
    </dgm:pt>
    <dgm:pt modelId="{884412B0-4543-4B43-841D-6B65399C5CE2}" type="parTrans" cxnId="{430EEA91-1E36-41A6-8808-6C6B710E9D9A}">
      <dgm:prSet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C3A77DD9-E3AD-4663-B7A3-E89A1BFE03E2}" type="sibTrans" cxnId="{430EEA91-1E36-41A6-8808-6C6B710E9D9A}">
      <dgm:prSet custT="1"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2BF52222-31B7-43DB-BD31-B036318ABBF0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  <a:latin typeface="Roboto"/>
            </a:rPr>
            <a:t>Definição do público entrevistado</a:t>
          </a:r>
        </a:p>
      </dgm:t>
    </dgm:pt>
    <dgm:pt modelId="{2C365D86-8D44-4518-8093-336E69D941DE}" type="parTrans" cxnId="{00662EA3-0083-4E5E-B8FB-7A0042C8BCB1}">
      <dgm:prSet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404273D9-455B-4B85-AA33-494E3DCD8472}" type="sibTrans" cxnId="{00662EA3-0083-4E5E-B8FB-7A0042C8BCB1}">
      <dgm:prSet custT="1"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DFAAC93C-CBD1-4D1B-99B8-04B396B95B96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  <a:latin typeface="Roboto"/>
            </a:rPr>
            <a:t>Coleta de dados</a:t>
          </a:r>
        </a:p>
      </dgm:t>
    </dgm:pt>
    <dgm:pt modelId="{9C9686B6-C652-47E1-8E5C-57EA419090F9}" type="parTrans" cxnId="{EE9EA025-C624-44AA-B41B-739E820412B9}">
      <dgm:prSet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4AA319BD-D1C4-42B1-AEB0-599B95F33994}" type="sibTrans" cxnId="{EE9EA025-C624-44AA-B41B-739E820412B9}">
      <dgm:prSet custT="1"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5623D508-5611-48BB-9C3A-1E940C1C8156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  <a:latin typeface="Roboto"/>
            </a:rPr>
            <a:t>Organização dos dados</a:t>
          </a:r>
        </a:p>
      </dgm:t>
    </dgm:pt>
    <dgm:pt modelId="{8756C798-EA97-4B09-A31B-D5F63216798B}" type="parTrans" cxnId="{595DE8D8-2799-42AA-9EAC-EF12C36CAAF5}">
      <dgm:prSet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F14F0644-B822-4B5B-8839-47081C4CB0B4}" type="sibTrans" cxnId="{595DE8D8-2799-42AA-9EAC-EF12C36CAAF5}">
      <dgm:prSet custT="1"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149D0BAE-E5C8-494D-8B58-11D509535A70}">
      <dgm:prSet phldrT="[Texto]" custT="1"/>
      <dgm:spPr/>
      <dgm:t>
        <a:bodyPr/>
        <a:lstStyle/>
        <a:p>
          <a:r>
            <a:rPr lang="pt-BR" sz="1400" dirty="0">
              <a:solidFill>
                <a:schemeClr val="tx1"/>
              </a:solidFill>
              <a:latin typeface="Roboto"/>
            </a:rPr>
            <a:t>Análise e Apresentação dos resultados</a:t>
          </a:r>
        </a:p>
      </dgm:t>
    </dgm:pt>
    <dgm:pt modelId="{DFFB95A6-ABFB-4100-8A24-577152567C5A}" type="parTrans" cxnId="{D9B4E024-44F5-4BCF-8B93-C1A8F0E2D846}">
      <dgm:prSet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52BA4518-F8D4-465F-B983-1B3723ADE6BF}" type="sibTrans" cxnId="{D9B4E024-44F5-4BCF-8B93-C1A8F0E2D846}">
      <dgm:prSet/>
      <dgm:spPr/>
      <dgm:t>
        <a:bodyPr/>
        <a:lstStyle/>
        <a:p>
          <a:endParaRPr lang="pt-BR" sz="1400">
            <a:solidFill>
              <a:schemeClr val="tx1"/>
            </a:solidFill>
            <a:latin typeface="Roboto"/>
          </a:endParaRPr>
        </a:p>
      </dgm:t>
    </dgm:pt>
    <dgm:pt modelId="{E1725D30-B172-43FB-A20A-0E9892CB499B}" type="pres">
      <dgm:prSet presAssocID="{42DC1395-1514-4B8E-B7D7-BDFB35E3B901}" presName="diagram" presStyleCnt="0">
        <dgm:presLayoutVars>
          <dgm:dir/>
          <dgm:resizeHandles val="exact"/>
        </dgm:presLayoutVars>
      </dgm:prSet>
      <dgm:spPr/>
    </dgm:pt>
    <dgm:pt modelId="{E0C5E22E-911C-4DFB-A068-0B6291280ECD}" type="pres">
      <dgm:prSet presAssocID="{8AB4E230-D17F-4EEA-B6FF-BD7385E2F5FF}" presName="node" presStyleLbl="node1" presStyleIdx="0" presStyleCnt="5">
        <dgm:presLayoutVars>
          <dgm:bulletEnabled val="1"/>
        </dgm:presLayoutVars>
      </dgm:prSet>
      <dgm:spPr/>
    </dgm:pt>
    <dgm:pt modelId="{B59C594A-F26D-4B96-BEE5-E8DFABC37BF6}" type="pres">
      <dgm:prSet presAssocID="{C3A77DD9-E3AD-4663-B7A3-E89A1BFE03E2}" presName="sibTrans" presStyleLbl="sibTrans2D1" presStyleIdx="0" presStyleCnt="4"/>
      <dgm:spPr/>
    </dgm:pt>
    <dgm:pt modelId="{30E17535-06E8-467C-A62A-2D76E7E63905}" type="pres">
      <dgm:prSet presAssocID="{C3A77DD9-E3AD-4663-B7A3-E89A1BFE03E2}" presName="connectorText" presStyleLbl="sibTrans2D1" presStyleIdx="0" presStyleCnt="4"/>
      <dgm:spPr/>
    </dgm:pt>
    <dgm:pt modelId="{A4B5AD20-6EE3-46B9-BC29-75CAA85A95F5}" type="pres">
      <dgm:prSet presAssocID="{2BF52222-31B7-43DB-BD31-B036318ABBF0}" presName="node" presStyleLbl="node1" presStyleIdx="1" presStyleCnt="5">
        <dgm:presLayoutVars>
          <dgm:bulletEnabled val="1"/>
        </dgm:presLayoutVars>
      </dgm:prSet>
      <dgm:spPr/>
    </dgm:pt>
    <dgm:pt modelId="{67ACBE2C-ECAF-48DD-B890-CD3EA1EE95F9}" type="pres">
      <dgm:prSet presAssocID="{404273D9-455B-4B85-AA33-494E3DCD8472}" presName="sibTrans" presStyleLbl="sibTrans2D1" presStyleIdx="1" presStyleCnt="4"/>
      <dgm:spPr/>
    </dgm:pt>
    <dgm:pt modelId="{E2D3E8BC-4010-4F32-BF20-66928EFAABC9}" type="pres">
      <dgm:prSet presAssocID="{404273D9-455B-4B85-AA33-494E3DCD8472}" presName="connectorText" presStyleLbl="sibTrans2D1" presStyleIdx="1" presStyleCnt="4"/>
      <dgm:spPr/>
    </dgm:pt>
    <dgm:pt modelId="{C8D5D9EC-0690-48CC-80AB-13389CDE1AE5}" type="pres">
      <dgm:prSet presAssocID="{DFAAC93C-CBD1-4D1B-99B8-04B396B95B96}" presName="node" presStyleLbl="node1" presStyleIdx="2" presStyleCnt="5">
        <dgm:presLayoutVars>
          <dgm:bulletEnabled val="1"/>
        </dgm:presLayoutVars>
      </dgm:prSet>
      <dgm:spPr/>
    </dgm:pt>
    <dgm:pt modelId="{45015DD3-CB9B-4D21-AA4B-270521D233DE}" type="pres">
      <dgm:prSet presAssocID="{4AA319BD-D1C4-42B1-AEB0-599B95F33994}" presName="sibTrans" presStyleLbl="sibTrans2D1" presStyleIdx="2" presStyleCnt="4"/>
      <dgm:spPr/>
    </dgm:pt>
    <dgm:pt modelId="{5AD2F068-9415-4F0B-A06E-5D8CFD87DC66}" type="pres">
      <dgm:prSet presAssocID="{4AA319BD-D1C4-42B1-AEB0-599B95F33994}" presName="connectorText" presStyleLbl="sibTrans2D1" presStyleIdx="2" presStyleCnt="4"/>
      <dgm:spPr/>
    </dgm:pt>
    <dgm:pt modelId="{2515282F-57A0-49AF-8FE2-A024A78A4C5D}" type="pres">
      <dgm:prSet presAssocID="{5623D508-5611-48BB-9C3A-1E940C1C8156}" presName="node" presStyleLbl="node1" presStyleIdx="3" presStyleCnt="5">
        <dgm:presLayoutVars>
          <dgm:bulletEnabled val="1"/>
        </dgm:presLayoutVars>
      </dgm:prSet>
      <dgm:spPr/>
    </dgm:pt>
    <dgm:pt modelId="{7C3A34BC-6010-414F-913A-99AF6366388D}" type="pres">
      <dgm:prSet presAssocID="{F14F0644-B822-4B5B-8839-47081C4CB0B4}" presName="sibTrans" presStyleLbl="sibTrans2D1" presStyleIdx="3" presStyleCnt="4"/>
      <dgm:spPr/>
    </dgm:pt>
    <dgm:pt modelId="{87057029-D40C-4917-9C36-84D155AB2E65}" type="pres">
      <dgm:prSet presAssocID="{F14F0644-B822-4B5B-8839-47081C4CB0B4}" presName="connectorText" presStyleLbl="sibTrans2D1" presStyleIdx="3" presStyleCnt="4"/>
      <dgm:spPr/>
    </dgm:pt>
    <dgm:pt modelId="{E0CA63B1-4F90-494C-BF19-442D03F7376A}" type="pres">
      <dgm:prSet presAssocID="{149D0BAE-E5C8-494D-8B58-11D509535A70}" presName="node" presStyleLbl="node1" presStyleIdx="4" presStyleCnt="5" custScaleX="116878">
        <dgm:presLayoutVars>
          <dgm:bulletEnabled val="1"/>
        </dgm:presLayoutVars>
      </dgm:prSet>
      <dgm:spPr/>
    </dgm:pt>
  </dgm:ptLst>
  <dgm:cxnLst>
    <dgm:cxn modelId="{83F38612-76FE-4ED2-8E51-CDADC6E19C4A}" type="presOf" srcId="{C3A77DD9-E3AD-4663-B7A3-E89A1BFE03E2}" destId="{B59C594A-F26D-4B96-BEE5-E8DFABC37BF6}" srcOrd="0" destOrd="0" presId="urn:microsoft.com/office/officeart/2005/8/layout/process5"/>
    <dgm:cxn modelId="{D9B4E024-44F5-4BCF-8B93-C1A8F0E2D846}" srcId="{42DC1395-1514-4B8E-B7D7-BDFB35E3B901}" destId="{149D0BAE-E5C8-494D-8B58-11D509535A70}" srcOrd="4" destOrd="0" parTransId="{DFFB95A6-ABFB-4100-8A24-577152567C5A}" sibTransId="{52BA4518-F8D4-465F-B983-1B3723ADE6BF}"/>
    <dgm:cxn modelId="{EE9EA025-C624-44AA-B41B-739E820412B9}" srcId="{42DC1395-1514-4B8E-B7D7-BDFB35E3B901}" destId="{DFAAC93C-CBD1-4D1B-99B8-04B396B95B96}" srcOrd="2" destOrd="0" parTransId="{9C9686B6-C652-47E1-8E5C-57EA419090F9}" sibTransId="{4AA319BD-D1C4-42B1-AEB0-599B95F33994}"/>
    <dgm:cxn modelId="{0606D938-D928-4BE9-8E90-C0C87A6A4C96}" type="presOf" srcId="{404273D9-455B-4B85-AA33-494E3DCD8472}" destId="{67ACBE2C-ECAF-48DD-B890-CD3EA1EE95F9}" srcOrd="0" destOrd="0" presId="urn:microsoft.com/office/officeart/2005/8/layout/process5"/>
    <dgm:cxn modelId="{95ADF65E-56BD-463A-B3CC-E3E3E8B3843E}" type="presOf" srcId="{4AA319BD-D1C4-42B1-AEB0-599B95F33994}" destId="{45015DD3-CB9B-4D21-AA4B-270521D233DE}" srcOrd="0" destOrd="0" presId="urn:microsoft.com/office/officeart/2005/8/layout/process5"/>
    <dgm:cxn modelId="{D8801043-C98E-4B29-ACF3-FCDB0ED33C3C}" type="presOf" srcId="{F14F0644-B822-4B5B-8839-47081C4CB0B4}" destId="{7C3A34BC-6010-414F-913A-99AF6366388D}" srcOrd="0" destOrd="0" presId="urn:microsoft.com/office/officeart/2005/8/layout/process5"/>
    <dgm:cxn modelId="{5AF2E167-63C6-4F79-AEC4-D56A63456844}" type="presOf" srcId="{F14F0644-B822-4B5B-8839-47081C4CB0B4}" destId="{87057029-D40C-4917-9C36-84D155AB2E65}" srcOrd="1" destOrd="0" presId="urn:microsoft.com/office/officeart/2005/8/layout/process5"/>
    <dgm:cxn modelId="{54BBB14A-AD90-488E-BDC0-7F9314CEA3C1}" type="presOf" srcId="{5623D508-5611-48BB-9C3A-1E940C1C8156}" destId="{2515282F-57A0-49AF-8FE2-A024A78A4C5D}" srcOrd="0" destOrd="0" presId="urn:microsoft.com/office/officeart/2005/8/layout/process5"/>
    <dgm:cxn modelId="{D95B5483-719C-4D94-A615-08C36AF630DC}" type="presOf" srcId="{42DC1395-1514-4B8E-B7D7-BDFB35E3B901}" destId="{E1725D30-B172-43FB-A20A-0E9892CB499B}" srcOrd="0" destOrd="0" presId="urn:microsoft.com/office/officeart/2005/8/layout/process5"/>
    <dgm:cxn modelId="{430EEA91-1E36-41A6-8808-6C6B710E9D9A}" srcId="{42DC1395-1514-4B8E-B7D7-BDFB35E3B901}" destId="{8AB4E230-D17F-4EEA-B6FF-BD7385E2F5FF}" srcOrd="0" destOrd="0" parTransId="{884412B0-4543-4B43-841D-6B65399C5CE2}" sibTransId="{C3A77DD9-E3AD-4663-B7A3-E89A1BFE03E2}"/>
    <dgm:cxn modelId="{00662EA3-0083-4E5E-B8FB-7A0042C8BCB1}" srcId="{42DC1395-1514-4B8E-B7D7-BDFB35E3B901}" destId="{2BF52222-31B7-43DB-BD31-B036318ABBF0}" srcOrd="1" destOrd="0" parTransId="{2C365D86-8D44-4518-8093-336E69D941DE}" sibTransId="{404273D9-455B-4B85-AA33-494E3DCD8472}"/>
    <dgm:cxn modelId="{DDD296A7-DB3A-40D1-99AE-7DC6B3DF6153}" type="presOf" srcId="{4AA319BD-D1C4-42B1-AEB0-599B95F33994}" destId="{5AD2F068-9415-4F0B-A06E-5D8CFD87DC66}" srcOrd="1" destOrd="0" presId="urn:microsoft.com/office/officeart/2005/8/layout/process5"/>
    <dgm:cxn modelId="{D81258BB-AADC-49A0-95E2-8D71572CC286}" type="presOf" srcId="{C3A77DD9-E3AD-4663-B7A3-E89A1BFE03E2}" destId="{30E17535-06E8-467C-A62A-2D76E7E63905}" srcOrd="1" destOrd="0" presId="urn:microsoft.com/office/officeart/2005/8/layout/process5"/>
    <dgm:cxn modelId="{B39AF5C7-FFE3-468A-ABAB-F8E620CDA6FB}" type="presOf" srcId="{2BF52222-31B7-43DB-BD31-B036318ABBF0}" destId="{A4B5AD20-6EE3-46B9-BC29-75CAA85A95F5}" srcOrd="0" destOrd="0" presId="urn:microsoft.com/office/officeart/2005/8/layout/process5"/>
    <dgm:cxn modelId="{5A5DE5C8-3D31-4C40-9A70-4219AB704A31}" type="presOf" srcId="{149D0BAE-E5C8-494D-8B58-11D509535A70}" destId="{E0CA63B1-4F90-494C-BF19-442D03F7376A}" srcOrd="0" destOrd="0" presId="urn:microsoft.com/office/officeart/2005/8/layout/process5"/>
    <dgm:cxn modelId="{111D54D3-B7D3-4F48-968E-9429881E3F05}" type="presOf" srcId="{DFAAC93C-CBD1-4D1B-99B8-04B396B95B96}" destId="{C8D5D9EC-0690-48CC-80AB-13389CDE1AE5}" srcOrd="0" destOrd="0" presId="urn:microsoft.com/office/officeart/2005/8/layout/process5"/>
    <dgm:cxn modelId="{ADE5E6D5-6A98-47AF-A4BE-FF3FA15B416D}" type="presOf" srcId="{8AB4E230-D17F-4EEA-B6FF-BD7385E2F5FF}" destId="{E0C5E22E-911C-4DFB-A068-0B6291280ECD}" srcOrd="0" destOrd="0" presId="urn:microsoft.com/office/officeart/2005/8/layout/process5"/>
    <dgm:cxn modelId="{595DE8D8-2799-42AA-9EAC-EF12C36CAAF5}" srcId="{42DC1395-1514-4B8E-B7D7-BDFB35E3B901}" destId="{5623D508-5611-48BB-9C3A-1E940C1C8156}" srcOrd="3" destOrd="0" parTransId="{8756C798-EA97-4B09-A31B-D5F63216798B}" sibTransId="{F14F0644-B822-4B5B-8839-47081C4CB0B4}"/>
    <dgm:cxn modelId="{67577FEB-0AEC-449A-ADDB-12F7D9C9551A}" type="presOf" srcId="{404273D9-455B-4B85-AA33-494E3DCD8472}" destId="{E2D3E8BC-4010-4F32-BF20-66928EFAABC9}" srcOrd="1" destOrd="0" presId="urn:microsoft.com/office/officeart/2005/8/layout/process5"/>
    <dgm:cxn modelId="{801F2B06-CB47-477B-BC40-F13DA7956ADC}" type="presParOf" srcId="{E1725D30-B172-43FB-A20A-0E9892CB499B}" destId="{E0C5E22E-911C-4DFB-A068-0B6291280ECD}" srcOrd="0" destOrd="0" presId="urn:microsoft.com/office/officeart/2005/8/layout/process5"/>
    <dgm:cxn modelId="{A714C293-B43C-43CD-B5D2-84256CD394B6}" type="presParOf" srcId="{E1725D30-B172-43FB-A20A-0E9892CB499B}" destId="{B59C594A-F26D-4B96-BEE5-E8DFABC37BF6}" srcOrd="1" destOrd="0" presId="urn:microsoft.com/office/officeart/2005/8/layout/process5"/>
    <dgm:cxn modelId="{EA35FBEE-A2FA-4F65-B033-D36B3F211564}" type="presParOf" srcId="{B59C594A-F26D-4B96-BEE5-E8DFABC37BF6}" destId="{30E17535-06E8-467C-A62A-2D76E7E63905}" srcOrd="0" destOrd="0" presId="urn:microsoft.com/office/officeart/2005/8/layout/process5"/>
    <dgm:cxn modelId="{2F6DEDE1-66D8-400D-9258-64F65E6C4EC4}" type="presParOf" srcId="{E1725D30-B172-43FB-A20A-0E9892CB499B}" destId="{A4B5AD20-6EE3-46B9-BC29-75CAA85A95F5}" srcOrd="2" destOrd="0" presId="urn:microsoft.com/office/officeart/2005/8/layout/process5"/>
    <dgm:cxn modelId="{AD3E6CD8-3E4F-4AE1-9852-C98441374D1E}" type="presParOf" srcId="{E1725D30-B172-43FB-A20A-0E9892CB499B}" destId="{67ACBE2C-ECAF-48DD-B890-CD3EA1EE95F9}" srcOrd="3" destOrd="0" presId="urn:microsoft.com/office/officeart/2005/8/layout/process5"/>
    <dgm:cxn modelId="{2C089F4E-E971-4CBB-B423-F3F460F2FC0E}" type="presParOf" srcId="{67ACBE2C-ECAF-48DD-B890-CD3EA1EE95F9}" destId="{E2D3E8BC-4010-4F32-BF20-66928EFAABC9}" srcOrd="0" destOrd="0" presId="urn:microsoft.com/office/officeart/2005/8/layout/process5"/>
    <dgm:cxn modelId="{CB309C1C-9135-4B8B-8658-6ABB849BCB31}" type="presParOf" srcId="{E1725D30-B172-43FB-A20A-0E9892CB499B}" destId="{C8D5D9EC-0690-48CC-80AB-13389CDE1AE5}" srcOrd="4" destOrd="0" presId="urn:microsoft.com/office/officeart/2005/8/layout/process5"/>
    <dgm:cxn modelId="{7A7167CF-443C-4D8C-A6E0-3DA53400CE47}" type="presParOf" srcId="{E1725D30-B172-43FB-A20A-0E9892CB499B}" destId="{45015DD3-CB9B-4D21-AA4B-270521D233DE}" srcOrd="5" destOrd="0" presId="urn:microsoft.com/office/officeart/2005/8/layout/process5"/>
    <dgm:cxn modelId="{A68B4006-232E-4A0E-A80D-448F7292FB14}" type="presParOf" srcId="{45015DD3-CB9B-4D21-AA4B-270521D233DE}" destId="{5AD2F068-9415-4F0B-A06E-5D8CFD87DC66}" srcOrd="0" destOrd="0" presId="urn:microsoft.com/office/officeart/2005/8/layout/process5"/>
    <dgm:cxn modelId="{1EDC1C63-11ED-4DA2-B498-B46F5DCDDDD6}" type="presParOf" srcId="{E1725D30-B172-43FB-A20A-0E9892CB499B}" destId="{2515282F-57A0-49AF-8FE2-A024A78A4C5D}" srcOrd="6" destOrd="0" presId="urn:microsoft.com/office/officeart/2005/8/layout/process5"/>
    <dgm:cxn modelId="{CB69A171-0D4F-4B97-B015-C7CBE6E54F93}" type="presParOf" srcId="{E1725D30-B172-43FB-A20A-0E9892CB499B}" destId="{7C3A34BC-6010-414F-913A-99AF6366388D}" srcOrd="7" destOrd="0" presId="urn:microsoft.com/office/officeart/2005/8/layout/process5"/>
    <dgm:cxn modelId="{146F5C8A-47FE-423C-9916-8447A779B229}" type="presParOf" srcId="{7C3A34BC-6010-414F-913A-99AF6366388D}" destId="{87057029-D40C-4917-9C36-84D155AB2E65}" srcOrd="0" destOrd="0" presId="urn:microsoft.com/office/officeart/2005/8/layout/process5"/>
    <dgm:cxn modelId="{8C3B05F2-B40A-4394-9F68-B82083BA7B9E}" type="presParOf" srcId="{E1725D30-B172-43FB-A20A-0E9892CB499B}" destId="{E0CA63B1-4F90-494C-BF19-442D03F7376A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51396-A636-4305-BF52-880306FC5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5B6C05-D80A-481A-AFCA-3C13B428E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087DB3-A0BE-41CE-BD66-75DAE69DB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3EF7DE-2E24-48A7-9D7F-B352B9E2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DD241E-4E57-4E46-BD8C-F419D3803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71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186D0-69AD-485E-8434-54A597C2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F1EB83-7CF3-4CC8-B010-8F1D005CA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1813AE-B586-40A1-9A0E-2292B3AE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9FFAF8-4FB2-4D66-87B6-21491FBD2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25988E-2CDF-4E66-8E8C-4C7AD3AEF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48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A9E90-CA5C-4B81-95C5-E164B3385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710D07-652D-417C-AE16-0AA195097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F38677-BB62-4041-8754-5D32DEEB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716555-0678-4072-B8F3-DC8D86ECB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022335-03A6-46C5-93E9-8A0F4D2FA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5883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E9789D-4654-44DB-8E34-3D9AC3D8F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A964FC9-A4D3-466C-94ED-695B9F29A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958464-C113-4425-B88B-F090898EC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13F1F2B-4BD8-4BE6-A0AF-B285879E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C81D078-5F1B-471C-9DF9-3ECD3F6AC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4D685B-D622-4BE6-8AF8-2D1949514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11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4F044E-9605-4B65-A401-52BEF61E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5D6803-DF17-4BCF-9375-100F512D6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FC0060A-6831-43FA-A1E6-D22AF1D6CB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9DC48D3-7AFD-4C71-B6F8-EB610FB84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B9D6CC3-C6D5-4878-BDF3-5DEFE713B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B12342B-1350-403C-9146-4E55BF13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7E175C1-0C9D-4BF5-9B81-E504CCA86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1FB1AFB-1FAE-424E-930B-3F97F6E94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724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5FADB-100D-4BF3-ADAF-A6E62EEA8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50F8B0C-A7E3-4148-B41A-8FD3C1DEB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0EBE305-3311-4E20-AC05-70B32EEC0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E3706D6-A888-4F3E-ACE6-83A0A830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847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DBF56B9-EA91-4045-BF37-780F7C0FA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2D045A7-3B4B-44F7-8182-15F717442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186A9B-62E7-4425-AC65-B03DBC368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472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56F4AE-178D-4110-84BD-037EA168B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BEFFDF-5029-4156-A963-0DC63BD96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C088FF9-65EA-4AC9-BFEE-7067AD85F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30D262-9430-4B08-AAFD-178BA1B4C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9F6605-C294-4237-B5D3-419B6535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B70AB9-DFED-4203-A5F2-551DB3E30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15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836A1-9C56-4FC2-A968-64CCB03C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ED89E50-CAFE-488E-A7CE-0CB42901B7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30073E-B683-4F75-AA66-A096DAD87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B76522-7660-4C1A-B5C9-CF0B8B6C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EC416D-C441-4386-A80D-9EFED4C8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59AAF6-C293-4553-A8D4-2E4BA31F9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861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8BB65B-9B83-42B5-A69F-3F362B0AD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9EB5FE7-1F60-4977-BE50-43C2D131B0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5C9EBE-D7F9-462F-85FD-B5976E914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8A20E44-C3CE-41D8-8D0D-71E0A1815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5A2A43-E24B-4C8C-9372-A08A9865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1618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F57149D-84CD-41DA-8013-47DE72DE7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BBC8CE-E1AE-4AE3-9C9B-41B984FD7B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142339-8E63-44E6-9898-49EA68D31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8660F3-7A7F-48EE-B466-31DF75A74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1E4F2B-3BF7-4573-A0B4-F5DF4821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71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2A7DADC-C0CE-4B06-966A-B0D572C16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60DD0E-5D9F-4E84-9676-A3EC73847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C99F2E-0F46-466E-B290-4F649C5B31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C460-E369-4A7C-A200-1ADDC328396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281521-B802-49DE-90B2-1499AF5F3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B8E192-7E67-4BA6-985C-E0AAB1F93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4A6CD-46F4-4F9B-84A8-9FEC8CED5E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46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8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7</a:t>
            </a:r>
          </a:p>
          <a:p>
            <a:r>
              <a:rPr lang="pt-BR" sz="2800" dirty="0">
                <a:latin typeface="Roboto"/>
              </a:rPr>
              <a:t>Estatística e probabilidade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1960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5035776" y="515159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Gráfico de colunas e gráfico de barras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333723D-D2E7-4D67-AF07-51D6DC762551}"/>
              </a:ext>
            </a:extLst>
          </p:cNvPr>
          <p:cNvSpPr/>
          <p:nvPr/>
        </p:nvSpPr>
        <p:spPr>
          <a:xfrm rot="10800000">
            <a:off x="573441" y="840797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8B68A3-8963-41B5-B8DB-8EAE8B83C5C8}"/>
              </a:ext>
            </a:extLst>
          </p:cNvPr>
          <p:cNvSpPr/>
          <p:nvPr/>
        </p:nvSpPr>
        <p:spPr>
          <a:xfrm rot="10800000" flipV="1">
            <a:off x="573440" y="1735762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740A014-F4BD-43A8-BCB2-F1BFB47F36F4}"/>
              </a:ext>
            </a:extLst>
          </p:cNvPr>
          <p:cNvSpPr/>
          <p:nvPr/>
        </p:nvSpPr>
        <p:spPr>
          <a:xfrm>
            <a:off x="571795" y="978593"/>
            <a:ext cx="8088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facilitar visualmente a comparação, entre si, dos dados obtidos em uma pesquisa, podemos utilizar o </a:t>
            </a:r>
            <a:r>
              <a:rPr lang="pt-BR" b="1" dirty="0">
                <a:latin typeface="Roboto"/>
              </a:rPr>
              <a:t>gráfico de colunas </a:t>
            </a:r>
            <a:r>
              <a:rPr lang="pt-BR" dirty="0">
                <a:latin typeface="Roboto"/>
              </a:rPr>
              <a:t>ou o </a:t>
            </a:r>
            <a:r>
              <a:rPr lang="pt-BR" b="1" dirty="0">
                <a:latin typeface="Roboto"/>
              </a:rPr>
              <a:t>gráfico de barras</a:t>
            </a:r>
            <a:r>
              <a:rPr lang="pt-BR" dirty="0">
                <a:latin typeface="Roboto"/>
              </a:rPr>
              <a:t>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C2AB2CA-02BA-40D3-91B8-6019109A3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703" y="2055786"/>
            <a:ext cx="5296417" cy="3323115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E9703B1D-4754-4082-88F0-AF863AA01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441" y="2055786"/>
            <a:ext cx="5296417" cy="3323114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38441FA6-99E2-4B43-8294-6812E7F3E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703" y="5471464"/>
            <a:ext cx="2618223" cy="101506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7B6DFF4-5856-4465-A55F-25030895F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794" y="5430649"/>
            <a:ext cx="2893593" cy="1286076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82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56577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Gráfico de segmentos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333723D-D2E7-4D67-AF07-51D6DC762551}"/>
              </a:ext>
            </a:extLst>
          </p:cNvPr>
          <p:cNvSpPr/>
          <p:nvPr/>
        </p:nvSpPr>
        <p:spPr>
          <a:xfrm rot="10800000">
            <a:off x="790211" y="1093487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8B68A3-8963-41B5-B8DB-8EAE8B83C5C8}"/>
              </a:ext>
            </a:extLst>
          </p:cNvPr>
          <p:cNvSpPr/>
          <p:nvPr/>
        </p:nvSpPr>
        <p:spPr>
          <a:xfrm rot="10800000" flipV="1">
            <a:off x="790210" y="2062192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740A014-F4BD-43A8-BCB2-F1BFB47F36F4}"/>
              </a:ext>
            </a:extLst>
          </p:cNvPr>
          <p:cNvSpPr/>
          <p:nvPr/>
        </p:nvSpPr>
        <p:spPr>
          <a:xfrm>
            <a:off x="790209" y="1139035"/>
            <a:ext cx="80883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Quando queremos representar os dados obtidos em uma pesquisa de maneira a facilitar a observação de como tais dados se comportam ou variam no decorrer do tempo, podemos utilizar o </a:t>
            </a:r>
            <a:r>
              <a:rPr lang="pt-BR" b="1" dirty="0">
                <a:latin typeface="Roboto"/>
              </a:rPr>
              <a:t>gráfico de segmentos</a:t>
            </a:r>
            <a:r>
              <a:rPr lang="pt-BR" dirty="0">
                <a:latin typeface="Roboto"/>
              </a:rPr>
              <a:t>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45675C0-B49F-4837-AB4E-61D37EDE7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906" y="2380425"/>
            <a:ext cx="5458129" cy="4357817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B11255-72BB-4E16-9811-4BF819EE9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107" y="5488588"/>
            <a:ext cx="4709890" cy="1144179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0091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611801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Gráfico de setores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333723D-D2E7-4D67-AF07-51D6DC762551}"/>
              </a:ext>
            </a:extLst>
          </p:cNvPr>
          <p:cNvSpPr/>
          <p:nvPr/>
        </p:nvSpPr>
        <p:spPr>
          <a:xfrm rot="10800000">
            <a:off x="790211" y="1093487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8B68A3-8963-41B5-B8DB-8EAE8B83C5C8}"/>
              </a:ext>
            </a:extLst>
          </p:cNvPr>
          <p:cNvSpPr/>
          <p:nvPr/>
        </p:nvSpPr>
        <p:spPr>
          <a:xfrm rot="10800000" flipV="1">
            <a:off x="790209" y="1830914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740A014-F4BD-43A8-BCB2-F1BFB47F36F4}"/>
              </a:ext>
            </a:extLst>
          </p:cNvPr>
          <p:cNvSpPr/>
          <p:nvPr/>
        </p:nvSpPr>
        <p:spPr>
          <a:xfrm>
            <a:off x="790209" y="1139035"/>
            <a:ext cx="8088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Quando queremos comparar as partes de um conjunto de dados de uma pesquisa com o todo e entre si, podemos utilizar o </a:t>
            </a:r>
            <a:r>
              <a:rPr lang="pt-BR" b="1" dirty="0">
                <a:latin typeface="Roboto"/>
              </a:rPr>
              <a:t>gráfico de setores</a:t>
            </a:r>
            <a:r>
              <a:rPr lang="pt-BR" dirty="0">
                <a:latin typeface="Roboto"/>
              </a:rPr>
              <a:t>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3DCF22A-1161-43A3-A0A8-32D4BA025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901" y="2315835"/>
            <a:ext cx="5487603" cy="3061454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9A5EBB7-352F-42AC-BCDD-61B3FE066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01" y="5553797"/>
            <a:ext cx="3977649" cy="95024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2691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42771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tendência central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333723D-D2E7-4D67-AF07-51D6DC762551}"/>
              </a:ext>
            </a:extLst>
          </p:cNvPr>
          <p:cNvSpPr/>
          <p:nvPr/>
        </p:nvSpPr>
        <p:spPr>
          <a:xfrm rot="10800000">
            <a:off x="790211" y="1203935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8B68A3-8963-41B5-B8DB-8EAE8B83C5C8}"/>
              </a:ext>
            </a:extLst>
          </p:cNvPr>
          <p:cNvSpPr/>
          <p:nvPr/>
        </p:nvSpPr>
        <p:spPr>
          <a:xfrm rot="10800000" flipV="1">
            <a:off x="790210" y="2884701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740A014-F4BD-43A8-BCB2-F1BFB47F36F4}"/>
              </a:ext>
            </a:extLst>
          </p:cNvPr>
          <p:cNvSpPr/>
          <p:nvPr/>
        </p:nvSpPr>
        <p:spPr>
          <a:xfrm>
            <a:off x="790210" y="1273290"/>
            <a:ext cx="80883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média </a:t>
            </a:r>
            <a:r>
              <a:rPr lang="pt-BR" dirty="0">
                <a:latin typeface="Roboto"/>
              </a:rPr>
              <a:t>ou</a:t>
            </a:r>
            <a:r>
              <a:rPr lang="pt-BR" b="1" dirty="0">
                <a:latin typeface="Roboto"/>
              </a:rPr>
              <a:t> média aritmética </a:t>
            </a:r>
            <a:r>
              <a:rPr lang="pt-BR" dirty="0">
                <a:latin typeface="Roboto"/>
              </a:rPr>
              <a:t>é uma medida de tendência central que pode ser usada para apresentar de maneira resumida um conjunto de dados. 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Para calcular a média de dois ou mais números, adicionamos esses números e dividimos a soma obtida por essa quantidade de números.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A7BE625-BF17-4927-8560-AEB675EA1E84}"/>
              </a:ext>
            </a:extLst>
          </p:cNvPr>
          <p:cNvSpPr/>
          <p:nvPr/>
        </p:nvSpPr>
        <p:spPr>
          <a:xfrm>
            <a:off x="3048000" y="3207936"/>
            <a:ext cx="6096000" cy="1200329"/>
          </a:xfrm>
          <a:prstGeom prst="rect">
            <a:avLst/>
          </a:prstGeom>
          <a:ln w="28575">
            <a:solidFill>
              <a:schemeClr val="accent4"/>
            </a:solidFill>
            <a:prstDash val="dash"/>
          </a:ln>
        </p:spPr>
        <p:txBody>
          <a:bodyPr>
            <a:spAutoFit/>
          </a:bodyPr>
          <a:lstStyle/>
          <a:p>
            <a:pPr algn="just"/>
            <a:r>
              <a:rPr lang="pt-BR" dirty="0">
                <a:latin typeface="Roboto"/>
              </a:rPr>
              <a:t>Rodrigo está preocupado com o consumo de água em sua casa que, nesse mês, foi de 21 m</a:t>
            </a:r>
            <a:r>
              <a:rPr lang="pt-BR" baseline="30000" dirty="0">
                <a:latin typeface="Roboto"/>
              </a:rPr>
              <a:t>3</a:t>
            </a:r>
            <a:r>
              <a:rPr lang="pt-BR" dirty="0">
                <a:latin typeface="Roboto"/>
              </a:rPr>
              <a:t>. Observe abaixo o consumo de água na casa de Rodrigo nos seis meses anteriores.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DCEA038-2B3E-4994-A8F9-53C741757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876" y="4588883"/>
            <a:ext cx="4776247" cy="1270313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8B5A0B7-E86F-4E41-B7D9-6F03CFF72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588" y="5985061"/>
            <a:ext cx="8058823" cy="788912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23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42771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tendência central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9B9B20D-2E26-4A92-947D-24525075E0AD}"/>
              </a:ext>
            </a:extLst>
          </p:cNvPr>
          <p:cNvSpPr/>
          <p:nvPr/>
        </p:nvSpPr>
        <p:spPr>
          <a:xfrm rot="10800000">
            <a:off x="588649" y="1189761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EB652AD-64DE-4D50-91AB-46FDDB0E73A7}"/>
              </a:ext>
            </a:extLst>
          </p:cNvPr>
          <p:cNvSpPr/>
          <p:nvPr/>
        </p:nvSpPr>
        <p:spPr>
          <a:xfrm rot="10800000">
            <a:off x="588648" y="2017038"/>
            <a:ext cx="231495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847FFF1-C906-4AAE-965A-6731D9CFC992}"/>
              </a:ext>
            </a:extLst>
          </p:cNvPr>
          <p:cNvSpPr/>
          <p:nvPr/>
        </p:nvSpPr>
        <p:spPr>
          <a:xfrm>
            <a:off x="588648" y="1231504"/>
            <a:ext cx="80883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moda</a:t>
            </a:r>
            <a:r>
              <a:rPr lang="pt-BR" dirty="0">
                <a:latin typeface="Roboto"/>
              </a:rPr>
              <a:t> é uma medida de tendência central que corresponde ao dado de maior frequência entre aqueles de um conjunto de dados de uma pesquisa.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7B17098-09EF-44EC-86DF-1B622F122748}"/>
              </a:ext>
            </a:extLst>
          </p:cNvPr>
          <p:cNvSpPr/>
          <p:nvPr/>
        </p:nvSpPr>
        <p:spPr>
          <a:xfrm>
            <a:off x="3048000" y="2544258"/>
            <a:ext cx="6096000" cy="1200329"/>
          </a:xfrm>
          <a:prstGeom prst="rect">
            <a:avLst/>
          </a:prstGeom>
          <a:ln w="28575">
            <a:solidFill>
              <a:schemeClr val="accent4"/>
            </a:solidFill>
            <a:prstDash val="dash"/>
          </a:ln>
        </p:spPr>
        <p:txBody>
          <a:bodyPr>
            <a:spAutoFit/>
          </a:bodyPr>
          <a:lstStyle/>
          <a:p>
            <a:pPr algn="just"/>
            <a:r>
              <a:rPr lang="pt-BR" dirty="0">
                <a:latin typeface="Roboto"/>
              </a:rPr>
              <a:t>Rodrigo está preocupado com o consumo de água em sua casa que, nesse mês, foi de 21 m</a:t>
            </a:r>
            <a:r>
              <a:rPr lang="pt-BR" baseline="30000" dirty="0">
                <a:latin typeface="Roboto"/>
              </a:rPr>
              <a:t>3</a:t>
            </a:r>
            <a:r>
              <a:rPr lang="pt-BR" dirty="0">
                <a:latin typeface="Roboto"/>
              </a:rPr>
              <a:t>. Observe abaixo o consumo de água na casa de Rodrigo nos seis meses anteriores.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AE03851-FE81-49B3-B6D5-D6D319F53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876" y="3925205"/>
            <a:ext cx="4776247" cy="1270313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EE2BFE4-C123-4375-AE5E-092F70790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804" y="5477871"/>
            <a:ext cx="1778390" cy="470016"/>
          </a:xfrm>
          <a:prstGeom prst="rect">
            <a:avLst/>
          </a:prstGeom>
        </p:spPr>
      </p:pic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3925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42771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tendência central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513DDE6-31AD-4E9C-B58B-CB8B12DFF213}"/>
              </a:ext>
            </a:extLst>
          </p:cNvPr>
          <p:cNvSpPr/>
          <p:nvPr/>
        </p:nvSpPr>
        <p:spPr>
          <a:xfrm rot="10800000">
            <a:off x="634963" y="1076848"/>
            <a:ext cx="3587660" cy="6041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1E98DA1C-49B6-4DD0-B5D3-3FF34FAD31BB}"/>
              </a:ext>
            </a:extLst>
          </p:cNvPr>
          <p:cNvSpPr/>
          <p:nvPr/>
        </p:nvSpPr>
        <p:spPr>
          <a:xfrm rot="10800000" flipV="1">
            <a:off x="815156" y="3181644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89FD2AF4-31CD-47C1-908C-A2510D50F34C}"/>
              </a:ext>
            </a:extLst>
          </p:cNvPr>
          <p:cNvSpPr/>
          <p:nvPr/>
        </p:nvSpPr>
        <p:spPr>
          <a:xfrm>
            <a:off x="677139" y="1105673"/>
            <a:ext cx="80883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mediana</a:t>
            </a:r>
            <a:r>
              <a:rPr lang="pt-BR" dirty="0">
                <a:latin typeface="Roboto"/>
              </a:rPr>
              <a:t> é uma medida de tendência central que, para ser determinada, é necessário que os dados da pesquisa estejam organizados em ordem crescente ou decrescente.</a:t>
            </a:r>
          </a:p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Quando a quantidade de dados é ímpar, a mediana corresponde ao dado central. Já quando a quantidade de dados é par, a mediana corresponde à média dos dois dados centrais.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DBA6919-A639-401E-B673-159018E188D2}"/>
              </a:ext>
            </a:extLst>
          </p:cNvPr>
          <p:cNvSpPr/>
          <p:nvPr/>
        </p:nvSpPr>
        <p:spPr>
          <a:xfrm>
            <a:off x="3130115" y="3429000"/>
            <a:ext cx="6096000" cy="1200329"/>
          </a:xfrm>
          <a:prstGeom prst="rect">
            <a:avLst/>
          </a:prstGeom>
          <a:ln w="28575">
            <a:solidFill>
              <a:schemeClr val="accent4"/>
            </a:solidFill>
            <a:prstDash val="dash"/>
          </a:ln>
        </p:spPr>
        <p:txBody>
          <a:bodyPr>
            <a:spAutoFit/>
          </a:bodyPr>
          <a:lstStyle/>
          <a:p>
            <a:pPr algn="just"/>
            <a:r>
              <a:rPr lang="pt-BR" dirty="0">
                <a:latin typeface="Roboto"/>
              </a:rPr>
              <a:t>Rodrigo está preocupado com o consumo de água em sua casa que, nesse mês, foi de 21 m</a:t>
            </a:r>
            <a:r>
              <a:rPr lang="pt-BR" baseline="30000" dirty="0">
                <a:latin typeface="Roboto"/>
              </a:rPr>
              <a:t>3</a:t>
            </a:r>
            <a:r>
              <a:rPr lang="pt-BR" dirty="0">
                <a:latin typeface="Roboto"/>
              </a:rPr>
              <a:t>. Observe abaixo o consumo de água na casa de Rodrigo nos seis meses anteriores.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236FD3E-ED84-46B5-81FD-9CCD9E6DB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91" y="4809947"/>
            <a:ext cx="4776247" cy="1270313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2FF96AA-9CB2-409D-831F-395E66ACA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115" y="6145972"/>
            <a:ext cx="5743531" cy="712028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867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487547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Distribuição de frequência 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AE0800A-4D35-4A36-92DC-3EA7432A5129}"/>
              </a:ext>
            </a:extLst>
          </p:cNvPr>
          <p:cNvSpPr/>
          <p:nvPr/>
        </p:nvSpPr>
        <p:spPr>
          <a:xfrm rot="10800000">
            <a:off x="417744" y="1025953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820BC67-46F3-46CA-A2AC-6F58CEA57866}"/>
              </a:ext>
            </a:extLst>
          </p:cNvPr>
          <p:cNvSpPr/>
          <p:nvPr/>
        </p:nvSpPr>
        <p:spPr>
          <a:xfrm rot="10800000">
            <a:off x="417744" y="4120729"/>
            <a:ext cx="231495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64D119F-1939-43D5-82D4-D0294E8D4796}"/>
              </a:ext>
            </a:extLst>
          </p:cNvPr>
          <p:cNvSpPr/>
          <p:nvPr/>
        </p:nvSpPr>
        <p:spPr>
          <a:xfrm>
            <a:off x="417743" y="1165040"/>
            <a:ext cx="37801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O grupo de Alisson fez a pesquisa na internet e identificou que </a:t>
            </a:r>
            <a:r>
              <a:rPr lang="pt-BR" b="1" dirty="0">
                <a:latin typeface="Roboto"/>
              </a:rPr>
              <a:t>Sergipe</a:t>
            </a:r>
            <a:r>
              <a:rPr lang="pt-BR" dirty="0">
                <a:latin typeface="Roboto"/>
              </a:rPr>
              <a:t> é o estado brasileiro com a menor extensão territorial. 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Os alunos desse grupo registraram em um quadro a </a:t>
            </a:r>
            <a:r>
              <a:rPr lang="pt-BR" b="1" dirty="0">
                <a:latin typeface="Roboto"/>
              </a:rPr>
              <a:t>extensão territorial </a:t>
            </a:r>
            <a:r>
              <a:rPr lang="pt-BR" dirty="0">
                <a:latin typeface="Roboto"/>
              </a:rPr>
              <a:t>aproximada de cada um dos </a:t>
            </a:r>
            <a:r>
              <a:rPr lang="pt-BR" b="1" dirty="0">
                <a:latin typeface="Roboto"/>
              </a:rPr>
              <a:t>75 municípios </a:t>
            </a:r>
            <a:r>
              <a:rPr lang="pt-BR" dirty="0">
                <a:latin typeface="Roboto"/>
              </a:rPr>
              <a:t>desse estado, em </a:t>
            </a:r>
            <a:r>
              <a:rPr lang="pt-BR" b="1" dirty="0">
                <a:latin typeface="Roboto"/>
              </a:rPr>
              <a:t>quilômetros quadrados</a:t>
            </a:r>
            <a:r>
              <a:rPr lang="pt-BR" dirty="0">
                <a:latin typeface="Roboto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D56803-74AD-4640-8BE3-1B2BA84DB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78" y="1025953"/>
            <a:ext cx="7323211" cy="211545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F382871-BC77-4590-B3F7-3ADB1AF88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162" y="3520670"/>
            <a:ext cx="7296627" cy="3242218"/>
          </a:xfrm>
          <a:prstGeom prst="rect">
            <a:avLst/>
          </a:prstGeom>
        </p:spPr>
      </p:pic>
      <p:sp>
        <p:nvSpPr>
          <p:cNvPr id="19" name="Seta: para a Direita 18">
            <a:extLst>
              <a:ext uri="{FF2B5EF4-FFF2-40B4-BE49-F238E27FC236}">
                <a16:creationId xmlns:a16="http://schemas.microsoft.com/office/drawing/2014/main" id="{A0BD52D4-1950-49FA-99BA-50C262625503}"/>
              </a:ext>
            </a:extLst>
          </p:cNvPr>
          <p:cNvSpPr/>
          <p:nvPr/>
        </p:nvSpPr>
        <p:spPr>
          <a:xfrm rot="5400000">
            <a:off x="8056210" y="3110553"/>
            <a:ext cx="227947" cy="49577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458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56577"/>
            <a:ext cx="69514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Pesquisa estatística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AE0800A-4D35-4A36-92DC-3EA7432A5129}"/>
              </a:ext>
            </a:extLst>
          </p:cNvPr>
          <p:cNvSpPr/>
          <p:nvPr/>
        </p:nvSpPr>
        <p:spPr>
          <a:xfrm rot="10800000">
            <a:off x="417742" y="1071672"/>
            <a:ext cx="512765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820BC67-46F3-46CA-A2AC-6F58CEA57866}"/>
              </a:ext>
            </a:extLst>
          </p:cNvPr>
          <p:cNvSpPr/>
          <p:nvPr/>
        </p:nvSpPr>
        <p:spPr>
          <a:xfrm rot="10800000">
            <a:off x="417743" y="4769631"/>
            <a:ext cx="231495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64D119F-1939-43D5-82D4-D0294E8D4796}"/>
              </a:ext>
            </a:extLst>
          </p:cNvPr>
          <p:cNvSpPr/>
          <p:nvPr/>
        </p:nvSpPr>
        <p:spPr>
          <a:xfrm>
            <a:off x="417743" y="1165040"/>
            <a:ext cx="51276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Existem diversas técnicas de </a:t>
            </a:r>
            <a:r>
              <a:rPr lang="pt-BR" b="1" dirty="0">
                <a:latin typeface="Roboto"/>
              </a:rPr>
              <a:t>amostragem</a:t>
            </a:r>
            <a:r>
              <a:rPr lang="pt-BR" dirty="0">
                <a:latin typeface="Roboto"/>
              </a:rPr>
              <a:t>, ou seja, de selecionar os elementos da população para compor a amostra.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3750C57B-6ACA-4BB5-9520-236FF50D6481}"/>
              </a:ext>
            </a:extLst>
          </p:cNvPr>
          <p:cNvSpPr/>
          <p:nvPr/>
        </p:nvSpPr>
        <p:spPr>
          <a:xfrm>
            <a:off x="570207" y="2279375"/>
            <a:ext cx="3082413" cy="613324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Amostra casual simples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90BAC82-B822-4F78-9361-F5600159CCCB}"/>
              </a:ext>
            </a:extLst>
          </p:cNvPr>
          <p:cNvSpPr/>
          <p:nvPr/>
        </p:nvSpPr>
        <p:spPr>
          <a:xfrm>
            <a:off x="1592827" y="3016154"/>
            <a:ext cx="3082413" cy="613324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Amostra estratificada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FF204A02-AB53-4F48-84A9-EB7995114C9B}"/>
              </a:ext>
            </a:extLst>
          </p:cNvPr>
          <p:cNvGraphicFramePr/>
          <p:nvPr/>
        </p:nvGraphicFramePr>
        <p:xfrm>
          <a:off x="7587154" y="1408986"/>
          <a:ext cx="2977544" cy="5223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tângulo 14">
            <a:extLst>
              <a:ext uri="{FF2B5EF4-FFF2-40B4-BE49-F238E27FC236}">
                <a16:creationId xmlns:a16="http://schemas.microsoft.com/office/drawing/2014/main" id="{EDD34EC0-D0E8-4D0E-B170-7795E0FE2A2B}"/>
              </a:ext>
            </a:extLst>
          </p:cNvPr>
          <p:cNvSpPr/>
          <p:nvPr/>
        </p:nvSpPr>
        <p:spPr>
          <a:xfrm rot="10800000">
            <a:off x="6760968" y="1071672"/>
            <a:ext cx="386174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4F4BA36D-EFF8-4943-8882-A3AB8185A977}"/>
              </a:ext>
            </a:extLst>
          </p:cNvPr>
          <p:cNvSpPr/>
          <p:nvPr/>
        </p:nvSpPr>
        <p:spPr>
          <a:xfrm>
            <a:off x="6760968" y="1210761"/>
            <a:ext cx="3487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Etapas de uma pesquisa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73DFB7A-CB6E-4A0E-BB4F-5A2D8B482E8C}"/>
              </a:ext>
            </a:extLst>
          </p:cNvPr>
          <p:cNvSpPr/>
          <p:nvPr/>
        </p:nvSpPr>
        <p:spPr>
          <a:xfrm rot="10800000">
            <a:off x="6760968" y="1705228"/>
            <a:ext cx="231495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08DB44F-057D-4579-BFBA-A1453D4581C4}"/>
              </a:ext>
            </a:extLst>
          </p:cNvPr>
          <p:cNvSpPr/>
          <p:nvPr/>
        </p:nvSpPr>
        <p:spPr>
          <a:xfrm>
            <a:off x="2143432" y="3752933"/>
            <a:ext cx="3082413" cy="613324"/>
          </a:xfrm>
          <a:prstGeom prst="rect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Amostra sistemática</a:t>
            </a:r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8819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593553" y="625607"/>
            <a:ext cx="3878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"/>
              </a:rPr>
              <a:t>Probabilidade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AE0800A-4D35-4A36-92DC-3EA7432A5129}"/>
              </a:ext>
            </a:extLst>
          </p:cNvPr>
          <p:cNvSpPr/>
          <p:nvPr/>
        </p:nvSpPr>
        <p:spPr>
          <a:xfrm rot="10800000">
            <a:off x="503090" y="1352634"/>
            <a:ext cx="567825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820BC67-46F3-46CA-A2AC-6F58CEA57866}"/>
              </a:ext>
            </a:extLst>
          </p:cNvPr>
          <p:cNvSpPr/>
          <p:nvPr/>
        </p:nvSpPr>
        <p:spPr>
          <a:xfrm rot="10800000">
            <a:off x="499256" y="2437370"/>
            <a:ext cx="231495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64D119F-1939-43D5-82D4-D0294E8D4796}"/>
              </a:ext>
            </a:extLst>
          </p:cNvPr>
          <p:cNvSpPr/>
          <p:nvPr/>
        </p:nvSpPr>
        <p:spPr>
          <a:xfrm>
            <a:off x="1167997" y="2942100"/>
            <a:ext cx="5127651" cy="2585323"/>
          </a:xfrm>
          <a:prstGeom prst="rect">
            <a:avLst/>
          </a:prstGeom>
          <a:ln w="28575">
            <a:solidFill>
              <a:schemeClr val="accent4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Bárbara e Giovana foram a uma lanchonete para cada uma delas tomar um suco e comer um lanche natural. Pediram o cardápio e verificaram que podiam escolher entre três tipos de suco (laranja, melancia e uva) e dois tipos de lanche natural (simples ou completo). </a:t>
            </a:r>
          </a:p>
          <a:p>
            <a:pPr algn="just"/>
            <a:endParaRPr lang="pt-BR" dirty="0">
              <a:latin typeface="Roboto"/>
            </a:endParaRPr>
          </a:p>
          <a:p>
            <a:pPr algn="just"/>
            <a:r>
              <a:rPr lang="pt-BR" dirty="0">
                <a:latin typeface="Roboto"/>
              </a:rPr>
              <a:t>De quantas maneiras diferentes cada uma delas pode escolher um suco e um lanche?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76FB076-2EA7-4650-84B8-0F4EFBA94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050" y="2231379"/>
            <a:ext cx="4460385" cy="400676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3BBB48D-F810-4F37-A70F-37899BB67817}"/>
              </a:ext>
            </a:extLst>
          </p:cNvPr>
          <p:cNvSpPr/>
          <p:nvPr/>
        </p:nvSpPr>
        <p:spPr>
          <a:xfrm>
            <a:off x="427703" y="140109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>
                <a:latin typeface="Roboto"/>
              </a:rPr>
              <a:t>Dado um experimento aleatório, </a:t>
            </a:r>
            <a:r>
              <a:rPr lang="pt-BR" b="1" dirty="0">
                <a:latin typeface="Roboto"/>
              </a:rPr>
              <a:t>o espaço amostral </a:t>
            </a:r>
            <a:r>
              <a:rPr lang="pt-BR" dirty="0">
                <a:latin typeface="Roboto"/>
              </a:rPr>
              <a:t>S é o conjunto de todas as possibilidades de resultado daquele experimento.</a:t>
            </a:r>
          </a:p>
        </p:txBody>
      </p:sp>
      <p:sp>
        <p:nvSpPr>
          <p:cNvPr id="21" name="Subtítulo 4">
            <a:extLst>
              <a:ext uri="{FF2B5EF4-FFF2-40B4-BE49-F238E27FC236}">
                <a16:creationId xmlns:a16="http://schemas.microsoft.com/office/drawing/2014/main" id="{E35AA5C4-3413-4CDA-BC41-76BFCF6880BB}"/>
              </a:ext>
            </a:extLst>
          </p:cNvPr>
          <p:cNvSpPr txBox="1">
            <a:spLocks/>
          </p:cNvSpPr>
          <p:nvPr/>
        </p:nvSpPr>
        <p:spPr>
          <a:xfrm>
            <a:off x="7469417" y="1000724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3</a:t>
            </a:r>
          </a:p>
        </p:txBody>
      </p:sp>
      <p:sp>
        <p:nvSpPr>
          <p:cNvPr id="22" name="Subtítulo 4">
            <a:extLst>
              <a:ext uri="{FF2B5EF4-FFF2-40B4-BE49-F238E27FC236}">
                <a16:creationId xmlns:a16="http://schemas.microsoft.com/office/drawing/2014/main" id="{3C14BB2F-B830-4F10-AC02-A12C33B8577B}"/>
              </a:ext>
            </a:extLst>
          </p:cNvPr>
          <p:cNvSpPr txBox="1">
            <a:spLocks/>
          </p:cNvSpPr>
          <p:nvPr/>
        </p:nvSpPr>
        <p:spPr>
          <a:xfrm>
            <a:off x="8008816" y="947064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x</a:t>
            </a:r>
          </a:p>
        </p:txBody>
      </p:sp>
      <p:sp>
        <p:nvSpPr>
          <p:cNvPr id="23" name="Subtítulo 4">
            <a:extLst>
              <a:ext uri="{FF2B5EF4-FFF2-40B4-BE49-F238E27FC236}">
                <a16:creationId xmlns:a16="http://schemas.microsoft.com/office/drawing/2014/main" id="{94596413-63E5-4C2A-A916-0EED343D11BA}"/>
              </a:ext>
            </a:extLst>
          </p:cNvPr>
          <p:cNvSpPr txBox="1">
            <a:spLocks/>
          </p:cNvSpPr>
          <p:nvPr/>
        </p:nvSpPr>
        <p:spPr>
          <a:xfrm>
            <a:off x="8838471" y="962398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2</a:t>
            </a:r>
          </a:p>
        </p:txBody>
      </p:sp>
      <p:sp>
        <p:nvSpPr>
          <p:cNvPr id="24" name="Subtítulo 4">
            <a:extLst>
              <a:ext uri="{FF2B5EF4-FFF2-40B4-BE49-F238E27FC236}">
                <a16:creationId xmlns:a16="http://schemas.microsoft.com/office/drawing/2014/main" id="{B6819C36-6FAC-4D7D-83DD-D5EEE4A176CF}"/>
              </a:ext>
            </a:extLst>
          </p:cNvPr>
          <p:cNvSpPr txBox="1">
            <a:spLocks/>
          </p:cNvSpPr>
          <p:nvPr/>
        </p:nvSpPr>
        <p:spPr>
          <a:xfrm>
            <a:off x="9686474" y="947063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=</a:t>
            </a:r>
          </a:p>
        </p:txBody>
      </p:sp>
      <p:sp>
        <p:nvSpPr>
          <p:cNvPr id="25" name="Subtítulo 4">
            <a:extLst>
              <a:ext uri="{FF2B5EF4-FFF2-40B4-BE49-F238E27FC236}">
                <a16:creationId xmlns:a16="http://schemas.microsoft.com/office/drawing/2014/main" id="{64F2AEB3-3BC8-40C5-8051-9AF2331EDA1C}"/>
              </a:ext>
            </a:extLst>
          </p:cNvPr>
          <p:cNvSpPr txBox="1">
            <a:spLocks/>
          </p:cNvSpPr>
          <p:nvPr/>
        </p:nvSpPr>
        <p:spPr>
          <a:xfrm>
            <a:off x="10323584" y="947063"/>
            <a:ext cx="559636" cy="499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6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9F10AE5-B469-43A4-8743-E65314CB2BC9}"/>
              </a:ext>
            </a:extLst>
          </p:cNvPr>
          <p:cNvSpPr/>
          <p:nvPr/>
        </p:nvSpPr>
        <p:spPr>
          <a:xfrm>
            <a:off x="7417317" y="869423"/>
            <a:ext cx="663837" cy="1872929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E9B0B56D-6583-4E5B-A529-4A9CE757F33A}"/>
              </a:ext>
            </a:extLst>
          </p:cNvPr>
          <p:cNvSpPr/>
          <p:nvPr/>
        </p:nvSpPr>
        <p:spPr>
          <a:xfrm>
            <a:off x="8496114" y="867073"/>
            <a:ext cx="1167078" cy="1872929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5F2B09B3-E961-48FC-9FA7-F1A2FAB4F387}"/>
              </a:ext>
            </a:extLst>
          </p:cNvPr>
          <p:cNvSpPr/>
          <p:nvPr/>
        </p:nvSpPr>
        <p:spPr>
          <a:xfrm>
            <a:off x="10200909" y="874768"/>
            <a:ext cx="1273335" cy="1750445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Seta: para a Direita 28">
            <a:extLst>
              <a:ext uri="{FF2B5EF4-FFF2-40B4-BE49-F238E27FC236}">
                <a16:creationId xmlns:a16="http://schemas.microsoft.com/office/drawing/2014/main" id="{2CC677F8-072D-4186-BCB0-F9E6B5CDA3D6}"/>
              </a:ext>
            </a:extLst>
          </p:cNvPr>
          <p:cNvSpPr/>
          <p:nvPr/>
        </p:nvSpPr>
        <p:spPr>
          <a:xfrm>
            <a:off x="6615120" y="4065600"/>
            <a:ext cx="383458" cy="338321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50584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565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2020-04-03T14:35:41Z</dcterms:created>
  <dcterms:modified xsi:type="dcterms:W3CDTF">2020-04-03T14:42:31Z</dcterms:modified>
</cp:coreProperties>
</file>