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91" r:id="rId3"/>
    <p:sldId id="292" r:id="rId4"/>
    <p:sldId id="287" r:id="rId5"/>
    <p:sldId id="293" r:id="rId6"/>
    <p:sldId id="294" r:id="rId7"/>
    <p:sldId id="295" r:id="rId8"/>
    <p:sldId id="296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7B046C-2939-4119-8D88-5D8E907B7F64}" type="doc">
      <dgm:prSet loTypeId="urn:microsoft.com/office/officeart/2005/8/layout/hChevron3" loCatId="process" qsTypeId="urn:microsoft.com/office/officeart/2005/8/quickstyle/simple4" qsCatId="simple" csTypeId="urn:microsoft.com/office/officeart/2005/8/colors/accent4_5" csCatId="accent4" phldr="1"/>
      <dgm:spPr/>
    </dgm:pt>
    <dgm:pt modelId="{32D7A41C-7EF7-498A-835F-48ABAB01573A}">
      <dgm:prSet phldrT="[Texto]"/>
      <dgm:spPr/>
      <dgm:t>
        <a:bodyPr/>
        <a:lstStyle/>
        <a:p>
          <a:r>
            <a:rPr lang="pt-BR" dirty="0"/>
            <a:t>3</a:t>
          </a:r>
        </a:p>
      </dgm:t>
    </dgm:pt>
    <dgm:pt modelId="{2DD8ACDD-727D-405B-926C-65B53E4596CE}" type="parTrans" cxnId="{08292685-098C-466B-986E-32A48AE69347}">
      <dgm:prSet/>
      <dgm:spPr/>
      <dgm:t>
        <a:bodyPr/>
        <a:lstStyle/>
        <a:p>
          <a:endParaRPr lang="pt-BR"/>
        </a:p>
      </dgm:t>
    </dgm:pt>
    <dgm:pt modelId="{280F3FFB-511D-49EF-83CD-8EEC2CD6747F}" type="sibTrans" cxnId="{08292685-098C-466B-986E-32A48AE69347}">
      <dgm:prSet/>
      <dgm:spPr/>
      <dgm:t>
        <a:bodyPr/>
        <a:lstStyle/>
        <a:p>
          <a:endParaRPr lang="pt-BR"/>
        </a:p>
      </dgm:t>
    </dgm:pt>
    <dgm:pt modelId="{3151C10E-E0E2-4F24-B1B1-63299FD4BEDE}">
      <dgm:prSet phldrT="[Texto]"/>
      <dgm:spPr/>
      <dgm:t>
        <a:bodyPr/>
        <a:lstStyle/>
        <a:p>
          <a:r>
            <a:rPr lang="pt-BR" dirty="0"/>
            <a:t>5</a:t>
          </a:r>
        </a:p>
      </dgm:t>
    </dgm:pt>
    <dgm:pt modelId="{63C110DE-9764-44DF-8988-491B329369FA}" type="parTrans" cxnId="{2AAB0D0C-EE3A-46B6-87CC-36A429BE83C8}">
      <dgm:prSet/>
      <dgm:spPr/>
      <dgm:t>
        <a:bodyPr/>
        <a:lstStyle/>
        <a:p>
          <a:endParaRPr lang="pt-BR"/>
        </a:p>
      </dgm:t>
    </dgm:pt>
    <dgm:pt modelId="{2C556BCD-9FBD-443D-A985-37770004D6F6}" type="sibTrans" cxnId="{2AAB0D0C-EE3A-46B6-87CC-36A429BE83C8}">
      <dgm:prSet/>
      <dgm:spPr/>
      <dgm:t>
        <a:bodyPr/>
        <a:lstStyle/>
        <a:p>
          <a:endParaRPr lang="pt-BR"/>
        </a:p>
      </dgm:t>
    </dgm:pt>
    <dgm:pt modelId="{10DE6F49-C7B2-4A1A-8358-5C418EE224BF}">
      <dgm:prSet phldrT="[Texto]"/>
      <dgm:spPr/>
      <dgm:t>
        <a:bodyPr/>
        <a:lstStyle/>
        <a:p>
          <a:r>
            <a:rPr lang="pt-BR" dirty="0"/>
            <a:t>17</a:t>
          </a:r>
        </a:p>
      </dgm:t>
    </dgm:pt>
    <dgm:pt modelId="{6C23527F-1766-4EA9-A282-96B473F2E57F}" type="parTrans" cxnId="{E4F287AE-2162-430E-94AE-F7BA811D0D26}">
      <dgm:prSet/>
      <dgm:spPr/>
      <dgm:t>
        <a:bodyPr/>
        <a:lstStyle/>
        <a:p>
          <a:endParaRPr lang="pt-BR"/>
        </a:p>
      </dgm:t>
    </dgm:pt>
    <dgm:pt modelId="{759DAAF9-94CF-4050-B877-AE6C0A61875D}" type="sibTrans" cxnId="{E4F287AE-2162-430E-94AE-F7BA811D0D26}">
      <dgm:prSet/>
      <dgm:spPr/>
      <dgm:t>
        <a:bodyPr/>
        <a:lstStyle/>
        <a:p>
          <a:endParaRPr lang="pt-BR"/>
        </a:p>
      </dgm:t>
    </dgm:pt>
    <dgm:pt modelId="{BDC96832-7BD2-4C9F-AA4F-48E3582B89FC}">
      <dgm:prSet/>
      <dgm:spPr/>
      <dgm:t>
        <a:bodyPr/>
        <a:lstStyle/>
        <a:p>
          <a:r>
            <a:rPr lang="pt-BR" dirty="0"/>
            <a:t>9</a:t>
          </a:r>
        </a:p>
      </dgm:t>
    </dgm:pt>
    <dgm:pt modelId="{04D194D1-2A40-4DF1-8C8A-EEA3BCC08C33}" type="parTrans" cxnId="{B8880113-364A-4863-975A-73C6B4F3B9D2}">
      <dgm:prSet/>
      <dgm:spPr/>
      <dgm:t>
        <a:bodyPr/>
        <a:lstStyle/>
        <a:p>
          <a:endParaRPr lang="pt-BR"/>
        </a:p>
      </dgm:t>
    </dgm:pt>
    <dgm:pt modelId="{C52B6A6A-159D-43C2-90D9-23865C8EBA6B}" type="sibTrans" cxnId="{B8880113-364A-4863-975A-73C6B4F3B9D2}">
      <dgm:prSet/>
      <dgm:spPr/>
      <dgm:t>
        <a:bodyPr/>
        <a:lstStyle/>
        <a:p>
          <a:endParaRPr lang="pt-BR"/>
        </a:p>
      </dgm:t>
    </dgm:pt>
    <dgm:pt modelId="{39BD073E-9A70-4839-AE3D-A49B699ABED3}" type="pres">
      <dgm:prSet presAssocID="{657B046C-2939-4119-8D88-5D8E907B7F64}" presName="Name0" presStyleCnt="0">
        <dgm:presLayoutVars>
          <dgm:dir/>
          <dgm:resizeHandles val="exact"/>
        </dgm:presLayoutVars>
      </dgm:prSet>
      <dgm:spPr/>
    </dgm:pt>
    <dgm:pt modelId="{F16DCD9A-FFE2-4648-93F3-73FEE83EB8AE}" type="pres">
      <dgm:prSet presAssocID="{32D7A41C-7EF7-498A-835F-48ABAB01573A}" presName="parTxOnly" presStyleLbl="node1" presStyleIdx="0" presStyleCnt="4">
        <dgm:presLayoutVars>
          <dgm:bulletEnabled val="1"/>
        </dgm:presLayoutVars>
      </dgm:prSet>
      <dgm:spPr/>
    </dgm:pt>
    <dgm:pt modelId="{859AFCA0-0C0B-401C-B5AD-BD0411BC41E1}" type="pres">
      <dgm:prSet presAssocID="{280F3FFB-511D-49EF-83CD-8EEC2CD6747F}" presName="parSpace" presStyleCnt="0"/>
      <dgm:spPr/>
    </dgm:pt>
    <dgm:pt modelId="{648927B1-DF08-4311-90BD-9FD07CDFC667}" type="pres">
      <dgm:prSet presAssocID="{3151C10E-E0E2-4F24-B1B1-63299FD4BEDE}" presName="parTxOnly" presStyleLbl="node1" presStyleIdx="1" presStyleCnt="4" custLinFactNeighborX="-1142" custLinFactNeighborY="158">
        <dgm:presLayoutVars>
          <dgm:bulletEnabled val="1"/>
        </dgm:presLayoutVars>
      </dgm:prSet>
      <dgm:spPr/>
    </dgm:pt>
    <dgm:pt modelId="{7D1325DD-AFE2-4700-98DF-B72183168904}" type="pres">
      <dgm:prSet presAssocID="{2C556BCD-9FBD-443D-A985-37770004D6F6}" presName="parSpace" presStyleCnt="0"/>
      <dgm:spPr/>
    </dgm:pt>
    <dgm:pt modelId="{A9C2C264-830D-45E4-89DB-073F46AD8B22}" type="pres">
      <dgm:prSet presAssocID="{BDC96832-7BD2-4C9F-AA4F-48E3582B89FC}" presName="parTxOnly" presStyleLbl="node1" presStyleIdx="2" presStyleCnt="4">
        <dgm:presLayoutVars>
          <dgm:bulletEnabled val="1"/>
        </dgm:presLayoutVars>
      </dgm:prSet>
      <dgm:spPr/>
    </dgm:pt>
    <dgm:pt modelId="{F5B912DF-863C-4486-BD33-839506530CF0}" type="pres">
      <dgm:prSet presAssocID="{C52B6A6A-159D-43C2-90D9-23865C8EBA6B}" presName="parSpace" presStyleCnt="0"/>
      <dgm:spPr/>
    </dgm:pt>
    <dgm:pt modelId="{98C0436D-A034-4FB4-B413-3FF1E336EA3E}" type="pres">
      <dgm:prSet presAssocID="{10DE6F49-C7B2-4A1A-8358-5C418EE224BF}" presName="parTxOnly" presStyleLbl="node1" presStyleIdx="3" presStyleCnt="4">
        <dgm:presLayoutVars>
          <dgm:bulletEnabled val="1"/>
        </dgm:presLayoutVars>
      </dgm:prSet>
      <dgm:spPr/>
    </dgm:pt>
  </dgm:ptLst>
  <dgm:cxnLst>
    <dgm:cxn modelId="{EDC1C903-9094-4005-8F37-0387BC073D4A}" type="presOf" srcId="{657B046C-2939-4119-8D88-5D8E907B7F64}" destId="{39BD073E-9A70-4839-AE3D-A49B699ABED3}" srcOrd="0" destOrd="0" presId="urn:microsoft.com/office/officeart/2005/8/layout/hChevron3"/>
    <dgm:cxn modelId="{2AAB0D0C-EE3A-46B6-87CC-36A429BE83C8}" srcId="{657B046C-2939-4119-8D88-5D8E907B7F64}" destId="{3151C10E-E0E2-4F24-B1B1-63299FD4BEDE}" srcOrd="1" destOrd="0" parTransId="{63C110DE-9764-44DF-8988-491B329369FA}" sibTransId="{2C556BCD-9FBD-443D-A985-37770004D6F6}"/>
    <dgm:cxn modelId="{B8880113-364A-4863-975A-73C6B4F3B9D2}" srcId="{657B046C-2939-4119-8D88-5D8E907B7F64}" destId="{BDC96832-7BD2-4C9F-AA4F-48E3582B89FC}" srcOrd="2" destOrd="0" parTransId="{04D194D1-2A40-4DF1-8C8A-EEA3BCC08C33}" sibTransId="{C52B6A6A-159D-43C2-90D9-23865C8EBA6B}"/>
    <dgm:cxn modelId="{5E24601B-C9B6-451F-AC6D-E9AD8C092562}" type="presOf" srcId="{10DE6F49-C7B2-4A1A-8358-5C418EE224BF}" destId="{98C0436D-A034-4FB4-B413-3FF1E336EA3E}" srcOrd="0" destOrd="0" presId="urn:microsoft.com/office/officeart/2005/8/layout/hChevron3"/>
    <dgm:cxn modelId="{20502136-9504-431F-97D1-AA0F5F16CD96}" type="presOf" srcId="{BDC96832-7BD2-4C9F-AA4F-48E3582B89FC}" destId="{A9C2C264-830D-45E4-89DB-073F46AD8B22}" srcOrd="0" destOrd="0" presId="urn:microsoft.com/office/officeart/2005/8/layout/hChevron3"/>
    <dgm:cxn modelId="{08292685-098C-466B-986E-32A48AE69347}" srcId="{657B046C-2939-4119-8D88-5D8E907B7F64}" destId="{32D7A41C-7EF7-498A-835F-48ABAB01573A}" srcOrd="0" destOrd="0" parTransId="{2DD8ACDD-727D-405B-926C-65B53E4596CE}" sibTransId="{280F3FFB-511D-49EF-83CD-8EEC2CD6747F}"/>
    <dgm:cxn modelId="{E4F287AE-2162-430E-94AE-F7BA811D0D26}" srcId="{657B046C-2939-4119-8D88-5D8E907B7F64}" destId="{10DE6F49-C7B2-4A1A-8358-5C418EE224BF}" srcOrd="3" destOrd="0" parTransId="{6C23527F-1766-4EA9-A282-96B473F2E57F}" sibTransId="{759DAAF9-94CF-4050-B877-AE6C0A61875D}"/>
    <dgm:cxn modelId="{A0E3E2D9-D3FA-4327-9459-6EA7B4031092}" type="presOf" srcId="{3151C10E-E0E2-4F24-B1B1-63299FD4BEDE}" destId="{648927B1-DF08-4311-90BD-9FD07CDFC667}" srcOrd="0" destOrd="0" presId="urn:microsoft.com/office/officeart/2005/8/layout/hChevron3"/>
    <dgm:cxn modelId="{7F22CEF6-AC0F-4478-9291-E360235D9868}" type="presOf" srcId="{32D7A41C-7EF7-498A-835F-48ABAB01573A}" destId="{F16DCD9A-FFE2-4648-93F3-73FEE83EB8AE}" srcOrd="0" destOrd="0" presId="urn:microsoft.com/office/officeart/2005/8/layout/hChevron3"/>
    <dgm:cxn modelId="{D519A4B7-E7BA-4CDD-876F-26233A0BD11E}" type="presParOf" srcId="{39BD073E-9A70-4839-AE3D-A49B699ABED3}" destId="{F16DCD9A-FFE2-4648-93F3-73FEE83EB8AE}" srcOrd="0" destOrd="0" presId="urn:microsoft.com/office/officeart/2005/8/layout/hChevron3"/>
    <dgm:cxn modelId="{AE8586D9-9345-4DAB-A923-907D436A395D}" type="presParOf" srcId="{39BD073E-9A70-4839-AE3D-A49B699ABED3}" destId="{859AFCA0-0C0B-401C-B5AD-BD0411BC41E1}" srcOrd="1" destOrd="0" presId="urn:microsoft.com/office/officeart/2005/8/layout/hChevron3"/>
    <dgm:cxn modelId="{C7DFBFC5-83A8-48FB-9D37-A6F50B823131}" type="presParOf" srcId="{39BD073E-9A70-4839-AE3D-A49B699ABED3}" destId="{648927B1-DF08-4311-90BD-9FD07CDFC667}" srcOrd="2" destOrd="0" presId="urn:microsoft.com/office/officeart/2005/8/layout/hChevron3"/>
    <dgm:cxn modelId="{A052D72C-BA41-4FC5-81C6-1C8002C7D15D}" type="presParOf" srcId="{39BD073E-9A70-4839-AE3D-A49B699ABED3}" destId="{7D1325DD-AFE2-4700-98DF-B72183168904}" srcOrd="3" destOrd="0" presId="urn:microsoft.com/office/officeart/2005/8/layout/hChevron3"/>
    <dgm:cxn modelId="{35D29D6F-AFED-42A2-BD24-5A613D0B069F}" type="presParOf" srcId="{39BD073E-9A70-4839-AE3D-A49B699ABED3}" destId="{A9C2C264-830D-45E4-89DB-073F46AD8B22}" srcOrd="4" destOrd="0" presId="urn:microsoft.com/office/officeart/2005/8/layout/hChevron3"/>
    <dgm:cxn modelId="{7FBAC5E2-BE5E-4C9F-99DB-4919BFA1DACB}" type="presParOf" srcId="{39BD073E-9A70-4839-AE3D-A49B699ABED3}" destId="{F5B912DF-863C-4486-BD33-839506530CF0}" srcOrd="5" destOrd="0" presId="urn:microsoft.com/office/officeart/2005/8/layout/hChevron3"/>
    <dgm:cxn modelId="{62C7216F-8F05-48BD-B350-743342F86CBB}" type="presParOf" srcId="{39BD073E-9A70-4839-AE3D-A49B699ABED3}" destId="{98C0436D-A034-4FB4-B413-3FF1E336EA3E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6DCD9A-FFE2-4648-93F3-73FEE83EB8AE}">
      <dsp:nvSpPr>
        <dsp:cNvPr id="0" name=""/>
        <dsp:cNvSpPr/>
      </dsp:nvSpPr>
      <dsp:spPr>
        <a:xfrm>
          <a:off x="2381" y="387300"/>
          <a:ext cx="2389187" cy="955675"/>
        </a:xfrm>
        <a:prstGeom prst="homePlate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1366" tIns="130683" rIns="65342" bIns="130683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900" kern="1200" dirty="0"/>
            <a:t>3</a:t>
          </a:r>
        </a:p>
      </dsp:txBody>
      <dsp:txXfrm>
        <a:off x="2381" y="387300"/>
        <a:ext cx="2150268" cy="955675"/>
      </dsp:txXfrm>
    </dsp:sp>
    <dsp:sp modelId="{648927B1-DF08-4311-90BD-9FD07CDFC667}">
      <dsp:nvSpPr>
        <dsp:cNvPr id="0" name=""/>
        <dsp:cNvSpPr/>
      </dsp:nvSpPr>
      <dsp:spPr>
        <a:xfrm>
          <a:off x="1908274" y="388810"/>
          <a:ext cx="2389187" cy="955675"/>
        </a:xfrm>
        <a:prstGeom prst="chevron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13333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13333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13333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025" tIns="130683" rIns="65342" bIns="130683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900" kern="1200" dirty="0"/>
            <a:t>5</a:t>
          </a:r>
        </a:p>
      </dsp:txBody>
      <dsp:txXfrm>
        <a:off x="2386112" y="388810"/>
        <a:ext cx="1433512" cy="955675"/>
      </dsp:txXfrm>
    </dsp:sp>
    <dsp:sp modelId="{A9C2C264-830D-45E4-89DB-073F46AD8B22}">
      <dsp:nvSpPr>
        <dsp:cNvPr id="0" name=""/>
        <dsp:cNvSpPr/>
      </dsp:nvSpPr>
      <dsp:spPr>
        <a:xfrm>
          <a:off x="3825081" y="387300"/>
          <a:ext cx="2389187" cy="955675"/>
        </a:xfrm>
        <a:prstGeom prst="chevron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26667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26667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26667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025" tIns="130683" rIns="65342" bIns="130683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900" kern="1200" dirty="0"/>
            <a:t>9</a:t>
          </a:r>
        </a:p>
      </dsp:txBody>
      <dsp:txXfrm>
        <a:off x="4302919" y="387300"/>
        <a:ext cx="1433512" cy="955675"/>
      </dsp:txXfrm>
    </dsp:sp>
    <dsp:sp modelId="{98C0436D-A034-4FB4-B413-3FF1E336EA3E}">
      <dsp:nvSpPr>
        <dsp:cNvPr id="0" name=""/>
        <dsp:cNvSpPr/>
      </dsp:nvSpPr>
      <dsp:spPr>
        <a:xfrm>
          <a:off x="5736431" y="387300"/>
          <a:ext cx="2389187" cy="955675"/>
        </a:xfrm>
        <a:prstGeom prst="chevron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025" tIns="130683" rIns="65342" bIns="130683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900" kern="1200" dirty="0"/>
            <a:t>17</a:t>
          </a:r>
        </a:p>
      </dsp:txBody>
      <dsp:txXfrm>
        <a:off x="6214269" y="387300"/>
        <a:ext cx="1433512" cy="955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9655C5-78CD-4D80-9C45-490B5EA112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DC01524-062B-42BC-99A7-B4B72FE1E5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7115ED-00D9-4407-B176-3A7260C46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9DD99-DFB7-4ACF-BBC5-04355E7732B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4EE3C1C-1095-440F-B336-5A6E6B19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DAC673E-DC99-40AC-916A-C8A0140CA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87A6-8E74-4CEA-9A26-E42337A745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3600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4E1916-85AE-493D-A512-4C5DCAE7F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C4C5A7-5935-4A8E-9CAD-66C62C583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104BE9-577A-4594-8997-D0203251F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9DD99-DFB7-4ACF-BBC5-04355E7732B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D2AF6A3-230A-427D-91FD-6E78C2871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7D8AB3-A009-4F05-A761-354D09031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87A6-8E74-4CEA-9A26-E42337A745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7371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6F49EC-F5AB-4700-A03B-A08C20A55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FD0EB11-8E01-4818-8E21-1074F8639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0FBAE3-5D93-4677-A5E8-3C41A0838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9DD99-DFB7-4ACF-BBC5-04355E7732B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D9FCAB-213C-4784-B0C0-F3680B8DC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8482A2-24DD-49D6-BD27-C934F213D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87A6-8E74-4CEA-9A26-E42337A745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9736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14F774-1230-46EC-84A3-B4E531ED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5C3975E-213E-4EFE-A1B4-AE3933F20A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372E607-3BD0-43BB-821D-D1B95AB6B6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7271E81-C141-45D1-BC31-479A7AECA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9DD99-DFB7-4ACF-BBC5-04355E7732B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2828E20-A24A-4E5A-B889-55BF0BB0A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BCE6FDF-765D-4E79-ABE3-D6E58E566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87A6-8E74-4CEA-9A26-E42337A745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9974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ADC457-24B8-426B-B325-3A1AAF536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CC90587-5102-46F5-B83D-394DBFD3DA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1CD363C-327E-4804-BBBF-4AF123118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76C6279-58DB-4E43-ACD8-DAE1D1C508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B316A9F-76B2-4BA1-AB81-63CE5D8FB9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25B478C-CC51-40A7-8A6A-0B6F06D1A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9DD99-DFB7-4ACF-BBC5-04355E7732B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C1A879F-3E6D-4532-A112-9B95D24BF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F01FBD5-95B6-4FDC-B125-2D30B362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87A6-8E74-4CEA-9A26-E42337A745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6749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6A1D09-94FB-411D-8397-C6CC8D1ED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C34DB39-4DC2-4F36-9BB2-000E8E5BE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9DD99-DFB7-4ACF-BBC5-04355E7732B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C15E596-F0C9-4408-9652-29280FE41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F406BE6-937D-496C-B6CB-796C3CC17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87A6-8E74-4CEA-9A26-E42337A745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1651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F53706A-47EC-41A1-A43E-AA7405750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9DD99-DFB7-4ACF-BBC5-04355E7732B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386769A-4412-40BE-B315-2A2EC353E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10867E-38D5-475E-9607-A2A0B7133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87A6-8E74-4CEA-9A26-E42337A745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731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1C898D-3A7B-46F2-8651-B807DB3FE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E2AC56-07FA-45C1-B249-65806FC3E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D124517-C030-47E7-8E9F-26085662A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3440E46-77D8-4947-A83E-23D8D3356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9DD99-DFB7-4ACF-BBC5-04355E7732B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F864E99-4381-4AEA-A46B-617897E8E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BCCA0B-2EC9-4899-A1A6-E925D3C58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87A6-8E74-4CEA-9A26-E42337A745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7207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7A727C-E6F4-44BC-916C-38CB9BBA5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0423912-FE95-4672-B859-4ADCAD56D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14D7E1F-227D-46B0-B95A-86A8A8D7D4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D539904-0B06-4289-B885-3D3BAADC6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9DD99-DFB7-4ACF-BBC5-04355E7732B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30ACF91-67C1-402F-9696-69030DFEC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FF81A3-CDB8-43D1-83DC-B39EF6AB6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87A6-8E74-4CEA-9A26-E42337A745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5763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7E465A-600E-444A-8BE4-FAE68B274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E9B9893-5ABA-4710-BB31-FE1FDC4727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F8D9095-372A-48EA-9B75-166C2C4BF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9DD99-DFB7-4ACF-BBC5-04355E7732B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42E1EA9-20B8-4EC3-A310-51E6CB628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CEB946-418A-4559-9015-93F5B314D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87A6-8E74-4CEA-9A26-E42337A745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077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4EBDA1A-60D3-43F3-A7BA-776EFEBC23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F2B606D-E879-4F07-B9DC-F92E0E8C1F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CA2832-C397-4256-B971-2AB9F9F0C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9DD99-DFB7-4ACF-BBC5-04355E7732B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6F42A17-39F2-4023-A0C5-832A24CBA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180FB7-BCD5-4823-9FD7-D62E8C058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987A6-8E74-4CEA-9A26-E42337A745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8704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6C323ED-873E-4FD5-8467-E59EDD2CB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D3C0026-F157-4ED2-BDDF-318F2668D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367C248-5452-46C0-8051-BD1C995AD1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9DD99-DFB7-4ACF-BBC5-04355E7732B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E85A3F-3C2D-47A3-AF86-52B3C9A534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216610-8BC1-424D-A911-52E35B1F65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987A6-8E74-4CEA-9A26-E42337A745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32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10" Type="http://schemas.openxmlformats.org/officeDocument/2006/relationships/image" Target="../media/image1.png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15.emf"/><Relationship Id="rId7" Type="http://schemas.openxmlformats.org/officeDocument/2006/relationships/image" Target="../media/image19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emf"/><Relationship Id="rId11" Type="http://schemas.openxmlformats.org/officeDocument/2006/relationships/image" Target="../media/image1.png"/><Relationship Id="rId5" Type="http://schemas.openxmlformats.org/officeDocument/2006/relationships/image" Target="../media/image17.emf"/><Relationship Id="rId10" Type="http://schemas.openxmlformats.org/officeDocument/2006/relationships/image" Target="../media/image22.emf"/><Relationship Id="rId4" Type="http://schemas.openxmlformats.org/officeDocument/2006/relationships/image" Target="../media/image16.emf"/><Relationship Id="rId9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image" Target="../media/image1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7" Type="http://schemas.openxmlformats.org/officeDocument/2006/relationships/image" Target="../media/image1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7" Type="http://schemas.openxmlformats.org/officeDocument/2006/relationships/image" Target="../media/image1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731570A-6E92-473D-9595-30B9676E3019}"/>
              </a:ext>
            </a:extLst>
          </p:cNvPr>
          <p:cNvSpPr/>
          <p:nvPr/>
        </p:nvSpPr>
        <p:spPr>
          <a:xfrm>
            <a:off x="897988" y="1917291"/>
            <a:ext cx="10396024" cy="988142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/>
              </a:rPr>
              <a:t>Matemática</a:t>
            </a:r>
            <a:br>
              <a:rPr lang="pt-BR" sz="4800" dirty="0">
                <a:latin typeface="Roboto"/>
              </a:rPr>
            </a:br>
            <a:endParaRPr lang="pt-BR" sz="4800" dirty="0">
              <a:latin typeface="Roboto"/>
            </a:endParaRP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E8663A3A-C3EF-4E64-957E-A717760750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sz="2800" dirty="0">
                <a:latin typeface="Roboto"/>
              </a:rPr>
              <a:t>VOLUME 8</a:t>
            </a:r>
          </a:p>
          <a:p>
            <a:endParaRPr lang="pt-BR" sz="2800" dirty="0">
              <a:latin typeface="Roboto"/>
            </a:endParaRPr>
          </a:p>
          <a:p>
            <a:r>
              <a:rPr lang="pt-BR" sz="2800" dirty="0">
                <a:latin typeface="Roboto"/>
              </a:rPr>
              <a:t>Unidade 3</a:t>
            </a:r>
          </a:p>
          <a:p>
            <a:r>
              <a:rPr lang="pt-BR" sz="2800" dirty="0">
                <a:latin typeface="Roboto"/>
              </a:rPr>
              <a:t>Equação, sistema de equações e inequação</a:t>
            </a: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2645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591728"/>
            <a:ext cx="11926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Expressões algébricas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BCAD7E0-8382-430A-ACD8-1DB02241E8C3}"/>
              </a:ext>
            </a:extLst>
          </p:cNvPr>
          <p:cNvSpPr/>
          <p:nvPr/>
        </p:nvSpPr>
        <p:spPr>
          <a:xfrm>
            <a:off x="383459" y="1280504"/>
            <a:ext cx="92767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Uma expressão matemática que apresenta números e letras, ou somente letras, é denominada </a:t>
            </a:r>
            <a:r>
              <a:rPr lang="pt-BR" b="1" dirty="0">
                <a:latin typeface="Roboto"/>
              </a:rPr>
              <a:t>expressão algébrica</a:t>
            </a:r>
            <a:r>
              <a:rPr lang="pt-BR" dirty="0">
                <a:latin typeface="Roboto"/>
              </a:rPr>
              <a:t> ou </a:t>
            </a:r>
            <a:r>
              <a:rPr lang="pt-BR" b="1" dirty="0">
                <a:latin typeface="Roboto"/>
              </a:rPr>
              <a:t>literal</a:t>
            </a:r>
            <a:r>
              <a:rPr lang="pt-BR" dirty="0">
                <a:latin typeface="Roboto"/>
              </a:rPr>
              <a:t>. As letras, que normalmente representam números reais, são chamadas </a:t>
            </a:r>
            <a:r>
              <a:rPr lang="pt-BR" b="1" dirty="0">
                <a:latin typeface="Roboto"/>
              </a:rPr>
              <a:t>variáveis</a:t>
            </a:r>
            <a:r>
              <a:rPr lang="pt-BR" dirty="0">
                <a:latin typeface="Roboto"/>
              </a:rPr>
              <a:t>.</a:t>
            </a: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7968A65C-462F-42C9-A61B-DEE56E9FE082}"/>
              </a:ext>
            </a:extLst>
          </p:cNvPr>
          <p:cNvSpPr/>
          <p:nvPr/>
        </p:nvSpPr>
        <p:spPr>
          <a:xfrm rot="10800000">
            <a:off x="383459" y="2440725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3D1D30C4-DB75-472B-A7E5-EEF4A5BEA7A5}"/>
              </a:ext>
            </a:extLst>
          </p:cNvPr>
          <p:cNvSpPr/>
          <p:nvPr/>
        </p:nvSpPr>
        <p:spPr>
          <a:xfrm rot="10800000">
            <a:off x="383459" y="1125047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AC0F80D-2D3F-473D-9107-AC9439CC9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958" y="2703454"/>
            <a:ext cx="1219467" cy="41920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EAF2283-F67E-473B-8783-132015943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733" y="3428015"/>
            <a:ext cx="1575145" cy="419203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1A3D4A99-B152-48F3-9C99-BC4FE848E852}"/>
              </a:ext>
            </a:extLst>
          </p:cNvPr>
          <p:cNvSpPr/>
          <p:nvPr/>
        </p:nvSpPr>
        <p:spPr>
          <a:xfrm>
            <a:off x="383458" y="4241650"/>
            <a:ext cx="92767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Quando substituímos as variáveis de uma expressão algébrica por números e efetuamos os cálculos indicados, obtemos o </a:t>
            </a:r>
            <a:r>
              <a:rPr lang="pt-BR" b="1" dirty="0">
                <a:latin typeface="Roboto"/>
              </a:rPr>
              <a:t>valor numérico </a:t>
            </a:r>
            <a:r>
              <a:rPr lang="pt-BR" dirty="0">
                <a:latin typeface="Roboto"/>
              </a:rPr>
              <a:t>da expressão algébrica dada para esses números.</a:t>
            </a:r>
            <a:endParaRPr lang="pt-BR" b="1" dirty="0">
              <a:latin typeface="Roboto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2C13F4B-5543-4B2C-9B11-EAC55E463C1D}"/>
              </a:ext>
            </a:extLst>
          </p:cNvPr>
          <p:cNvSpPr/>
          <p:nvPr/>
        </p:nvSpPr>
        <p:spPr>
          <a:xfrm rot="10800000">
            <a:off x="383458" y="5338294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13E088B2-586B-486F-AA0C-8E30433C8E23}"/>
              </a:ext>
            </a:extLst>
          </p:cNvPr>
          <p:cNvSpPr/>
          <p:nvPr/>
        </p:nvSpPr>
        <p:spPr>
          <a:xfrm rot="10800000">
            <a:off x="383458" y="4022616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BD72FB4-EFF6-4F89-9DF8-3B7A35D7FA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4178" y="3015006"/>
            <a:ext cx="1219467" cy="4065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2B6A5FC-6B22-46F1-B32E-D42E35C6C8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673" y="5840632"/>
            <a:ext cx="3251913" cy="470016"/>
          </a:xfrm>
          <a:prstGeom prst="rect">
            <a:avLst/>
          </a:prstGeom>
        </p:spPr>
      </p:pic>
      <p:sp>
        <p:nvSpPr>
          <p:cNvPr id="15" name="Seta: para a Direita 14">
            <a:extLst>
              <a:ext uri="{FF2B5EF4-FFF2-40B4-BE49-F238E27FC236}">
                <a16:creationId xmlns:a16="http://schemas.microsoft.com/office/drawing/2014/main" id="{D51CC28D-A1ED-46B1-B63E-68CAB4E40302}"/>
              </a:ext>
            </a:extLst>
          </p:cNvPr>
          <p:cNvSpPr/>
          <p:nvPr/>
        </p:nvSpPr>
        <p:spPr>
          <a:xfrm>
            <a:off x="3971664" y="5890300"/>
            <a:ext cx="383458" cy="338321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C85D4F3F-552D-4967-B0B9-4F671F98BB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6098" y="5784846"/>
            <a:ext cx="1473523" cy="393797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4EBAB924-809C-4B22-A635-0795D58593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7948" y="5721330"/>
            <a:ext cx="2134068" cy="457313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5886EFF6-BF2E-429C-A18E-5FE6FD1916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45591" y="5683221"/>
            <a:ext cx="1829201" cy="495422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BD6659ED-14F7-43D4-B842-43AAE320CD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56630" y="5651462"/>
            <a:ext cx="508111" cy="597047"/>
          </a:xfrm>
          <a:prstGeom prst="rect">
            <a:avLst/>
          </a:prstGeom>
        </p:spPr>
      </p:pic>
      <p:pic>
        <p:nvPicPr>
          <p:cNvPr id="20" name="Google Shape;67;p1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0146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0" y="558935"/>
            <a:ext cx="25949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Sequências</a:t>
            </a:r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3D1D30C4-DB75-472B-A7E5-EEF4A5BEA7A5}"/>
              </a:ext>
            </a:extLst>
          </p:cNvPr>
          <p:cNvSpPr/>
          <p:nvPr/>
        </p:nvSpPr>
        <p:spPr>
          <a:xfrm rot="10800000">
            <a:off x="385350" y="1086627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D5C116D-660A-4FF0-9813-3905FAD3B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50" y="2222269"/>
            <a:ext cx="5015486" cy="2489813"/>
          </a:xfrm>
          <a:prstGeom prst="rect">
            <a:avLst/>
          </a:prstGeom>
        </p:spPr>
      </p:pic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C25EB4D2-31A2-45E1-AA15-4AE074FD7B51}"/>
              </a:ext>
            </a:extLst>
          </p:cNvPr>
          <p:cNvGraphicFramePr/>
          <p:nvPr/>
        </p:nvGraphicFramePr>
        <p:xfrm>
          <a:off x="385350" y="818064"/>
          <a:ext cx="8128000" cy="1730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Imagem 5">
            <a:extLst>
              <a:ext uri="{FF2B5EF4-FFF2-40B4-BE49-F238E27FC236}">
                <a16:creationId xmlns:a16="http://schemas.microsoft.com/office/drawing/2014/main" id="{17D91D02-019A-450A-A7CC-BD0F7D9417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63075" y="2870515"/>
            <a:ext cx="6269927" cy="142275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43410F7C-8DE7-42F1-8DBE-4DE5E1C18CFF}"/>
              </a:ext>
            </a:extLst>
          </p:cNvPr>
          <p:cNvSpPr/>
          <p:nvPr/>
        </p:nvSpPr>
        <p:spPr>
          <a:xfrm>
            <a:off x="416346" y="5515070"/>
            <a:ext cx="11507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Com essa expressão, em que </a:t>
            </a:r>
            <a:r>
              <a:rPr lang="pt-BR" b="1" dirty="0">
                <a:latin typeface="Roboto"/>
              </a:rPr>
              <a:t>n</a:t>
            </a:r>
            <a:r>
              <a:rPr lang="pt-BR" dirty="0">
                <a:latin typeface="Roboto"/>
              </a:rPr>
              <a:t> é um número natural maior que zero, é possível obter um termo qualquer da sequência a partir do termo anterior. Assim, dizemos que essa sequência está definida de maneira </a:t>
            </a:r>
            <a:r>
              <a:rPr lang="pt-BR" b="1" dirty="0">
                <a:latin typeface="Roboto"/>
              </a:rPr>
              <a:t>recursiva</a:t>
            </a:r>
            <a:r>
              <a:rPr lang="pt-BR" dirty="0">
                <a:latin typeface="Roboto"/>
              </a:rPr>
              <a:t>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9DD7E61-AE94-41C6-8863-25B6E5778ED0}"/>
              </a:ext>
            </a:extLst>
          </p:cNvPr>
          <p:cNvSpPr/>
          <p:nvPr/>
        </p:nvSpPr>
        <p:spPr>
          <a:xfrm rot="10800000">
            <a:off x="4743016" y="5300125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2F2976D-A6E5-45F8-A754-DBB68931174F}"/>
              </a:ext>
            </a:extLst>
          </p:cNvPr>
          <p:cNvSpPr/>
          <p:nvPr/>
        </p:nvSpPr>
        <p:spPr>
          <a:xfrm rot="10800000">
            <a:off x="4743015" y="6347999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9748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2" y="593933"/>
            <a:ext cx="36710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Sequências</a:t>
            </a:r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3D1D30C4-DB75-472B-A7E5-EEF4A5BEA7A5}"/>
              </a:ext>
            </a:extLst>
          </p:cNvPr>
          <p:cNvSpPr/>
          <p:nvPr/>
        </p:nvSpPr>
        <p:spPr>
          <a:xfrm rot="10800000">
            <a:off x="1230603" y="1331711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3384A44-1C5F-403C-9969-2543AA188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522" y="1534048"/>
            <a:ext cx="9393109" cy="242892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C345E71-ED46-45F0-84AB-20F56BD70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6400" y="4137617"/>
            <a:ext cx="4268135" cy="876516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C3C83AB7-6F02-4F75-9712-14446B7B4B51}"/>
              </a:ext>
            </a:extLst>
          </p:cNvPr>
          <p:cNvSpPr/>
          <p:nvPr/>
        </p:nvSpPr>
        <p:spPr>
          <a:xfrm>
            <a:off x="416346" y="5515070"/>
            <a:ext cx="11507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Note que, com essa expressão, é possível determinar qualquer termo da sequência sem que seja necessário conhecer termos anteriores. Assim, dizemos que essa sequência está definida de maneira </a:t>
            </a:r>
            <a:r>
              <a:rPr lang="pt-BR" b="1" dirty="0">
                <a:latin typeface="Roboto"/>
              </a:rPr>
              <a:t>não recursiva</a:t>
            </a:r>
            <a:r>
              <a:rPr lang="pt-BR" dirty="0">
                <a:latin typeface="Roboto"/>
              </a:rPr>
              <a:t>.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2BAC784-7AD5-4D33-900B-6C8DE2BCDAAC}"/>
              </a:ext>
            </a:extLst>
          </p:cNvPr>
          <p:cNvSpPr/>
          <p:nvPr/>
        </p:nvSpPr>
        <p:spPr>
          <a:xfrm rot="10800000">
            <a:off x="4743016" y="5300125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0B781B7-FDDA-448E-8493-F0C92553A402}"/>
              </a:ext>
            </a:extLst>
          </p:cNvPr>
          <p:cNvSpPr/>
          <p:nvPr/>
        </p:nvSpPr>
        <p:spPr>
          <a:xfrm rot="10800000">
            <a:off x="4743015" y="6347999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7571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577922"/>
            <a:ext cx="115332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Equação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BCAD7E0-8382-430A-ACD8-1DB02241E8C3}"/>
              </a:ext>
            </a:extLst>
          </p:cNvPr>
          <p:cNvSpPr/>
          <p:nvPr/>
        </p:nvSpPr>
        <p:spPr>
          <a:xfrm>
            <a:off x="383459" y="1280504"/>
            <a:ext cx="50448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Uma </a:t>
            </a:r>
            <a:r>
              <a:rPr lang="pt-BR" b="1" dirty="0">
                <a:latin typeface="Roboto"/>
              </a:rPr>
              <a:t>equação</a:t>
            </a:r>
            <a:r>
              <a:rPr lang="pt-BR" dirty="0">
                <a:latin typeface="Roboto"/>
              </a:rPr>
              <a:t> é uma sentença matemática expressa por uma </a:t>
            </a:r>
            <a:r>
              <a:rPr lang="pt-BR" b="1" dirty="0">
                <a:latin typeface="Roboto"/>
              </a:rPr>
              <a:t>igualdade</a:t>
            </a:r>
            <a:r>
              <a:rPr lang="pt-BR" dirty="0">
                <a:latin typeface="Roboto"/>
              </a:rPr>
              <a:t> em que as letras, que representam números desconhecidos, são chamadas </a:t>
            </a:r>
            <a:r>
              <a:rPr lang="pt-BR" b="1" dirty="0">
                <a:latin typeface="Roboto"/>
              </a:rPr>
              <a:t>incógnitas</a:t>
            </a:r>
            <a:r>
              <a:rPr lang="pt-BR" dirty="0">
                <a:latin typeface="Roboto"/>
              </a:rPr>
              <a:t>.</a:t>
            </a:r>
            <a:endParaRPr lang="pt-BR" b="1" dirty="0">
              <a:latin typeface="Roboto"/>
            </a:endParaRP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7968A65C-462F-42C9-A61B-DEE56E9FE082}"/>
              </a:ext>
            </a:extLst>
          </p:cNvPr>
          <p:cNvSpPr/>
          <p:nvPr/>
        </p:nvSpPr>
        <p:spPr>
          <a:xfrm rot="10800000">
            <a:off x="383457" y="2722186"/>
            <a:ext cx="270596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3D1D30C4-DB75-472B-A7E5-EEF4A5BEA7A5}"/>
              </a:ext>
            </a:extLst>
          </p:cNvPr>
          <p:cNvSpPr/>
          <p:nvPr/>
        </p:nvSpPr>
        <p:spPr>
          <a:xfrm rot="10800000">
            <a:off x="383458" y="1194076"/>
            <a:ext cx="1592825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A3D4A99-B152-48F3-9C99-BC4FE848E852}"/>
              </a:ext>
            </a:extLst>
          </p:cNvPr>
          <p:cNvSpPr/>
          <p:nvPr/>
        </p:nvSpPr>
        <p:spPr>
          <a:xfrm>
            <a:off x="6639260" y="1280503"/>
            <a:ext cx="53321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Resolver uma equação consiste em encontrar o valor da incógnita que torna a sentença verdadeira, ou seja, encontrar a </a:t>
            </a:r>
            <a:r>
              <a:rPr lang="pt-BR" b="1" dirty="0">
                <a:latin typeface="Roboto"/>
              </a:rPr>
              <a:t>solução</a:t>
            </a:r>
            <a:r>
              <a:rPr lang="pt-BR" dirty="0">
                <a:latin typeface="Roboto"/>
              </a:rPr>
              <a:t> ou a </a:t>
            </a:r>
            <a:r>
              <a:rPr lang="pt-BR" b="1" dirty="0">
                <a:latin typeface="Roboto"/>
              </a:rPr>
              <a:t>raiz da equação</a:t>
            </a:r>
            <a:r>
              <a:rPr lang="pt-BR" dirty="0">
                <a:latin typeface="Roboto"/>
              </a:rPr>
              <a:t>.</a:t>
            </a:r>
            <a:endParaRPr lang="pt-BR" b="1" dirty="0">
              <a:latin typeface="Roboto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2C13F4B-5543-4B2C-9B11-EAC55E463C1D}"/>
              </a:ext>
            </a:extLst>
          </p:cNvPr>
          <p:cNvSpPr/>
          <p:nvPr/>
        </p:nvSpPr>
        <p:spPr>
          <a:xfrm rot="10800000">
            <a:off x="6639260" y="2685521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13E088B2-586B-486F-AA0C-8E30433C8E23}"/>
              </a:ext>
            </a:extLst>
          </p:cNvPr>
          <p:cNvSpPr/>
          <p:nvPr/>
        </p:nvSpPr>
        <p:spPr>
          <a:xfrm rot="10800000" flipV="1">
            <a:off x="6639260" y="1226440"/>
            <a:ext cx="1224702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340C31F-6286-4705-9A8A-A2117026E8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870" y="4015166"/>
            <a:ext cx="1981634" cy="43190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5591B48-C87B-4244-96D2-FC12E74EA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06" y="4657581"/>
            <a:ext cx="3251913" cy="393797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38565A91-CBBE-46CF-9D68-362B44FD88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3767" y="5345508"/>
            <a:ext cx="1270278" cy="774891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2DF15942-1402-441C-90F7-AE9804D749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6283" y="6317881"/>
            <a:ext cx="1117845" cy="393797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8A24832B-6F3D-4425-9219-59DCE0CD50C2}"/>
              </a:ext>
            </a:extLst>
          </p:cNvPr>
          <p:cNvSpPr/>
          <p:nvPr/>
        </p:nvSpPr>
        <p:spPr>
          <a:xfrm>
            <a:off x="383456" y="3337646"/>
            <a:ext cx="42194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Equação do </a:t>
            </a:r>
            <a:r>
              <a:rPr lang="pt-BR" b="1" dirty="0">
                <a:latin typeface="Roboto"/>
              </a:rPr>
              <a:t>1º grau </a:t>
            </a:r>
            <a:r>
              <a:rPr lang="pt-BR" dirty="0">
                <a:latin typeface="Roboto"/>
              </a:rPr>
              <a:t>com uma incógnita</a:t>
            </a:r>
            <a:endParaRPr lang="pt-BR" dirty="0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93FFDB10-7049-42F1-B2E1-9C454626CC26}"/>
              </a:ext>
            </a:extLst>
          </p:cNvPr>
          <p:cNvSpPr/>
          <p:nvPr/>
        </p:nvSpPr>
        <p:spPr>
          <a:xfrm rot="10800000">
            <a:off x="817704" y="3788478"/>
            <a:ext cx="270596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97768CCB-7A91-436D-A01E-6200CBD50BCD}"/>
              </a:ext>
            </a:extLst>
          </p:cNvPr>
          <p:cNvSpPr/>
          <p:nvPr/>
        </p:nvSpPr>
        <p:spPr>
          <a:xfrm>
            <a:off x="6639260" y="3337646"/>
            <a:ext cx="42194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Equação do </a:t>
            </a:r>
            <a:r>
              <a:rPr lang="pt-BR" b="1" dirty="0">
                <a:latin typeface="Roboto"/>
              </a:rPr>
              <a:t>2º grau </a:t>
            </a:r>
            <a:r>
              <a:rPr lang="pt-BR" dirty="0">
                <a:latin typeface="Roboto"/>
              </a:rPr>
              <a:t>com uma incógnita</a:t>
            </a:r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FF7B6BF2-29DD-4B54-86E1-4B91DCC88043}"/>
              </a:ext>
            </a:extLst>
          </p:cNvPr>
          <p:cNvSpPr/>
          <p:nvPr/>
        </p:nvSpPr>
        <p:spPr>
          <a:xfrm rot="10800000">
            <a:off x="7073508" y="3788478"/>
            <a:ext cx="270596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296C52E3-D385-4BE1-879E-608F078040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8966" y="4015166"/>
            <a:ext cx="1880012" cy="431906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CC41B21B-A385-4883-98D2-A1697CF5F9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3962" y="4563792"/>
            <a:ext cx="1829201" cy="851110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4CFCD51D-F0A9-4827-8A05-903018E6E2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54849" y="5414902"/>
            <a:ext cx="1371901" cy="381094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1916966E-EB0E-48D3-9BDE-B3A8336A15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2837" y="6038412"/>
            <a:ext cx="2184879" cy="558938"/>
          </a:xfrm>
          <a:prstGeom prst="rect">
            <a:avLst/>
          </a:prstGeom>
        </p:spPr>
      </p:pic>
      <p:pic>
        <p:nvPicPr>
          <p:cNvPr id="66" name="Imagem 65">
            <a:extLst>
              <a:ext uri="{FF2B5EF4-FFF2-40B4-BE49-F238E27FC236}">
                <a16:creationId xmlns:a16="http://schemas.microsoft.com/office/drawing/2014/main" id="{D1D1DDE4-F46F-40C5-BDBE-CA5C515470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58153" y="6024652"/>
            <a:ext cx="2540557" cy="482719"/>
          </a:xfrm>
          <a:prstGeom prst="rect">
            <a:avLst/>
          </a:prstGeom>
        </p:spPr>
      </p:pic>
      <p:pic>
        <p:nvPicPr>
          <p:cNvPr id="24" name="Google Shape;67;p1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7828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577922"/>
            <a:ext cx="11926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Equação do 1º grau com duas incógnitas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4BCAD7E0-8382-430A-ACD8-1DB02241E8C3}"/>
                  </a:ext>
                </a:extLst>
              </p:cNvPr>
              <p:cNvSpPr/>
              <p:nvPr/>
            </p:nvSpPr>
            <p:spPr>
              <a:xfrm>
                <a:off x="383458" y="1280504"/>
                <a:ext cx="1126096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dirty="0">
                    <a:latin typeface="Roboto"/>
                  </a:rPr>
                  <a:t>Toda equação que pode ser reduzida a uma equação equivalente na forma </a:t>
                </a:r>
                <a:r>
                  <a:rPr lang="pt-BR" dirty="0" err="1">
                    <a:latin typeface="Roboto"/>
                  </a:rPr>
                  <a:t>ax</a:t>
                </a:r>
                <a:r>
                  <a:rPr lang="pt-BR" dirty="0">
                    <a:latin typeface="Roboto"/>
                  </a:rPr>
                  <a:t> + </a:t>
                </a:r>
                <a:r>
                  <a:rPr lang="pt-BR" dirty="0" err="1">
                    <a:latin typeface="Roboto"/>
                  </a:rPr>
                  <a:t>by</a:t>
                </a:r>
                <a:r>
                  <a:rPr lang="pt-BR" dirty="0">
                    <a:latin typeface="Roboto"/>
                  </a:rPr>
                  <a:t> = c, com </a:t>
                </a:r>
                <a:r>
                  <a:rPr lang="pt-BR" b="1" dirty="0">
                    <a:latin typeface="Roboto"/>
                  </a:rPr>
                  <a:t>a</a:t>
                </a:r>
                <a:r>
                  <a:rPr lang="pt-BR" dirty="0">
                    <a:latin typeface="Roboto"/>
                  </a:rPr>
                  <a:t>, </a:t>
                </a:r>
                <a:r>
                  <a:rPr lang="pt-BR" b="1" dirty="0">
                    <a:latin typeface="Roboto"/>
                  </a:rPr>
                  <a:t>b</a:t>
                </a:r>
                <a:r>
                  <a:rPr lang="pt-BR" dirty="0">
                    <a:latin typeface="Roboto"/>
                  </a:rPr>
                  <a:t> e </a:t>
                </a:r>
                <a:r>
                  <a:rPr lang="pt-BR" b="1" dirty="0">
                    <a:latin typeface="Roboto"/>
                  </a:rPr>
                  <a:t>c</a:t>
                </a:r>
                <a:r>
                  <a:rPr lang="pt-BR" dirty="0">
                    <a:latin typeface="Roboto"/>
                  </a:rPr>
                  <a:t> </a:t>
                </a:r>
                <a14:m>
                  <m:oMath xmlns:m="http://schemas.openxmlformats.org/officeDocument/2006/math">
                    <m:r>
                      <a:rPr lang="pt-B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pt-BR" dirty="0">
                    <a:latin typeface="Roboto"/>
                  </a:rPr>
                  <a:t> </a:t>
                </a:r>
                <a14:m>
                  <m:oMath xmlns:m="http://schemas.openxmlformats.org/officeDocument/2006/math">
                    <m:r>
                      <a:rPr lang="pt-BR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pt-BR" dirty="0">
                    <a:latin typeface="Roboto"/>
                  </a:rPr>
                  <a:t> e a </a:t>
                </a:r>
                <a:r>
                  <a:rPr lang="pt-B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≠</a:t>
                </a:r>
                <a:r>
                  <a:rPr lang="pt-BR" dirty="0">
                    <a:latin typeface="Roboto"/>
                  </a:rPr>
                  <a:t> 0, b </a:t>
                </a:r>
                <a:r>
                  <a:rPr lang="pt-B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≠</a:t>
                </a:r>
                <a:r>
                  <a:rPr lang="pt-BR" dirty="0">
                    <a:latin typeface="Roboto"/>
                  </a:rPr>
                  <a:t> 0, é denominada </a:t>
                </a:r>
                <a:r>
                  <a:rPr lang="pt-BR" b="1" dirty="0">
                    <a:latin typeface="Roboto"/>
                  </a:rPr>
                  <a:t>equação do 1° grau com duas incógnitas</a:t>
                </a:r>
                <a:r>
                  <a:rPr lang="pt-BR" dirty="0">
                    <a:latin typeface="Roboto"/>
                  </a:rPr>
                  <a:t>.</a:t>
                </a:r>
                <a:endParaRPr lang="pt-BR" b="1" dirty="0">
                  <a:latin typeface="Roboto"/>
                </a:endParaRPr>
              </a:p>
            </p:txBody>
          </p:sp>
        </mc:Choice>
        <mc:Fallback xmlns=""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4BCAD7E0-8382-430A-ACD8-1DB02241E8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458" y="1280504"/>
                <a:ext cx="11260960" cy="646331"/>
              </a:xfrm>
              <a:prstGeom prst="rect">
                <a:avLst/>
              </a:prstGeom>
              <a:blipFill>
                <a:blip r:embed="rId2"/>
                <a:stretch>
                  <a:fillRect l="-487" t="-4717" r="-433" b="-1509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Retângulo 63">
            <a:extLst>
              <a:ext uri="{FF2B5EF4-FFF2-40B4-BE49-F238E27FC236}">
                <a16:creationId xmlns:a16="http://schemas.microsoft.com/office/drawing/2014/main" id="{7968A65C-462F-42C9-A61B-DEE56E9FE082}"/>
              </a:ext>
            </a:extLst>
          </p:cNvPr>
          <p:cNvSpPr/>
          <p:nvPr/>
        </p:nvSpPr>
        <p:spPr>
          <a:xfrm rot="10800000">
            <a:off x="383456" y="2054429"/>
            <a:ext cx="3303641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3D1D30C4-DB75-472B-A7E5-EEF4A5BEA7A5}"/>
              </a:ext>
            </a:extLst>
          </p:cNvPr>
          <p:cNvSpPr/>
          <p:nvPr/>
        </p:nvSpPr>
        <p:spPr>
          <a:xfrm rot="10800000" flipV="1">
            <a:off x="383457" y="1079326"/>
            <a:ext cx="11149780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A3D4A99-B152-48F3-9C99-BC4FE848E852}"/>
              </a:ext>
            </a:extLst>
          </p:cNvPr>
          <p:cNvSpPr/>
          <p:nvPr/>
        </p:nvSpPr>
        <p:spPr>
          <a:xfrm>
            <a:off x="493505" y="3198983"/>
            <a:ext cx="664471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Dependendo do conjunto universo, uma equação do 1° grau com duas incógnitas, </a:t>
            </a:r>
            <a:r>
              <a:rPr lang="pt-BR" b="1" dirty="0">
                <a:latin typeface="Roboto"/>
              </a:rPr>
              <a:t>x</a:t>
            </a:r>
            <a:r>
              <a:rPr lang="pt-BR" dirty="0">
                <a:latin typeface="Roboto"/>
              </a:rPr>
              <a:t> e </a:t>
            </a:r>
            <a:r>
              <a:rPr lang="pt-BR" b="1" dirty="0">
                <a:latin typeface="Roboto"/>
              </a:rPr>
              <a:t>y</a:t>
            </a:r>
            <a:r>
              <a:rPr lang="pt-BR" dirty="0">
                <a:latin typeface="Roboto"/>
              </a:rPr>
              <a:t>, por exemplo, pode ter infinitas soluções, cada uma delas indicada por um par ordenado de números: o primeiro número representa o valor da incógnita </a:t>
            </a:r>
            <a:r>
              <a:rPr lang="pt-BR" b="1" dirty="0">
                <a:latin typeface="Roboto"/>
              </a:rPr>
              <a:t>x</a:t>
            </a:r>
            <a:r>
              <a:rPr lang="pt-BR" dirty="0">
                <a:latin typeface="Roboto"/>
              </a:rPr>
              <a:t>; o segundo representa sempre o valor da incógnita </a:t>
            </a:r>
            <a:r>
              <a:rPr lang="pt-BR" b="1" dirty="0">
                <a:latin typeface="Roboto"/>
              </a:rPr>
              <a:t>y</a:t>
            </a:r>
            <a:r>
              <a:rPr lang="pt-BR" dirty="0">
                <a:latin typeface="Roboto"/>
              </a:rPr>
              <a:t>. </a:t>
            </a:r>
          </a:p>
          <a:p>
            <a:pPr algn="just"/>
            <a:endParaRPr lang="pt-BR" dirty="0">
              <a:latin typeface="Roboto"/>
            </a:endParaRPr>
          </a:p>
          <a:p>
            <a:pPr algn="just"/>
            <a:r>
              <a:rPr lang="pt-BR" dirty="0">
                <a:latin typeface="Roboto"/>
              </a:rPr>
              <a:t>Essa ordem precisa ser respeitada. </a:t>
            </a:r>
          </a:p>
          <a:p>
            <a:pPr algn="just"/>
            <a:endParaRPr lang="pt-BR" dirty="0">
              <a:latin typeface="Roboto"/>
            </a:endParaRPr>
          </a:p>
          <a:p>
            <a:pPr algn="just"/>
            <a:r>
              <a:rPr lang="pt-BR" dirty="0">
                <a:latin typeface="Roboto"/>
              </a:rPr>
              <a:t>Daí o nome par ordenado. </a:t>
            </a:r>
          </a:p>
          <a:p>
            <a:pPr algn="just"/>
            <a:endParaRPr lang="pt-BR" dirty="0">
              <a:latin typeface="Roboto"/>
            </a:endParaRPr>
          </a:p>
          <a:p>
            <a:pPr algn="just"/>
            <a:r>
              <a:rPr lang="pt-BR" dirty="0">
                <a:latin typeface="Roboto"/>
              </a:rPr>
              <a:t>Indica-se: (x, y).</a:t>
            </a:r>
            <a:endParaRPr lang="pt-BR" b="1" dirty="0">
              <a:latin typeface="Roboto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2C13F4B-5543-4B2C-9B11-EAC55E463C1D}"/>
              </a:ext>
            </a:extLst>
          </p:cNvPr>
          <p:cNvSpPr/>
          <p:nvPr/>
        </p:nvSpPr>
        <p:spPr>
          <a:xfrm rot="10800000">
            <a:off x="588303" y="6512900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13E088B2-586B-486F-AA0C-8E30433C8E23}"/>
              </a:ext>
            </a:extLst>
          </p:cNvPr>
          <p:cNvSpPr/>
          <p:nvPr/>
        </p:nvSpPr>
        <p:spPr>
          <a:xfrm rot="10800000">
            <a:off x="588303" y="3088826"/>
            <a:ext cx="654991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EBE4DB8-80E7-4F78-BC52-0AEBF46EA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640" y="2223880"/>
            <a:ext cx="1727579" cy="342984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46A24730-A408-4F98-A41B-130F1E4401E9}"/>
              </a:ext>
            </a:extLst>
          </p:cNvPr>
          <p:cNvSpPr/>
          <p:nvPr/>
        </p:nvSpPr>
        <p:spPr>
          <a:xfrm>
            <a:off x="7875639" y="3198983"/>
            <a:ext cx="40803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O par ordenado (2, 5) é solução da equação 3x + 2y = 16.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7C11E0B-AAC1-4965-884D-33BF8B791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9057" y="4380448"/>
            <a:ext cx="1880012" cy="381094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2AED7D1B-5CC4-4C06-AE11-4D9DAEFA3C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2116" y="5189084"/>
            <a:ext cx="2794612" cy="342984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DC4BEB34-AF42-4CC8-95D6-3BA5D156AC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2116" y="6006059"/>
            <a:ext cx="3302724" cy="317578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FBEFCEDC-DA19-422E-AFE3-4DDD0D72D677}"/>
              </a:ext>
            </a:extLst>
          </p:cNvPr>
          <p:cNvSpPr/>
          <p:nvPr/>
        </p:nvSpPr>
        <p:spPr>
          <a:xfrm>
            <a:off x="7580671" y="3088826"/>
            <a:ext cx="4375351" cy="3424074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2295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564116"/>
            <a:ext cx="11926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Sistema de duas equações do 1º grau com duas incógnitas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BCAD7E0-8382-430A-ACD8-1DB02241E8C3}"/>
              </a:ext>
            </a:extLst>
          </p:cNvPr>
          <p:cNvSpPr/>
          <p:nvPr/>
        </p:nvSpPr>
        <p:spPr>
          <a:xfrm>
            <a:off x="383458" y="1280504"/>
            <a:ext cx="1126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Quando duas equações de 1° grau com duas incógnitas são escritas ligadas pelo conectivo e, dizemos que há um </a:t>
            </a:r>
            <a:r>
              <a:rPr lang="pt-BR" b="1" dirty="0">
                <a:latin typeface="Roboto"/>
              </a:rPr>
              <a:t>sistema de duas equações do 1° grau com duas incógnitas </a:t>
            </a:r>
            <a:r>
              <a:rPr lang="pt-BR" dirty="0">
                <a:latin typeface="Roboto"/>
              </a:rPr>
              <a:t>(no caso, </a:t>
            </a:r>
            <a:r>
              <a:rPr lang="pt-BR" b="1" dirty="0">
                <a:latin typeface="Roboto"/>
              </a:rPr>
              <a:t>x</a:t>
            </a:r>
            <a:r>
              <a:rPr lang="pt-BR" dirty="0">
                <a:latin typeface="Roboto"/>
              </a:rPr>
              <a:t> e </a:t>
            </a:r>
            <a:r>
              <a:rPr lang="pt-BR" b="1" dirty="0">
                <a:latin typeface="Roboto"/>
              </a:rPr>
              <a:t>y</a:t>
            </a:r>
            <a:r>
              <a:rPr lang="pt-BR" dirty="0">
                <a:latin typeface="Roboto"/>
              </a:rPr>
              <a:t>).</a:t>
            </a:r>
            <a:endParaRPr lang="pt-BR" b="1" dirty="0">
              <a:latin typeface="Roboto"/>
            </a:endParaRP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7968A65C-462F-42C9-A61B-DEE56E9FE082}"/>
              </a:ext>
            </a:extLst>
          </p:cNvPr>
          <p:cNvSpPr/>
          <p:nvPr/>
        </p:nvSpPr>
        <p:spPr>
          <a:xfrm rot="10800000">
            <a:off x="383456" y="2054429"/>
            <a:ext cx="3303641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3D1D30C4-DB75-472B-A7E5-EEF4A5BEA7A5}"/>
              </a:ext>
            </a:extLst>
          </p:cNvPr>
          <p:cNvSpPr/>
          <p:nvPr/>
        </p:nvSpPr>
        <p:spPr>
          <a:xfrm rot="10800000" flipV="1">
            <a:off x="383457" y="1079326"/>
            <a:ext cx="11149780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A3D4A99-B152-48F3-9C99-BC4FE848E852}"/>
              </a:ext>
            </a:extLst>
          </p:cNvPr>
          <p:cNvSpPr/>
          <p:nvPr/>
        </p:nvSpPr>
        <p:spPr>
          <a:xfrm>
            <a:off x="383455" y="3567745"/>
            <a:ext cx="66447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A solução de um sistema de duas equações do 1o grau com duas incógnitas, </a:t>
            </a:r>
            <a:r>
              <a:rPr lang="pt-BR" b="1" dirty="0">
                <a:latin typeface="Roboto"/>
              </a:rPr>
              <a:t>x</a:t>
            </a:r>
            <a:r>
              <a:rPr lang="pt-BR" dirty="0">
                <a:latin typeface="Roboto"/>
              </a:rPr>
              <a:t> e </a:t>
            </a:r>
            <a:r>
              <a:rPr lang="pt-BR" b="1" dirty="0">
                <a:latin typeface="Roboto"/>
              </a:rPr>
              <a:t>y</a:t>
            </a:r>
            <a:r>
              <a:rPr lang="pt-BR" dirty="0">
                <a:latin typeface="Roboto"/>
              </a:rPr>
              <a:t>, por exemplo, é um par ordenado (x, y) que é solução tanto da primeira equação como da segunda.</a:t>
            </a:r>
            <a:endParaRPr lang="pt-BR" b="1" dirty="0">
              <a:latin typeface="Roboto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2C13F4B-5543-4B2C-9B11-EAC55E463C1D}"/>
              </a:ext>
            </a:extLst>
          </p:cNvPr>
          <p:cNvSpPr/>
          <p:nvPr/>
        </p:nvSpPr>
        <p:spPr>
          <a:xfrm rot="10800000">
            <a:off x="477325" y="4613693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13E088B2-586B-486F-AA0C-8E30433C8E23}"/>
              </a:ext>
            </a:extLst>
          </p:cNvPr>
          <p:cNvSpPr/>
          <p:nvPr/>
        </p:nvSpPr>
        <p:spPr>
          <a:xfrm rot="10800000">
            <a:off x="478253" y="3457588"/>
            <a:ext cx="654991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6A24730-A408-4F98-A41B-130F1E4401E9}"/>
              </a:ext>
            </a:extLst>
          </p:cNvPr>
          <p:cNvSpPr/>
          <p:nvPr/>
        </p:nvSpPr>
        <p:spPr>
          <a:xfrm>
            <a:off x="7580671" y="3585359"/>
            <a:ext cx="43753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O par ordenado (10, 4) é solução desse sistema, pois os valores verificam as duas equações ao mesmo tempo: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BEFCEDC-DA19-422E-AFE3-4DDD0D72D677}"/>
              </a:ext>
            </a:extLst>
          </p:cNvPr>
          <p:cNvSpPr/>
          <p:nvPr/>
        </p:nvSpPr>
        <p:spPr>
          <a:xfrm>
            <a:off x="7240023" y="3457588"/>
            <a:ext cx="4715999" cy="3055311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B2F324B-1BE7-409D-9AAA-0BD559A55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6718" y="2289977"/>
            <a:ext cx="2083257" cy="91462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247D03E-CAF7-4BB6-A637-F6B34E3D4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2415" y="4517983"/>
            <a:ext cx="1575145" cy="43190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7F9957D-5D1F-4016-9221-3F030ACAD1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2148" y="5010539"/>
            <a:ext cx="3353535" cy="381094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3C275F6E-1D70-41F5-BA75-5D5F7A6D23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2148" y="5451739"/>
            <a:ext cx="1981634" cy="419203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A6534953-8EF8-4D8A-8DE2-C7D0A5C0E0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0671" y="5898944"/>
            <a:ext cx="3302724" cy="457313"/>
          </a:xfrm>
          <a:prstGeom prst="rect">
            <a:avLst/>
          </a:prstGeom>
        </p:spPr>
      </p:pic>
      <p:pic>
        <p:nvPicPr>
          <p:cNvPr id="19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3466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564116"/>
            <a:ext cx="11926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Inequação do 1º grau com uma incógnita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BCAD7E0-8382-430A-ACD8-1DB02241E8C3}"/>
              </a:ext>
            </a:extLst>
          </p:cNvPr>
          <p:cNvSpPr/>
          <p:nvPr/>
        </p:nvSpPr>
        <p:spPr>
          <a:xfrm>
            <a:off x="383458" y="1280504"/>
            <a:ext cx="1126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Sentença matemática expressa por uma </a:t>
            </a:r>
            <a:r>
              <a:rPr lang="pt-BR" b="1" dirty="0">
                <a:latin typeface="Roboto"/>
              </a:rPr>
              <a:t>desigualdade</a:t>
            </a:r>
            <a:r>
              <a:rPr lang="pt-BR" dirty="0">
                <a:latin typeface="Roboto"/>
              </a:rPr>
              <a:t> com incógnitas.</a:t>
            </a:r>
            <a:endParaRPr lang="pt-BR" b="1" dirty="0">
              <a:latin typeface="Roboto"/>
            </a:endParaRP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7968A65C-462F-42C9-A61B-DEE56E9FE082}"/>
              </a:ext>
            </a:extLst>
          </p:cNvPr>
          <p:cNvSpPr/>
          <p:nvPr/>
        </p:nvSpPr>
        <p:spPr>
          <a:xfrm rot="10800000">
            <a:off x="383455" y="1802535"/>
            <a:ext cx="3303641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3D1D30C4-DB75-472B-A7E5-EEF4A5BEA7A5}"/>
              </a:ext>
            </a:extLst>
          </p:cNvPr>
          <p:cNvSpPr/>
          <p:nvPr/>
        </p:nvSpPr>
        <p:spPr>
          <a:xfrm rot="10800000" flipV="1">
            <a:off x="383457" y="1079326"/>
            <a:ext cx="11149780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A3D4A99-B152-48F3-9C99-BC4FE848E852}"/>
              </a:ext>
            </a:extLst>
          </p:cNvPr>
          <p:cNvSpPr/>
          <p:nvPr/>
        </p:nvSpPr>
        <p:spPr>
          <a:xfrm>
            <a:off x="383455" y="3567745"/>
            <a:ext cx="66447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Para resolver essa inequação, isolamos a incógnita </a:t>
            </a:r>
            <a:r>
              <a:rPr lang="pt-BR" b="1" dirty="0">
                <a:latin typeface="Roboto"/>
              </a:rPr>
              <a:t>x</a:t>
            </a:r>
            <a:r>
              <a:rPr lang="pt-BR" dirty="0">
                <a:latin typeface="Roboto"/>
              </a:rPr>
              <a:t> em um dos membros da desigualdade.</a:t>
            </a:r>
            <a:endParaRPr lang="pt-BR" b="1" dirty="0">
              <a:latin typeface="Roboto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2C13F4B-5543-4B2C-9B11-EAC55E463C1D}"/>
              </a:ext>
            </a:extLst>
          </p:cNvPr>
          <p:cNvSpPr/>
          <p:nvPr/>
        </p:nvSpPr>
        <p:spPr>
          <a:xfrm rot="10800000">
            <a:off x="477325" y="4278513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13E088B2-586B-486F-AA0C-8E30433C8E23}"/>
              </a:ext>
            </a:extLst>
          </p:cNvPr>
          <p:cNvSpPr/>
          <p:nvPr/>
        </p:nvSpPr>
        <p:spPr>
          <a:xfrm rot="10800000">
            <a:off x="478253" y="3457588"/>
            <a:ext cx="654991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BEFCEDC-DA19-422E-AFE3-4DDD0D72D677}"/>
              </a:ext>
            </a:extLst>
          </p:cNvPr>
          <p:cNvSpPr/>
          <p:nvPr/>
        </p:nvSpPr>
        <p:spPr>
          <a:xfrm>
            <a:off x="1223251" y="4575356"/>
            <a:ext cx="4965121" cy="1940899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28873F7-4B61-4742-ACE4-7BF755260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4620" y="2147212"/>
            <a:ext cx="1524334" cy="406500"/>
          </a:xfrm>
          <a:prstGeom prst="rect">
            <a:avLst/>
          </a:prstGeom>
        </p:spPr>
      </p:pic>
      <p:sp>
        <p:nvSpPr>
          <p:cNvPr id="8" name="Texto Explicativo: Linha Dobrada com Ênfase 7">
            <a:extLst>
              <a:ext uri="{FF2B5EF4-FFF2-40B4-BE49-F238E27FC236}">
                <a16:creationId xmlns:a16="http://schemas.microsoft.com/office/drawing/2014/main" id="{086A7E68-C53A-43D9-A597-CE61B683F493}"/>
              </a:ext>
            </a:extLst>
          </p:cNvPr>
          <p:cNvSpPr/>
          <p:nvPr/>
        </p:nvSpPr>
        <p:spPr>
          <a:xfrm>
            <a:off x="8416244" y="1677838"/>
            <a:ext cx="3116993" cy="843770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0063"/>
              <a:gd name="adj6" fmla="val -56130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Essa inequação pode ser lida da seguinte maneira: </a:t>
            </a:r>
          </a:p>
          <a:p>
            <a:pPr algn="ctr"/>
            <a:r>
              <a:rPr lang="pt-BR" dirty="0">
                <a:solidFill>
                  <a:schemeClr val="tx1"/>
                </a:solidFill>
              </a:rPr>
              <a:t>2x </a:t>
            </a:r>
            <a:r>
              <a:rPr lang="pt-BR" b="1" dirty="0">
                <a:solidFill>
                  <a:schemeClr val="tx1"/>
                </a:solidFill>
              </a:rPr>
              <a:t>maior do que </a:t>
            </a:r>
            <a:r>
              <a:rPr lang="pt-BR" dirty="0">
                <a:solidFill>
                  <a:schemeClr val="tx1"/>
                </a:solidFill>
              </a:rPr>
              <a:t>300.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135E2523-BEEA-4683-95BE-F2E13D009D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260" y="4703205"/>
            <a:ext cx="1371901" cy="419203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C11CE8FC-5CFF-4FE5-BE7F-E6377211DE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1854" y="5189080"/>
            <a:ext cx="1422712" cy="800297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CBE8D4F4-EA69-4F14-A2C2-AB239FD8D8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3476" y="6056049"/>
            <a:ext cx="1219467" cy="355688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6BB4B919-C314-420E-92B4-76F791CCFF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6152" y="5214486"/>
            <a:ext cx="4623813" cy="774891"/>
          </a:xfrm>
          <a:prstGeom prst="rect">
            <a:avLst/>
          </a:prstGeom>
        </p:spPr>
      </p:pic>
      <p:sp>
        <p:nvSpPr>
          <p:cNvPr id="23" name="Seta: para a Direita 22">
            <a:extLst>
              <a:ext uri="{FF2B5EF4-FFF2-40B4-BE49-F238E27FC236}">
                <a16:creationId xmlns:a16="http://schemas.microsoft.com/office/drawing/2014/main" id="{75ED147C-91E6-4947-A8B9-5EB25961F924}"/>
              </a:ext>
            </a:extLst>
          </p:cNvPr>
          <p:cNvSpPr/>
          <p:nvPr/>
        </p:nvSpPr>
        <p:spPr>
          <a:xfrm>
            <a:off x="6644711" y="5420067"/>
            <a:ext cx="383458" cy="338321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 dirty="0"/>
          </a:p>
        </p:txBody>
      </p:sp>
      <p:pic>
        <p:nvPicPr>
          <p:cNvPr id="21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90357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536</Words>
  <Application>Microsoft Office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Roboto</vt:lpstr>
      <vt:lpstr>Times New Roman</vt:lpstr>
      <vt:lpstr>Tema do Office</vt:lpstr>
      <vt:lpstr>Matemática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</dc:title>
  <dc:creator>João Paulo Bortoluci</dc:creator>
  <cp:lastModifiedBy>João Paulo Bortoluci</cp:lastModifiedBy>
  <cp:revision>1</cp:revision>
  <dcterms:created xsi:type="dcterms:W3CDTF">2020-04-03T14:35:40Z</dcterms:created>
  <dcterms:modified xsi:type="dcterms:W3CDTF">2020-04-03T14:40:44Z</dcterms:modified>
</cp:coreProperties>
</file>