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77" r:id="rId2"/>
    <p:sldId id="326" r:id="rId3"/>
    <p:sldId id="330" r:id="rId4"/>
    <p:sldId id="331" r:id="rId5"/>
    <p:sldId id="327" r:id="rId6"/>
    <p:sldId id="329" r:id="rId7"/>
    <p:sldId id="27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7464C-D830-483A-8E55-C03A6891D2E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4B5F7-FA71-45ED-B621-18E145D0E3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05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9A887-CE1D-4508-AEFE-1405DC6A6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500B75-22B9-4AB5-844C-C72620CC7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0AA728-26EC-427A-8C7B-078CB1A47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54E627-0A87-4AFF-9DE5-1D7677F0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CA1AE7-8D8B-47E6-BD4B-EB785E7F2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8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F52806-EF95-4FA8-9379-1A44854E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0FF34C-DF4B-4106-90F8-EBAE4475B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61523F-C341-413D-8684-DAC6019F4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BD85E3-87A9-497C-A095-B2791C2F6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2476FA-46DC-40D3-ABF9-84D2EA966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14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E335A-9CA3-4F3E-AFCD-3871A2BED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48D55F-D49D-41AF-9FD3-7D13F3B43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C4209B-467F-41D2-9107-21FF6D102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F42D6D-1D92-409B-9587-120BB35F6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CF015E-AF01-4C29-A094-4A72CE37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879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1D910-B81A-4E26-A403-1E36F564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EBE4B5-8987-4379-A7CB-C16717167B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C50082-5ECB-4638-A6F5-5B47FA33A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544A0D-941C-4105-AB7F-33A76FFE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BAA149-AC50-4CC7-AB19-618D9DC3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5A5AEF0-4652-4862-923F-344C82F6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85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5A0538-C3CF-4585-8547-8FB641961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D416DC-6F85-4B00-9F9C-7ADAA3B2B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C787B64-4A96-43DB-B3A6-79A856433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374E429-3B4C-4D66-A9A3-B4594EDA4D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B1BFD94-BDFE-4BAB-9A0B-5A53839EC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989524F-75BA-4E72-98CB-67DCCD2A4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C514AE-F671-4A78-9453-D045DD2A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8DE1D7E-A53F-4172-9151-BE7E47D1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695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58EE46-6A76-4A2F-AF26-379E1F79C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49DC45-2CCC-4682-9AD3-C5CD6D594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EB9217-A303-4EBE-9968-36C3A74C2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1F12BD7-E96D-44DB-8706-CC86C15E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825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4931B5-4D52-4CE1-A939-8C48441C0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D6BAE4C-85B8-4697-84D6-3535AB3D7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097EEA-1C61-44E1-8D4C-D6E509AF7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09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EDC28-BAAA-4A2C-9C45-978595E95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CDD1F7-7884-4857-8DA2-3442618D4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D8923A-1107-446E-89CD-D48BCF1F9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B50D02-25DE-4673-B97D-A1290327D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7FFC22-6D3E-401D-8F4E-621813D68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832607-DF20-45AD-AC33-3A2E87C0E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38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C12D8-73DE-47F5-AEF3-E570E05CC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F22E831-7E5A-4A7B-8FF8-4BB4445AF8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7FF336-9B89-4758-B553-49CEA59EE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960F5A-FC13-4788-A7E8-4EF3722C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B9B292-A7F5-4F54-B23C-E41DC640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AB9B63-A0AC-457D-844D-91265118E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40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B9B85-0AD4-4478-80D5-180E8630F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475FD3-6DA6-45CF-94F0-9458D0E6E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55E72D-2112-4321-86BC-C46DC56EF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706ECA-7211-4D3A-876E-F21338AB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E8FC77-15DA-4A02-BAD5-0FF37673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557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091F75-7BBC-4C1B-BD24-E80000B898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5296F8-393D-4F6B-8B49-9D4BDC5B9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4EE420-B8AC-444B-84D8-4DEC9DDC8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222CC6-CCB5-413F-9E61-4EA5555A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021AA7-6AC0-4015-AEA7-7394FEB23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639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4243CB-0BE8-42D0-ACD8-CE341C0AC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F852D7-C98B-4BAD-AA0F-F5248BB32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29F1E5-3374-419B-82FC-421D07F44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D8114-0BA6-4170-9913-188AC8F2FC7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E5B6E9-7D5C-4759-A7B6-905E7FCE6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DEB6CD-CDDF-4966-9570-2BFF97D1F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6585E-0C90-4D75-ACAA-29A2F848DA0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30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58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601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Agrupar 27">
            <a:extLst>
              <a:ext uri="{FF2B5EF4-FFF2-40B4-BE49-F238E27FC236}">
                <a16:creationId xmlns:a16="http://schemas.microsoft.com/office/drawing/2014/main" id="{AB392DAA-F190-414E-851F-ABB6DDCE591F}"/>
              </a:ext>
            </a:extLst>
          </p:cNvPr>
          <p:cNvGrpSpPr/>
          <p:nvPr/>
        </p:nvGrpSpPr>
        <p:grpSpPr>
          <a:xfrm>
            <a:off x="1316631" y="797616"/>
            <a:ext cx="8607256" cy="5737036"/>
            <a:chOff x="1316631" y="797616"/>
            <a:chExt cx="8607256" cy="5737036"/>
          </a:xfrm>
        </p:grpSpPr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2468997F-649C-42F0-91F7-3607253F9D79}"/>
                </a:ext>
              </a:extLst>
            </p:cNvPr>
            <p:cNvGrpSpPr/>
            <p:nvPr/>
          </p:nvGrpSpPr>
          <p:grpSpPr>
            <a:xfrm>
              <a:off x="3550625" y="1105287"/>
              <a:ext cx="2709334" cy="2794000"/>
              <a:chOff x="4741332" y="1312332"/>
              <a:chExt cx="2709334" cy="2794000"/>
            </a:xfrm>
          </p:grpSpPr>
          <p:sp>
            <p:nvSpPr>
              <p:cNvPr id="8" name="Conector reto 7">
                <a:extLst>
                  <a:ext uri="{FF2B5EF4-FFF2-40B4-BE49-F238E27FC236}">
                    <a16:creationId xmlns:a16="http://schemas.microsoft.com/office/drawing/2014/main" id="{94B62F5A-9969-4152-95D3-D185CB130F94}"/>
                  </a:ext>
                </a:extLst>
              </p:cNvPr>
              <p:cNvSpPr/>
              <p:nvPr/>
            </p:nvSpPr>
            <p:spPr>
              <a:xfrm>
                <a:off x="6942666" y="1312332"/>
                <a:ext cx="508000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Conector reto 8">
                <a:extLst>
                  <a:ext uri="{FF2B5EF4-FFF2-40B4-BE49-F238E27FC236}">
                    <a16:creationId xmlns:a16="http://schemas.microsoft.com/office/drawing/2014/main" id="{8BCB4014-5735-44FF-99E1-0646395A34B0}"/>
                  </a:ext>
                </a:extLst>
              </p:cNvPr>
              <p:cNvSpPr/>
              <p:nvPr/>
            </p:nvSpPr>
            <p:spPr>
              <a:xfrm rot="5400000">
                <a:off x="4444322" y="1610020"/>
                <a:ext cx="2793322" cy="2199301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3BC778FC-F43B-43DF-A776-8636A313E68D}"/>
                </a:ext>
              </a:extLst>
            </p:cNvPr>
            <p:cNvGrpSpPr/>
            <p:nvPr/>
          </p:nvGrpSpPr>
          <p:grpSpPr>
            <a:xfrm>
              <a:off x="4112540" y="5269335"/>
              <a:ext cx="2199302" cy="621502"/>
              <a:chOff x="5819653" y="2496910"/>
              <a:chExt cx="1631013" cy="2176678"/>
            </a:xfrm>
          </p:grpSpPr>
          <p:sp>
            <p:nvSpPr>
              <p:cNvPr id="11" name="Conector reto 10">
                <a:extLst>
                  <a:ext uri="{FF2B5EF4-FFF2-40B4-BE49-F238E27FC236}">
                    <a16:creationId xmlns:a16="http://schemas.microsoft.com/office/drawing/2014/main" id="{928C13E3-BBE3-4074-9534-A7D60C82BBAA}"/>
                  </a:ext>
                </a:extLst>
              </p:cNvPr>
              <p:cNvSpPr/>
              <p:nvPr/>
            </p:nvSpPr>
            <p:spPr>
              <a:xfrm>
                <a:off x="6942666" y="2497666"/>
                <a:ext cx="508000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Conector reto 11">
                <a:extLst>
                  <a:ext uri="{FF2B5EF4-FFF2-40B4-BE49-F238E27FC236}">
                    <a16:creationId xmlns:a16="http://schemas.microsoft.com/office/drawing/2014/main" id="{8BD7CD19-28AD-4D07-8EFF-CC6E56210F58}"/>
                  </a:ext>
                </a:extLst>
              </p:cNvPr>
              <p:cNvSpPr/>
              <p:nvPr/>
            </p:nvSpPr>
            <p:spPr>
              <a:xfrm rot="5400000">
                <a:off x="5291802" y="3024761"/>
                <a:ext cx="2176678" cy="1120976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EC3020F1-1FEB-4197-9FCC-B0EF6A1B9971}"/>
                </a:ext>
              </a:extLst>
            </p:cNvPr>
            <p:cNvGrpSpPr/>
            <p:nvPr/>
          </p:nvGrpSpPr>
          <p:grpSpPr>
            <a:xfrm>
              <a:off x="3550625" y="3174853"/>
              <a:ext cx="2709334" cy="2794000"/>
              <a:chOff x="4741332" y="1312332"/>
              <a:chExt cx="2709334" cy="2794000"/>
            </a:xfrm>
          </p:grpSpPr>
          <p:sp>
            <p:nvSpPr>
              <p:cNvPr id="18" name="Conector reto 17">
                <a:extLst>
                  <a:ext uri="{FF2B5EF4-FFF2-40B4-BE49-F238E27FC236}">
                    <a16:creationId xmlns:a16="http://schemas.microsoft.com/office/drawing/2014/main" id="{3F6774C0-7104-4F1C-A870-A405363CD487}"/>
                  </a:ext>
                </a:extLst>
              </p:cNvPr>
              <p:cNvSpPr/>
              <p:nvPr/>
            </p:nvSpPr>
            <p:spPr>
              <a:xfrm>
                <a:off x="6942666" y="1312332"/>
                <a:ext cx="508000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Conector reto 18">
                <a:extLst>
                  <a:ext uri="{FF2B5EF4-FFF2-40B4-BE49-F238E27FC236}">
                    <a16:creationId xmlns:a16="http://schemas.microsoft.com/office/drawing/2014/main" id="{1A34FB51-EBEC-4A7D-9604-37A5E2987437}"/>
                  </a:ext>
                </a:extLst>
              </p:cNvPr>
              <p:cNvSpPr/>
              <p:nvPr/>
            </p:nvSpPr>
            <p:spPr>
              <a:xfrm rot="5400000">
                <a:off x="4444322" y="1610020"/>
                <a:ext cx="2793322" cy="2199301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E4C17AA9-F11F-4582-858E-336D6DD6A47E}"/>
                </a:ext>
              </a:extLst>
            </p:cNvPr>
            <p:cNvSpPr/>
            <p:nvPr/>
          </p:nvSpPr>
          <p:spPr>
            <a:xfrm>
              <a:off x="6259959" y="797616"/>
              <a:ext cx="3531109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lvl="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gênero oral;</a:t>
              </a:r>
            </a:p>
            <a:p>
              <a:pPr marL="216000" lvl="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pode ser transcrito e publicado em revistas, jornais e na internet;</a:t>
              </a:r>
            </a:p>
            <a:p>
              <a:pPr marL="216000" lvl="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 transmitido pela televisão ou pelo rádio.</a:t>
              </a: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A43F001A-B73D-4FBE-B3F7-75EB193AC37A}"/>
                </a:ext>
              </a:extLst>
            </p:cNvPr>
            <p:cNvSpPr/>
            <p:nvPr/>
          </p:nvSpPr>
          <p:spPr>
            <a:xfrm>
              <a:off x="6392778" y="2851948"/>
              <a:ext cx="353110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lvl="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caracteriza-se por perguntas e respostas;</a:t>
              </a:r>
            </a:p>
            <a:p>
              <a:pPr marL="216000" lvl="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envolvendo o entrevistador e o entrevistado.</a:t>
              </a: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AC67B27B-5A84-4CC7-B8B6-9F4CB66EEC0C}"/>
                </a:ext>
              </a:extLst>
            </p:cNvPr>
            <p:cNvSpPr/>
            <p:nvPr/>
          </p:nvSpPr>
          <p:spPr>
            <a:xfrm>
              <a:off x="6315053" y="4503327"/>
              <a:ext cx="332357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lvl="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entrevistador faz perguntas e orienta a conversa;</a:t>
              </a:r>
            </a:p>
            <a:p>
              <a:pPr marL="21600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entrevistado responde</a:t>
              </a:r>
              <a:b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aos questionamentos e fornece as informações.</a:t>
              </a:r>
            </a:p>
            <a:p>
              <a:pPr marL="216000" lvl="0" indent="-216000" defTabSz="666750">
                <a:lnSpc>
                  <a:spcPct val="9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</a:pPr>
              <a:endPara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34F50B9F-674F-4881-AF26-FA56A6C5ECA7}"/>
                </a:ext>
              </a:extLst>
            </p:cNvPr>
            <p:cNvSpPr/>
            <p:nvPr/>
          </p:nvSpPr>
          <p:spPr>
            <a:xfrm>
              <a:off x="1316631" y="2200279"/>
              <a:ext cx="4064000" cy="4064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pt-BR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Entrevista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8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Agrupar 21">
            <a:extLst>
              <a:ext uri="{FF2B5EF4-FFF2-40B4-BE49-F238E27FC236}">
                <a16:creationId xmlns:a16="http://schemas.microsoft.com/office/drawing/2014/main" id="{5F2EBF89-9C0E-4E3D-A3B7-F14AC9E19D3B}"/>
              </a:ext>
            </a:extLst>
          </p:cNvPr>
          <p:cNvGrpSpPr/>
          <p:nvPr/>
        </p:nvGrpSpPr>
        <p:grpSpPr>
          <a:xfrm>
            <a:off x="519071" y="896111"/>
            <a:ext cx="11059407" cy="5406307"/>
            <a:chOff x="519071" y="896111"/>
            <a:chExt cx="11059407" cy="5406307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34F50B9F-674F-4881-AF26-FA56A6C5ECA7}"/>
                </a:ext>
              </a:extLst>
            </p:cNvPr>
            <p:cNvSpPr/>
            <p:nvPr/>
          </p:nvSpPr>
          <p:spPr>
            <a:xfrm>
              <a:off x="4064000" y="1556533"/>
              <a:ext cx="4064000" cy="4064000"/>
            </a:xfrm>
            <a:prstGeom prst="ellipse">
              <a:avLst/>
            </a:prstGeom>
            <a:noFill/>
            <a:ln>
              <a:solidFill>
                <a:srgbClr val="58889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pt-BR" sz="3200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Estrutura composicional da entrevista</a:t>
              </a:r>
            </a:p>
          </p:txBody>
        </p:sp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8765CD79-FC2D-49F7-99A1-7F523621654F}"/>
                </a:ext>
              </a:extLst>
            </p:cNvPr>
            <p:cNvSpPr/>
            <p:nvPr/>
          </p:nvSpPr>
          <p:spPr>
            <a:xfrm>
              <a:off x="7666261" y="896111"/>
              <a:ext cx="99257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400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Título</a:t>
              </a:r>
            </a:p>
          </p:txBody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28D813FB-5278-4016-B972-CB36680F8589}"/>
                </a:ext>
              </a:extLst>
            </p:cNvPr>
            <p:cNvSpPr/>
            <p:nvPr/>
          </p:nvSpPr>
          <p:spPr>
            <a:xfrm>
              <a:off x="519071" y="4599098"/>
              <a:ext cx="349775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400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Texto de apresentação/</a:t>
              </a:r>
            </a:p>
            <a:p>
              <a:r>
                <a:rPr lang="pt-BR" sz="2400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introdução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EF68F517-19CE-4EA9-89EE-14BBEC05E3CF}"/>
                </a:ext>
              </a:extLst>
            </p:cNvPr>
            <p:cNvSpPr/>
            <p:nvPr/>
          </p:nvSpPr>
          <p:spPr>
            <a:xfrm>
              <a:off x="9254122" y="3041561"/>
              <a:ext cx="178606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400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Perguntas </a:t>
              </a:r>
            </a:p>
            <a:p>
              <a:r>
                <a:rPr lang="pt-BR" sz="2400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respostas</a:t>
              </a:r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1536FCE-5AB0-4B29-995A-AA4129DCD920}"/>
                </a:ext>
              </a:extLst>
            </p:cNvPr>
            <p:cNvSpPr/>
            <p:nvPr/>
          </p:nvSpPr>
          <p:spPr>
            <a:xfrm>
              <a:off x="8017208" y="1786689"/>
              <a:ext cx="305724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Informa do que se trata a</a:t>
              </a:r>
            </a:p>
            <a:p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matéria publicada</a:t>
              </a: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C21E774-66AA-459A-AF89-7AFC00236AA1}"/>
                </a:ext>
              </a:extLst>
            </p:cNvPr>
            <p:cNvSpPr/>
            <p:nvPr/>
          </p:nvSpPr>
          <p:spPr>
            <a:xfrm>
              <a:off x="690396" y="1786689"/>
              <a:ext cx="2714277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Traz informações sobre os temas que serão abordados na</a:t>
              </a:r>
            </a:p>
            <a:p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entrevista, além de mostrar ao leitor quem é a entrevistada</a:t>
              </a: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3F01FC09-5436-42A1-AE14-2D529CB35E80}"/>
                </a:ext>
              </a:extLst>
            </p:cNvPr>
            <p:cNvSpPr/>
            <p:nvPr/>
          </p:nvSpPr>
          <p:spPr>
            <a:xfrm>
              <a:off x="8724835" y="4363426"/>
              <a:ext cx="285364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Informam quem é a pessoa entrevistada e mostram ao leitor o que ela pensa sobre os assuntos abordados pelo entrevistador</a:t>
              </a:r>
            </a:p>
          </p:txBody>
        </p:sp>
        <p:cxnSp>
          <p:nvCxnSpPr>
            <p:cNvPr id="14" name="Conector de Seta Reta 13">
              <a:extLst>
                <a:ext uri="{FF2B5EF4-FFF2-40B4-BE49-F238E27FC236}">
                  <a16:creationId xmlns:a16="http://schemas.microsoft.com/office/drawing/2014/main" id="{6FD1C5D7-BD4E-41E6-B6FC-DDA0F22006AE}"/>
                </a:ext>
              </a:extLst>
            </p:cNvPr>
            <p:cNvCxnSpPr/>
            <p:nvPr/>
          </p:nvCxnSpPr>
          <p:spPr>
            <a:xfrm>
              <a:off x="8446181" y="1409033"/>
              <a:ext cx="0" cy="4131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de Seta Reta 25">
              <a:extLst>
                <a:ext uri="{FF2B5EF4-FFF2-40B4-BE49-F238E27FC236}">
                  <a16:creationId xmlns:a16="http://schemas.microsoft.com/office/drawing/2014/main" id="{BC3379E2-5D67-4D75-A720-6AABE3E244E7}"/>
                </a:ext>
              </a:extLst>
            </p:cNvPr>
            <p:cNvCxnSpPr/>
            <p:nvPr/>
          </p:nvCxnSpPr>
          <p:spPr>
            <a:xfrm>
              <a:off x="10147155" y="3929322"/>
              <a:ext cx="0" cy="4131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de Seta Reta 20">
              <a:extLst>
                <a:ext uri="{FF2B5EF4-FFF2-40B4-BE49-F238E27FC236}">
                  <a16:creationId xmlns:a16="http://schemas.microsoft.com/office/drawing/2014/main" id="{A0F5C428-F12E-4806-B400-03ABEB7B69C7}"/>
                </a:ext>
              </a:extLst>
            </p:cNvPr>
            <p:cNvCxnSpPr/>
            <p:nvPr/>
          </p:nvCxnSpPr>
          <p:spPr>
            <a:xfrm flipV="1">
              <a:off x="1730326" y="3872558"/>
              <a:ext cx="0" cy="6759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261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DB1D7F9-E069-4F5B-BA43-EE35771C9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524221"/>
            <a:ext cx="9429749" cy="633377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337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1D81045-DA11-4FD2-AF95-2F8DF72BB421}"/>
              </a:ext>
            </a:extLst>
          </p:cNvPr>
          <p:cNvSpPr/>
          <p:nvPr/>
        </p:nvSpPr>
        <p:spPr>
          <a:xfrm>
            <a:off x="1363509" y="530830"/>
            <a:ext cx="8292157" cy="830997"/>
          </a:xfrm>
          <a:prstGeom prst="rect">
            <a:avLst/>
          </a:prstGeom>
          <a:solidFill>
            <a:srgbClr val="497389"/>
          </a:solidFill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Regência nominal e verbal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4BFB228-5A9F-41CA-B7AE-304646B4099C}"/>
              </a:ext>
            </a:extLst>
          </p:cNvPr>
          <p:cNvSpPr/>
          <p:nvPr/>
        </p:nvSpPr>
        <p:spPr>
          <a:xfrm>
            <a:off x="353566" y="2966660"/>
            <a:ext cx="334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Relembre os </a:t>
            </a:r>
          </a:p>
          <a:p>
            <a:r>
              <a:rPr lang="pt-BR" sz="28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relativos: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C8940B4-650C-4511-AE52-425E18743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531" y="3361932"/>
            <a:ext cx="5568701" cy="312534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8BD7F25-D25E-42EA-99EE-35767576A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781" y="1761732"/>
            <a:ext cx="6426074" cy="462938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C72D63C-F42B-4B55-BB44-123CE4336CC5}"/>
              </a:ext>
            </a:extLst>
          </p:cNvPr>
          <p:cNvSpPr/>
          <p:nvPr/>
        </p:nvSpPr>
        <p:spPr>
          <a:xfrm>
            <a:off x="4595441" y="2074108"/>
            <a:ext cx="4176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relativos</a:t>
            </a:r>
          </a:p>
          <a:p>
            <a:pPr>
              <a:spcAft>
                <a:spcPts val="600"/>
              </a:spcAft>
            </a:pP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Variáveis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qual, a qual, os quais, as quais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cujo, cuja, cujos, cujas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quanto, quanta, quantos, quantas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E4A28A6-D67B-4B1A-9FAF-AA2058F6EEE9}"/>
              </a:ext>
            </a:extLst>
          </p:cNvPr>
          <p:cNvSpPr/>
          <p:nvPr/>
        </p:nvSpPr>
        <p:spPr>
          <a:xfrm>
            <a:off x="4595441" y="4135973"/>
            <a:ext cx="507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Invariáveis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 – equivale a o qual e suas flexões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quem – equivale a o qual e suas flexões</a:t>
            </a: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 – equivale a no qual e suas flexões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865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4D93236-7C95-4FB1-AC82-428E226BF73B}"/>
              </a:ext>
            </a:extLst>
          </p:cNvPr>
          <p:cNvSpPr/>
          <p:nvPr/>
        </p:nvSpPr>
        <p:spPr>
          <a:xfrm>
            <a:off x="684627" y="1608863"/>
            <a:ext cx="6096000" cy="37240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16000" indent="-2160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lang="pt-BR" sz="24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regência verbal 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a </a:t>
            </a:r>
            <a:r>
              <a:rPr lang="pt-BR" sz="24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regência nominal 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podem variar de acordo com a situação de uso. </a:t>
            </a:r>
          </a:p>
          <a:p>
            <a:pPr marL="216000" indent="-2160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contextos formais, as regras do português padrão devem ser seguidas. </a:t>
            </a:r>
          </a:p>
          <a:p>
            <a:pPr marL="216000" indent="-2160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 informalidade, muitas vezes, deixamos de aplicá-las, pois essas situações de comunicação são menos monitoradas.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D4ABAAB-D5BE-49EC-93C7-6C518A129D67}"/>
              </a:ext>
            </a:extLst>
          </p:cNvPr>
          <p:cNvSpPr/>
          <p:nvPr/>
        </p:nvSpPr>
        <p:spPr>
          <a:xfrm>
            <a:off x="6520110" y="4491514"/>
            <a:ext cx="4987263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>
              <a:spcAft>
                <a:spcPts val="6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 chegarei cedo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casa hoje.</a:t>
            </a:r>
          </a:p>
          <a:p>
            <a:pPr>
              <a:spcAft>
                <a:spcPts val="6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 chegarei cedo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casa hoje.</a:t>
            </a:r>
          </a:p>
          <a:p>
            <a:pPr>
              <a:spcAft>
                <a:spcPts val="6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Aquele era o primo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ela confiava.</a:t>
            </a:r>
          </a:p>
          <a:p>
            <a:pPr>
              <a:spcAft>
                <a:spcPts val="6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Aquele era o primo </a:t>
            </a:r>
            <a:r>
              <a:rPr lang="pt-BR" sz="20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quem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ela confiava.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sp>
        <p:nvSpPr>
          <p:cNvPr id="5" name="TextBox 4"/>
          <p:cNvSpPr txBox="1"/>
          <p:nvPr/>
        </p:nvSpPr>
        <p:spPr>
          <a:xfrm>
            <a:off x="0" y="556537"/>
            <a:ext cx="12192000" cy="769441"/>
          </a:xfrm>
          <a:prstGeom prst="rect">
            <a:avLst/>
          </a:prstGeom>
          <a:noFill/>
          <a:ln>
            <a:solidFill>
              <a:srgbClr val="58889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75000"/>
                  </a:schemeClr>
                </a:solidFill>
              </a:rPr>
              <a:t>Regência verbal e regência nominal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1197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639" y="407215"/>
            <a:ext cx="10515600" cy="1325563"/>
          </a:xfrm>
          <a:solidFill>
            <a:srgbClr val="497389"/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Silepse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0ABAE1F-59F7-491B-8F7B-5BB097847EBE}"/>
              </a:ext>
            </a:extLst>
          </p:cNvPr>
          <p:cNvGrpSpPr/>
          <p:nvPr/>
        </p:nvGrpSpPr>
        <p:grpSpPr>
          <a:xfrm>
            <a:off x="1016577" y="1690688"/>
            <a:ext cx="10522426" cy="4901336"/>
            <a:chOff x="970670" y="1690688"/>
            <a:chExt cx="10522426" cy="4901336"/>
          </a:xfrm>
        </p:grpSpPr>
        <p:sp>
          <p:nvSpPr>
            <p:cNvPr id="11" name="Conector reto 10">
              <a:extLst>
                <a:ext uri="{FF2B5EF4-FFF2-40B4-BE49-F238E27FC236}">
                  <a16:creationId xmlns:a16="http://schemas.microsoft.com/office/drawing/2014/main" id="{934DBA9E-E7A1-4F01-A703-9630A0615CB1}"/>
                </a:ext>
              </a:extLst>
            </p:cNvPr>
            <p:cNvSpPr/>
            <p:nvPr/>
          </p:nvSpPr>
          <p:spPr>
            <a:xfrm>
              <a:off x="970670" y="1690688"/>
              <a:ext cx="10381539" cy="0"/>
            </a:xfrm>
            <a:prstGeom prst="line">
              <a:avLst/>
            </a:prstGeom>
            <a:ln w="25400"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onector reto 13">
              <a:extLst>
                <a:ext uri="{FF2B5EF4-FFF2-40B4-BE49-F238E27FC236}">
                  <a16:creationId xmlns:a16="http://schemas.microsoft.com/office/drawing/2014/main" id="{50D19553-0427-47E8-9053-5C5FA7424090}"/>
                </a:ext>
              </a:extLst>
            </p:cNvPr>
            <p:cNvSpPr/>
            <p:nvPr/>
          </p:nvSpPr>
          <p:spPr>
            <a:xfrm>
              <a:off x="2751830" y="2976699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Conector reto 15">
              <a:extLst>
                <a:ext uri="{FF2B5EF4-FFF2-40B4-BE49-F238E27FC236}">
                  <a16:creationId xmlns:a16="http://schemas.microsoft.com/office/drawing/2014/main" id="{DDE97115-FF63-4B27-A03E-1F40E37C1055}"/>
                </a:ext>
              </a:extLst>
            </p:cNvPr>
            <p:cNvSpPr/>
            <p:nvPr/>
          </p:nvSpPr>
          <p:spPr>
            <a:xfrm>
              <a:off x="2751829" y="3759076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EAFBD239-1583-4F5C-BCB1-E99F158E6ECD}"/>
                </a:ext>
              </a:extLst>
            </p:cNvPr>
            <p:cNvSpPr/>
            <p:nvPr/>
          </p:nvSpPr>
          <p:spPr>
            <a:xfrm>
              <a:off x="2772200" y="4591861"/>
              <a:ext cx="8439124" cy="1008000"/>
            </a:xfrm>
            <a:custGeom>
              <a:avLst/>
              <a:gdLst>
                <a:gd name="connsiteX0" fmla="*/ 0 w 8439124"/>
                <a:gd name="connsiteY0" fmla="*/ 0 h 1367996"/>
                <a:gd name="connsiteX1" fmla="*/ 8439124 w 8439124"/>
                <a:gd name="connsiteY1" fmla="*/ 0 h 1367996"/>
                <a:gd name="connsiteX2" fmla="*/ 8439124 w 8439124"/>
                <a:gd name="connsiteY2" fmla="*/ 1367996 h 1367996"/>
                <a:gd name="connsiteX3" fmla="*/ 0 w 8439124"/>
                <a:gd name="connsiteY3" fmla="*/ 1367996 h 1367996"/>
                <a:gd name="connsiteX4" fmla="*/ 0 w 8439124"/>
                <a:gd name="connsiteY4" fmla="*/ 0 h 136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367996">
                  <a:moveTo>
                    <a:pt x="0" y="0"/>
                  </a:moveTo>
                  <a:lnTo>
                    <a:pt x="8439124" y="0"/>
                  </a:lnTo>
                  <a:lnTo>
                    <a:pt x="8439124" y="1367996"/>
                  </a:lnTo>
                  <a:lnTo>
                    <a:pt x="0" y="13679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</a:t>
              </a:r>
              <a:r>
                <a:rPr lang="pt-BR" sz="2800" kern="12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</a:t>
              </a:r>
            </a:p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criançada se animou: acreditam que vão dominar o mundo!</a:t>
              </a:r>
            </a:p>
          </p:txBody>
        </p:sp>
        <p:sp>
          <p:nvSpPr>
            <p:cNvPr id="18" name="Conector reto 17">
              <a:extLst>
                <a:ext uri="{FF2B5EF4-FFF2-40B4-BE49-F238E27FC236}">
                  <a16:creationId xmlns:a16="http://schemas.microsoft.com/office/drawing/2014/main" id="{CF494FFA-949F-4B04-A1EA-137F833A2FFD}"/>
                </a:ext>
              </a:extLst>
            </p:cNvPr>
            <p:cNvSpPr/>
            <p:nvPr/>
          </p:nvSpPr>
          <p:spPr>
            <a:xfrm>
              <a:off x="2751829" y="6592024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A75B6376-6F6E-4A43-8801-BBA37CE082A9}"/>
                </a:ext>
              </a:extLst>
            </p:cNvPr>
            <p:cNvSpPr/>
            <p:nvPr/>
          </p:nvSpPr>
          <p:spPr>
            <a:xfrm>
              <a:off x="2772200" y="1982740"/>
              <a:ext cx="872089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4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Consiste na concordância ideológica, condicionada pelo contexto em que as palavras são empregadas.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97072D34-855D-4320-8477-08A8454FBBB4}"/>
                </a:ext>
              </a:extLst>
            </p:cNvPr>
            <p:cNvSpPr/>
            <p:nvPr/>
          </p:nvSpPr>
          <p:spPr>
            <a:xfrm>
              <a:off x="2772200" y="3125086"/>
              <a:ext cx="82069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4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a concordância que se faz com o sentido das palavras.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C47DAD85-1AE3-4324-A8B1-2C363F2FB642}"/>
                </a:ext>
              </a:extLst>
            </p:cNvPr>
            <p:cNvSpPr/>
            <p:nvPr/>
          </p:nvSpPr>
          <p:spPr>
            <a:xfrm>
              <a:off x="2772200" y="3927589"/>
              <a:ext cx="55851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4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Pode ser de gênero, pessoa ou número.</a:t>
              </a:r>
            </a:p>
          </p:txBody>
        </p:sp>
        <p:sp>
          <p:nvSpPr>
            <p:cNvPr id="19" name="Conector reto 18">
              <a:extLst>
                <a:ext uri="{FF2B5EF4-FFF2-40B4-BE49-F238E27FC236}">
                  <a16:creationId xmlns:a16="http://schemas.microsoft.com/office/drawing/2014/main" id="{482E7286-11F0-4A9D-8267-3D304E75DC3D}"/>
                </a:ext>
              </a:extLst>
            </p:cNvPr>
            <p:cNvSpPr/>
            <p:nvPr/>
          </p:nvSpPr>
          <p:spPr>
            <a:xfrm>
              <a:off x="2751828" y="4518310"/>
              <a:ext cx="8600381" cy="0"/>
            </a:xfrm>
            <a:prstGeom prst="line">
              <a:avLst/>
            </a:prstGeom>
            <a:ln w="22225"/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94D7653D-7C9F-4430-9036-5AA059387A98}"/>
                </a:ext>
              </a:extLst>
            </p:cNvPr>
            <p:cNvSpPr/>
            <p:nvPr/>
          </p:nvSpPr>
          <p:spPr>
            <a:xfrm>
              <a:off x="2772199" y="5599269"/>
              <a:ext cx="832720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criançada</a:t>
              </a:r>
              <a:r>
                <a:rPr lang="pt-BR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está no singular, e a forma verbal </a:t>
              </a:r>
              <a:r>
                <a:rPr lang="pt-BR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acreditam</a:t>
              </a:r>
              <a:r>
                <a:rPr lang="pt-BR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está no plural; ocorre a silepse de número (o verbo concorda com a ideia de “muitas crianças”, implícita na palavra </a:t>
              </a:r>
              <a:r>
                <a:rPr lang="pt-BR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criançada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).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6749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367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Wingdings</vt:lpstr>
      <vt:lpstr>Tema do Office</vt:lpstr>
      <vt:lpstr>Unidade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Silepse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2</dc:title>
  <dc:creator>João Paulo Bortoluci</dc:creator>
  <cp:lastModifiedBy>João Paulo Bortoluci</cp:lastModifiedBy>
  <cp:revision>1</cp:revision>
  <dcterms:created xsi:type="dcterms:W3CDTF">2020-04-03T16:36:14Z</dcterms:created>
  <dcterms:modified xsi:type="dcterms:W3CDTF">2020-04-03T16:38:44Z</dcterms:modified>
</cp:coreProperties>
</file>