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92" r:id="rId3"/>
    <p:sldId id="293" r:id="rId4"/>
    <p:sldId id="294" r:id="rId5"/>
    <p:sldId id="295" r:id="rId6"/>
    <p:sldId id="296" r:id="rId7"/>
    <p:sldId id="297" r:id="rId8"/>
    <p:sldId id="26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Verbos transitivos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Verbos que não apresentam sentido completo, isto é, que necessitam de complementos para que possam ser compreendidos.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Ex.: leiam, pegou, conta.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Verbos intransitivos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Verbos cujo sentido é completo e, por isso, não precisam ser complementados por outras palavras.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Ex.: viralizou.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 custScaleY="34422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 custScaleY="177855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 custScaleY="48950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C338DF34-5F33-44C9-B78E-AB0873B4C8E8}" type="presOf" srcId="{CC4BF32C-EB97-40B0-8369-6C8C5C3D0A37}" destId="{41E1C3A8-BCCF-4167-8F25-32E319A22C2E}" srcOrd="0" destOrd="0" presId="urn:microsoft.com/office/officeart/2005/8/layout/lProcess2"/>
    <dgm:cxn modelId="{EA08A05F-0FA8-44C3-A045-CA863F36B885}" type="presOf" srcId="{3F139636-21F7-4D9D-9A52-F6F00F082B46}" destId="{30693CC0-1274-4719-BE8F-6E2A16A5E0B0}" srcOrd="0" destOrd="0" presId="urn:microsoft.com/office/officeart/2005/8/layout/lProcess2"/>
    <dgm:cxn modelId="{069F6B4F-0FC7-44AA-A940-1AA7F41CAF3C}" type="presOf" srcId="{62884786-53BA-45FF-89A5-56926784BF4B}" destId="{8B4AEFE2-CEE0-41B2-8AF1-9D584E3B2AE7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A58D3678-00E2-4C56-8A2A-864048D7D728}" type="presOf" srcId="{3F139636-21F7-4D9D-9A52-F6F00F082B46}" destId="{21753F13-9DF2-4CBC-982C-6A8A3C47DE27}" srcOrd="1" destOrd="0" presId="urn:microsoft.com/office/officeart/2005/8/layout/lProcess2"/>
    <dgm:cxn modelId="{D1171F7D-2E83-4A8F-950C-EAF5ED4CCE8D}" type="presOf" srcId="{A3996699-C4C5-49EB-B704-FE3E17879177}" destId="{0F3CE5EC-ECF0-4B1A-BBEC-28BFDD1EBC89}" srcOrd="0" destOrd="0" presId="urn:microsoft.com/office/officeart/2005/8/layout/lProcess2"/>
    <dgm:cxn modelId="{998C53CE-5659-4D6F-A71D-C5189176FD33}" type="presOf" srcId="{C7334CC2-595E-4977-9023-24F256F95D16}" destId="{3304AE23-9C3D-40E4-8667-5F7AA4DF117B}" srcOrd="0" destOrd="0" presId="urn:microsoft.com/office/officeart/2005/8/layout/lProcess2"/>
    <dgm:cxn modelId="{FD4CD3D0-0A8B-473E-8F94-1DEEF5DB4D92}" type="presOf" srcId="{61092C81-1A07-4662-9BA6-4A906EEBC93B}" destId="{54BCE78E-D6AD-490E-BBF9-4CB259292A6D}" srcOrd="0" destOrd="0" presId="urn:microsoft.com/office/officeart/2005/8/layout/lProcess2"/>
    <dgm:cxn modelId="{FBC8ADD5-1D8C-44AF-A490-8A214BB906A9}" type="presOf" srcId="{572F2A94-AB23-4814-9304-756E06CD0F06}" destId="{BC1AE78F-FD35-41EB-AEC8-E5F3F3CED2E2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3A212AF5-B7F7-44D0-A288-6933F4FD1B7B}" type="presOf" srcId="{CC4BF32C-EB97-40B0-8369-6C8C5C3D0A37}" destId="{A13C8866-5B62-4BDB-BBF2-DE40092D29A9}" srcOrd="1" destOrd="0" presId="urn:microsoft.com/office/officeart/2005/8/layout/lProcess2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C8B8D7AC-C3D0-4672-B7ED-79BE4FDBACF3}" type="presParOf" srcId="{3304AE23-9C3D-40E4-8667-5F7AA4DF117B}" destId="{EA9ECB81-5257-401E-8FEE-26F2D9B4E3E5}" srcOrd="0" destOrd="0" presId="urn:microsoft.com/office/officeart/2005/8/layout/lProcess2"/>
    <dgm:cxn modelId="{F6688E5A-3490-49EA-A55C-295F7D5220C5}" type="presParOf" srcId="{EA9ECB81-5257-401E-8FEE-26F2D9B4E3E5}" destId="{41E1C3A8-BCCF-4167-8F25-32E319A22C2E}" srcOrd="0" destOrd="0" presId="urn:microsoft.com/office/officeart/2005/8/layout/lProcess2"/>
    <dgm:cxn modelId="{8F56E913-A621-4A9D-9E2C-13E4945D311C}" type="presParOf" srcId="{EA9ECB81-5257-401E-8FEE-26F2D9B4E3E5}" destId="{A13C8866-5B62-4BDB-BBF2-DE40092D29A9}" srcOrd="1" destOrd="0" presId="urn:microsoft.com/office/officeart/2005/8/layout/lProcess2"/>
    <dgm:cxn modelId="{100AC2AF-7055-473D-AB87-553B4BD099E5}" type="presParOf" srcId="{EA9ECB81-5257-401E-8FEE-26F2D9B4E3E5}" destId="{7BD5A8B4-8F3F-4DFE-9338-DA0B789B5F48}" srcOrd="2" destOrd="0" presId="urn:microsoft.com/office/officeart/2005/8/layout/lProcess2"/>
    <dgm:cxn modelId="{F5498563-FB4B-497D-A413-B254B5E3F9A5}" type="presParOf" srcId="{7BD5A8B4-8F3F-4DFE-9338-DA0B789B5F48}" destId="{2B79F0AF-606E-4DF6-855C-797B37B907BC}" srcOrd="0" destOrd="0" presId="urn:microsoft.com/office/officeart/2005/8/layout/lProcess2"/>
    <dgm:cxn modelId="{D10DDC46-DA9B-4B83-BB20-A04D75BE9A5F}" type="presParOf" srcId="{2B79F0AF-606E-4DF6-855C-797B37B907BC}" destId="{0F3CE5EC-ECF0-4B1A-BBEC-28BFDD1EBC89}" srcOrd="0" destOrd="0" presId="urn:microsoft.com/office/officeart/2005/8/layout/lProcess2"/>
    <dgm:cxn modelId="{16969273-0914-4894-90D4-AB360F46741D}" type="presParOf" srcId="{2B79F0AF-606E-4DF6-855C-797B37B907BC}" destId="{1BA14A97-76C6-4D28-816D-5E79B01F10D8}" srcOrd="1" destOrd="0" presId="urn:microsoft.com/office/officeart/2005/8/layout/lProcess2"/>
    <dgm:cxn modelId="{D6012C70-3B81-42D2-8AD3-038495BBD1D6}" type="presParOf" srcId="{2B79F0AF-606E-4DF6-855C-797B37B907BC}" destId="{8B4AEFE2-CEE0-41B2-8AF1-9D584E3B2AE7}" srcOrd="2" destOrd="0" presId="urn:microsoft.com/office/officeart/2005/8/layout/lProcess2"/>
    <dgm:cxn modelId="{2919C110-2D41-4CF2-BE6A-93B1EF433CC8}" type="presParOf" srcId="{3304AE23-9C3D-40E4-8667-5F7AA4DF117B}" destId="{DFD5204B-580B-476F-A39E-C2AA98FED6F8}" srcOrd="1" destOrd="0" presId="urn:microsoft.com/office/officeart/2005/8/layout/lProcess2"/>
    <dgm:cxn modelId="{7C51BF20-B332-46A2-AEC8-DDC4F8B95886}" type="presParOf" srcId="{3304AE23-9C3D-40E4-8667-5F7AA4DF117B}" destId="{9CD37DCC-0CCA-4541-B0AD-AD84F680E09A}" srcOrd="2" destOrd="0" presId="urn:microsoft.com/office/officeart/2005/8/layout/lProcess2"/>
    <dgm:cxn modelId="{6AE61B2E-E459-44E0-889F-193032438523}" type="presParOf" srcId="{9CD37DCC-0CCA-4541-B0AD-AD84F680E09A}" destId="{30693CC0-1274-4719-BE8F-6E2A16A5E0B0}" srcOrd="0" destOrd="0" presId="urn:microsoft.com/office/officeart/2005/8/layout/lProcess2"/>
    <dgm:cxn modelId="{3CDE5168-2328-41F1-8D53-487913CB892B}" type="presParOf" srcId="{9CD37DCC-0CCA-4541-B0AD-AD84F680E09A}" destId="{21753F13-9DF2-4CBC-982C-6A8A3C47DE27}" srcOrd="1" destOrd="0" presId="urn:microsoft.com/office/officeart/2005/8/layout/lProcess2"/>
    <dgm:cxn modelId="{02255FB8-638B-4003-92A6-743C9AE53B5D}" type="presParOf" srcId="{9CD37DCC-0CCA-4541-B0AD-AD84F680E09A}" destId="{CF6A7024-97C5-42AB-8B32-0021F53CF103}" srcOrd="2" destOrd="0" presId="urn:microsoft.com/office/officeart/2005/8/layout/lProcess2"/>
    <dgm:cxn modelId="{580A2E00-8A05-482C-AEAF-15FD4AB22686}" type="presParOf" srcId="{CF6A7024-97C5-42AB-8B32-0021F53CF103}" destId="{3ED2605D-E6EB-4CA9-941B-F05F4DDE4AEC}" srcOrd="0" destOrd="0" presId="urn:microsoft.com/office/officeart/2005/8/layout/lProcess2"/>
    <dgm:cxn modelId="{34EADCE9-3A8C-45A6-9555-4B9A68A90FEF}" type="presParOf" srcId="{3ED2605D-E6EB-4CA9-941B-F05F4DDE4AEC}" destId="{BC1AE78F-FD35-41EB-AEC8-E5F3F3CED2E2}" srcOrd="0" destOrd="0" presId="urn:microsoft.com/office/officeart/2005/8/layout/lProcess2"/>
    <dgm:cxn modelId="{32460CE6-F14D-4785-9C72-47A1A631341D}" type="presParOf" srcId="{3ED2605D-E6EB-4CA9-941B-F05F4DDE4AEC}" destId="{B6482FC9-44AA-4BCA-B13A-DF414450AFEB}" srcOrd="1" destOrd="0" presId="urn:microsoft.com/office/officeart/2005/8/layout/lProcess2"/>
    <dgm:cxn modelId="{743AFD9F-B720-4423-A27A-DF8F13851836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Objeto direto (OD)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t"/>
        <a:lstStyle/>
        <a:p>
          <a:pPr algn="l"/>
          <a:r>
            <a:rPr lang="pt-BR" sz="2800" dirty="0"/>
            <a:t>Os complementos verbais que se ligam diretamente ao verbo sem preposição recebem o nome de </a:t>
          </a:r>
          <a:r>
            <a:rPr lang="pt-BR" sz="2800" b="0" dirty="0"/>
            <a:t>objeto direto.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1EC815A5-8F80-434F-9899-4F8AC379D8D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Verbo transitivo direto (VTD)</a:t>
          </a:r>
        </a:p>
      </dgm:t>
    </dgm:pt>
    <dgm:pt modelId="{9D7C9BD0-3C74-4F30-989A-E27DEEA65B21}" type="parTrans" cxnId="{7E60690A-D679-4229-A572-9184529765E1}">
      <dgm:prSet/>
      <dgm:spPr/>
      <dgm:t>
        <a:bodyPr/>
        <a:lstStyle/>
        <a:p>
          <a:endParaRPr lang="pt-BR"/>
        </a:p>
      </dgm:t>
    </dgm:pt>
    <dgm:pt modelId="{F9231748-1217-46FA-96D6-2643DE1F731E}" type="sibTrans" cxnId="{7E60690A-D679-4229-A572-9184529765E1}">
      <dgm:prSet/>
      <dgm:spPr/>
      <dgm:t>
        <a:bodyPr/>
        <a:lstStyle/>
        <a:p>
          <a:endParaRPr lang="pt-BR"/>
        </a:p>
      </dgm:t>
    </dgm:pt>
    <dgm:pt modelId="{71932569-BB18-476C-A01C-2F539E858A5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O verbo que pede um objeto direto é chamado de </a:t>
          </a:r>
          <a:r>
            <a:rPr lang="pt-BR" sz="2800" b="0" dirty="0"/>
            <a:t>verbo transitivo direto.</a:t>
          </a:r>
        </a:p>
      </dgm:t>
    </dgm:pt>
    <dgm:pt modelId="{15F4BC03-CA1A-45A1-A159-164289D7C067}" type="parTrans" cxnId="{7F4C74D9-82CF-4F35-B4DE-A1C2DB572288}">
      <dgm:prSet/>
      <dgm:spPr/>
      <dgm:t>
        <a:bodyPr/>
        <a:lstStyle/>
        <a:p>
          <a:endParaRPr lang="pt-BR"/>
        </a:p>
      </dgm:t>
    </dgm:pt>
    <dgm:pt modelId="{F2A7286F-763B-4003-AA5C-5EB4EA2D711D}" type="sibTrans" cxnId="{7F4C74D9-82CF-4F35-B4DE-A1C2DB572288}">
      <dgm:prSet/>
      <dgm:spPr/>
      <dgm:t>
        <a:bodyPr/>
        <a:lstStyle/>
        <a:p>
          <a:endParaRPr lang="pt-BR"/>
        </a:p>
      </dgm:t>
    </dgm:pt>
    <dgm:pt modelId="{C3F9CFB7-4479-426B-9626-CCA5C4204644}" type="pres">
      <dgm:prSet presAssocID="{C7334CC2-595E-4977-9023-24F256F95D16}" presName="linear" presStyleCnt="0">
        <dgm:presLayoutVars>
          <dgm:dir/>
          <dgm:animLvl val="lvl"/>
          <dgm:resizeHandles val="exact"/>
        </dgm:presLayoutVars>
      </dgm:prSet>
      <dgm:spPr/>
    </dgm:pt>
    <dgm:pt modelId="{9A43171F-CC65-4ED5-913B-999F2806FEFF}" type="pres">
      <dgm:prSet presAssocID="{CC4BF32C-EB97-40B0-8369-6C8C5C3D0A37}" presName="parentLin" presStyleCnt="0"/>
      <dgm:spPr/>
    </dgm:pt>
    <dgm:pt modelId="{552EB085-AD8D-4060-B49A-946EF61F256F}" type="pres">
      <dgm:prSet presAssocID="{CC4BF32C-EB97-40B0-8369-6C8C5C3D0A37}" presName="parentLeftMargin" presStyleLbl="node1" presStyleIdx="0" presStyleCnt="2"/>
      <dgm:spPr/>
    </dgm:pt>
    <dgm:pt modelId="{6ED28015-1889-4C00-AB93-C0161961B62E}" type="pres">
      <dgm:prSet presAssocID="{CC4BF32C-EB97-40B0-8369-6C8C5C3D0A3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EB2832E-ED9A-46D7-9155-8640F00C3A38}" type="pres">
      <dgm:prSet presAssocID="{CC4BF32C-EB97-40B0-8369-6C8C5C3D0A37}" presName="negativeSpace" presStyleCnt="0"/>
      <dgm:spPr/>
    </dgm:pt>
    <dgm:pt modelId="{E2FA9F2E-C11B-40D9-A37B-FD9E8E07EA20}" type="pres">
      <dgm:prSet presAssocID="{CC4BF32C-EB97-40B0-8369-6C8C5C3D0A37}" presName="childText" presStyleLbl="conFgAcc1" presStyleIdx="0" presStyleCnt="2">
        <dgm:presLayoutVars>
          <dgm:bulletEnabled val="1"/>
        </dgm:presLayoutVars>
      </dgm:prSet>
      <dgm:spPr/>
    </dgm:pt>
    <dgm:pt modelId="{FC977C4E-727C-480A-BDD1-EF35285D503F}" type="pres">
      <dgm:prSet presAssocID="{8995FBCD-74A9-4A60-AF3C-2F4DD430109C}" presName="spaceBetweenRectangles" presStyleCnt="0"/>
      <dgm:spPr/>
    </dgm:pt>
    <dgm:pt modelId="{2C4522B6-9A24-492D-8F9E-AE627E71309D}" type="pres">
      <dgm:prSet presAssocID="{1EC815A5-8F80-434F-9899-4F8AC379D8DD}" presName="parentLin" presStyleCnt="0"/>
      <dgm:spPr/>
    </dgm:pt>
    <dgm:pt modelId="{9F22983A-467F-4863-8F8F-AAC89C9D1B69}" type="pres">
      <dgm:prSet presAssocID="{1EC815A5-8F80-434F-9899-4F8AC379D8DD}" presName="parentLeftMargin" presStyleLbl="node1" presStyleIdx="0" presStyleCnt="2"/>
      <dgm:spPr/>
    </dgm:pt>
    <dgm:pt modelId="{1C256AC2-54F9-490A-94B6-5A9115528FEF}" type="pres">
      <dgm:prSet presAssocID="{1EC815A5-8F80-434F-9899-4F8AC379D8D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1876F91-260C-4D7E-86D2-2BC21AC703E6}" type="pres">
      <dgm:prSet presAssocID="{1EC815A5-8F80-434F-9899-4F8AC379D8DD}" presName="negativeSpace" presStyleCnt="0"/>
      <dgm:spPr/>
    </dgm:pt>
    <dgm:pt modelId="{70C024A2-66D6-482B-A6F4-EF9589F168A5}" type="pres">
      <dgm:prSet presAssocID="{1EC815A5-8F80-434F-9899-4F8AC379D8D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2237106-DC18-4AF9-8DC6-FB910965B495}" type="presOf" srcId="{1EC815A5-8F80-434F-9899-4F8AC379D8DD}" destId="{1C256AC2-54F9-490A-94B6-5A9115528FEF}" srcOrd="1" destOrd="0" presId="urn:microsoft.com/office/officeart/2005/8/layout/list1"/>
    <dgm:cxn modelId="{7E60690A-D679-4229-A572-9184529765E1}" srcId="{C7334CC2-595E-4977-9023-24F256F95D16}" destId="{1EC815A5-8F80-434F-9899-4F8AC379D8DD}" srcOrd="1" destOrd="0" parTransId="{9D7C9BD0-3C74-4F30-989A-E27DEEA65B21}" sibTransId="{F9231748-1217-46FA-96D6-2643DE1F731E}"/>
    <dgm:cxn modelId="{BB175022-6813-4E06-BC3F-756FCD96FA8E}" type="presOf" srcId="{CC4BF32C-EB97-40B0-8369-6C8C5C3D0A37}" destId="{552EB085-AD8D-4060-B49A-946EF61F256F}" srcOrd="0" destOrd="0" presId="urn:microsoft.com/office/officeart/2005/8/layout/list1"/>
    <dgm:cxn modelId="{D7741D6E-BC59-4C38-AFC0-8B3A98CE2387}" type="presOf" srcId="{71932569-BB18-476C-A01C-2F539E858A53}" destId="{70C024A2-66D6-482B-A6F4-EF9589F168A5}" srcOrd="0" destOrd="0" presId="urn:microsoft.com/office/officeart/2005/8/layout/list1"/>
    <dgm:cxn modelId="{9DC28A4F-5844-4027-BDE9-7021890A7070}" type="presOf" srcId="{1EC815A5-8F80-434F-9899-4F8AC379D8DD}" destId="{9F22983A-467F-4863-8F8F-AAC89C9D1B69}" srcOrd="0" destOrd="0" presId="urn:microsoft.com/office/officeart/2005/8/layout/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812F8356-E49D-4EC7-AA79-0DFB79B6CA60}" type="presOf" srcId="{A3996699-C4C5-49EB-B704-FE3E17879177}" destId="{E2FA9F2E-C11B-40D9-A37B-FD9E8E07EA20}" srcOrd="0" destOrd="0" presId="urn:microsoft.com/office/officeart/2005/8/layout/list1"/>
    <dgm:cxn modelId="{3BC6217B-69A6-47D4-B12B-6F8C003D573A}" type="presOf" srcId="{C7334CC2-595E-4977-9023-24F256F95D16}" destId="{C3F9CFB7-4479-426B-9626-CCA5C4204644}" srcOrd="0" destOrd="0" presId="urn:microsoft.com/office/officeart/2005/8/layout/list1"/>
    <dgm:cxn modelId="{765CD78B-59F5-42E7-9119-BA888C236CA2}" type="presOf" srcId="{CC4BF32C-EB97-40B0-8369-6C8C5C3D0A37}" destId="{6ED28015-1889-4C00-AB93-C0161961B62E}" srcOrd="1" destOrd="0" presId="urn:microsoft.com/office/officeart/2005/8/layout/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7F4C74D9-82CF-4F35-B4DE-A1C2DB572288}" srcId="{1EC815A5-8F80-434F-9899-4F8AC379D8DD}" destId="{71932569-BB18-476C-A01C-2F539E858A53}" srcOrd="0" destOrd="0" parTransId="{15F4BC03-CA1A-45A1-A159-164289D7C067}" sibTransId="{F2A7286F-763B-4003-AA5C-5EB4EA2D711D}"/>
    <dgm:cxn modelId="{424F4F57-5CAC-40BA-8E74-FB05D071A4AE}" type="presParOf" srcId="{C3F9CFB7-4479-426B-9626-CCA5C4204644}" destId="{9A43171F-CC65-4ED5-913B-999F2806FEFF}" srcOrd="0" destOrd="0" presId="urn:microsoft.com/office/officeart/2005/8/layout/list1"/>
    <dgm:cxn modelId="{C9AB33FF-3D65-440D-A5B0-913AF3F31A8E}" type="presParOf" srcId="{9A43171F-CC65-4ED5-913B-999F2806FEFF}" destId="{552EB085-AD8D-4060-B49A-946EF61F256F}" srcOrd="0" destOrd="0" presId="urn:microsoft.com/office/officeart/2005/8/layout/list1"/>
    <dgm:cxn modelId="{FB0B089F-99B8-4A7C-9B76-5F7F5DEB18B3}" type="presParOf" srcId="{9A43171F-CC65-4ED5-913B-999F2806FEFF}" destId="{6ED28015-1889-4C00-AB93-C0161961B62E}" srcOrd="1" destOrd="0" presId="urn:microsoft.com/office/officeart/2005/8/layout/list1"/>
    <dgm:cxn modelId="{8D0F96CF-C46C-4329-AA1D-27B37D4A777A}" type="presParOf" srcId="{C3F9CFB7-4479-426B-9626-CCA5C4204644}" destId="{2EB2832E-ED9A-46D7-9155-8640F00C3A38}" srcOrd="1" destOrd="0" presId="urn:microsoft.com/office/officeart/2005/8/layout/list1"/>
    <dgm:cxn modelId="{A5902EEA-C22B-4772-8CA5-7B3D1EF69204}" type="presParOf" srcId="{C3F9CFB7-4479-426B-9626-CCA5C4204644}" destId="{E2FA9F2E-C11B-40D9-A37B-FD9E8E07EA20}" srcOrd="2" destOrd="0" presId="urn:microsoft.com/office/officeart/2005/8/layout/list1"/>
    <dgm:cxn modelId="{DE6B042C-5C76-4FE3-9039-2CB69F3DB281}" type="presParOf" srcId="{C3F9CFB7-4479-426B-9626-CCA5C4204644}" destId="{FC977C4E-727C-480A-BDD1-EF35285D503F}" srcOrd="3" destOrd="0" presId="urn:microsoft.com/office/officeart/2005/8/layout/list1"/>
    <dgm:cxn modelId="{DC0B1BBC-F26C-4817-B698-BF87223F8413}" type="presParOf" srcId="{C3F9CFB7-4479-426B-9626-CCA5C4204644}" destId="{2C4522B6-9A24-492D-8F9E-AE627E71309D}" srcOrd="4" destOrd="0" presId="urn:microsoft.com/office/officeart/2005/8/layout/list1"/>
    <dgm:cxn modelId="{9F6C5164-9B4E-46CB-ABB7-6B0DC7647D7A}" type="presParOf" srcId="{2C4522B6-9A24-492D-8F9E-AE627E71309D}" destId="{9F22983A-467F-4863-8F8F-AAC89C9D1B69}" srcOrd="0" destOrd="0" presId="urn:microsoft.com/office/officeart/2005/8/layout/list1"/>
    <dgm:cxn modelId="{8C5709CC-27D0-48AE-A6EA-C0FA0533CD91}" type="presParOf" srcId="{2C4522B6-9A24-492D-8F9E-AE627E71309D}" destId="{1C256AC2-54F9-490A-94B6-5A9115528FEF}" srcOrd="1" destOrd="0" presId="urn:microsoft.com/office/officeart/2005/8/layout/list1"/>
    <dgm:cxn modelId="{11152EFF-CA55-4F24-8D25-836E88110791}" type="presParOf" srcId="{C3F9CFB7-4479-426B-9626-CCA5C4204644}" destId="{51876F91-260C-4D7E-86D2-2BC21AC703E6}" srcOrd="5" destOrd="0" presId="urn:microsoft.com/office/officeart/2005/8/layout/list1"/>
    <dgm:cxn modelId="{DDFC0722-4152-4AF8-917F-19FC725B36B8}" type="presParOf" srcId="{C3F9CFB7-4479-426B-9626-CCA5C4204644}" destId="{70C024A2-66D6-482B-A6F4-EF9589F168A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Objeto indireto (OI)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pPr algn="l"/>
          <a:r>
            <a:rPr lang="pt-BR" sz="2800" dirty="0"/>
            <a:t>Os complementos verbais que aparecem iniciados por uma preposição e relacionam o verbo às informações que os complementam são classificados como </a:t>
          </a:r>
          <a:r>
            <a:rPr lang="pt-BR" sz="2800" b="0" dirty="0"/>
            <a:t>objeto indireto.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1EC815A5-8F80-434F-9899-4F8AC379D8D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Verbo transitivo indireto (VTI)</a:t>
          </a:r>
        </a:p>
      </dgm:t>
    </dgm:pt>
    <dgm:pt modelId="{9D7C9BD0-3C74-4F30-989A-E27DEEA65B21}" type="parTrans" cxnId="{7E60690A-D679-4229-A572-9184529765E1}">
      <dgm:prSet/>
      <dgm:spPr/>
      <dgm:t>
        <a:bodyPr/>
        <a:lstStyle/>
        <a:p>
          <a:endParaRPr lang="pt-BR"/>
        </a:p>
      </dgm:t>
    </dgm:pt>
    <dgm:pt modelId="{F9231748-1217-46FA-96D6-2643DE1F731E}" type="sibTrans" cxnId="{7E60690A-D679-4229-A572-9184529765E1}">
      <dgm:prSet/>
      <dgm:spPr/>
      <dgm:t>
        <a:bodyPr/>
        <a:lstStyle/>
        <a:p>
          <a:endParaRPr lang="pt-BR"/>
        </a:p>
      </dgm:t>
    </dgm:pt>
    <dgm:pt modelId="{71932569-BB18-476C-A01C-2F539E858A5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O verbo que pede um objeto indireto é chamado de verbo transitivo indireto.</a:t>
          </a:r>
          <a:endParaRPr lang="pt-BR" sz="2800" b="0" dirty="0"/>
        </a:p>
      </dgm:t>
    </dgm:pt>
    <dgm:pt modelId="{15F4BC03-CA1A-45A1-A159-164289D7C067}" type="parTrans" cxnId="{7F4C74D9-82CF-4F35-B4DE-A1C2DB572288}">
      <dgm:prSet/>
      <dgm:spPr/>
      <dgm:t>
        <a:bodyPr/>
        <a:lstStyle/>
        <a:p>
          <a:endParaRPr lang="pt-BR"/>
        </a:p>
      </dgm:t>
    </dgm:pt>
    <dgm:pt modelId="{F2A7286F-763B-4003-AA5C-5EB4EA2D711D}" type="sibTrans" cxnId="{7F4C74D9-82CF-4F35-B4DE-A1C2DB572288}">
      <dgm:prSet/>
      <dgm:spPr/>
      <dgm:t>
        <a:bodyPr/>
        <a:lstStyle/>
        <a:p>
          <a:endParaRPr lang="pt-BR"/>
        </a:p>
      </dgm:t>
    </dgm:pt>
    <dgm:pt modelId="{C3F9CFB7-4479-426B-9626-CCA5C4204644}" type="pres">
      <dgm:prSet presAssocID="{C7334CC2-595E-4977-9023-24F256F95D16}" presName="linear" presStyleCnt="0">
        <dgm:presLayoutVars>
          <dgm:dir/>
          <dgm:animLvl val="lvl"/>
          <dgm:resizeHandles val="exact"/>
        </dgm:presLayoutVars>
      </dgm:prSet>
      <dgm:spPr/>
    </dgm:pt>
    <dgm:pt modelId="{9A43171F-CC65-4ED5-913B-999F2806FEFF}" type="pres">
      <dgm:prSet presAssocID="{CC4BF32C-EB97-40B0-8369-6C8C5C3D0A37}" presName="parentLin" presStyleCnt="0"/>
      <dgm:spPr/>
    </dgm:pt>
    <dgm:pt modelId="{552EB085-AD8D-4060-B49A-946EF61F256F}" type="pres">
      <dgm:prSet presAssocID="{CC4BF32C-EB97-40B0-8369-6C8C5C3D0A37}" presName="parentLeftMargin" presStyleLbl="node1" presStyleIdx="0" presStyleCnt="2"/>
      <dgm:spPr/>
    </dgm:pt>
    <dgm:pt modelId="{6ED28015-1889-4C00-AB93-C0161961B62E}" type="pres">
      <dgm:prSet presAssocID="{CC4BF32C-EB97-40B0-8369-6C8C5C3D0A3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EB2832E-ED9A-46D7-9155-8640F00C3A38}" type="pres">
      <dgm:prSet presAssocID="{CC4BF32C-EB97-40B0-8369-6C8C5C3D0A37}" presName="negativeSpace" presStyleCnt="0"/>
      <dgm:spPr/>
    </dgm:pt>
    <dgm:pt modelId="{E2FA9F2E-C11B-40D9-A37B-FD9E8E07EA20}" type="pres">
      <dgm:prSet presAssocID="{CC4BF32C-EB97-40B0-8369-6C8C5C3D0A37}" presName="childText" presStyleLbl="conFgAcc1" presStyleIdx="0" presStyleCnt="2">
        <dgm:presLayoutVars>
          <dgm:bulletEnabled val="1"/>
        </dgm:presLayoutVars>
      </dgm:prSet>
      <dgm:spPr/>
    </dgm:pt>
    <dgm:pt modelId="{FC977C4E-727C-480A-BDD1-EF35285D503F}" type="pres">
      <dgm:prSet presAssocID="{8995FBCD-74A9-4A60-AF3C-2F4DD430109C}" presName="spaceBetweenRectangles" presStyleCnt="0"/>
      <dgm:spPr/>
    </dgm:pt>
    <dgm:pt modelId="{2C4522B6-9A24-492D-8F9E-AE627E71309D}" type="pres">
      <dgm:prSet presAssocID="{1EC815A5-8F80-434F-9899-4F8AC379D8DD}" presName="parentLin" presStyleCnt="0"/>
      <dgm:spPr/>
    </dgm:pt>
    <dgm:pt modelId="{9F22983A-467F-4863-8F8F-AAC89C9D1B69}" type="pres">
      <dgm:prSet presAssocID="{1EC815A5-8F80-434F-9899-4F8AC379D8DD}" presName="parentLeftMargin" presStyleLbl="node1" presStyleIdx="0" presStyleCnt="2"/>
      <dgm:spPr/>
    </dgm:pt>
    <dgm:pt modelId="{1C256AC2-54F9-490A-94B6-5A9115528FEF}" type="pres">
      <dgm:prSet presAssocID="{1EC815A5-8F80-434F-9899-4F8AC379D8D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1876F91-260C-4D7E-86D2-2BC21AC703E6}" type="pres">
      <dgm:prSet presAssocID="{1EC815A5-8F80-434F-9899-4F8AC379D8DD}" presName="negativeSpace" presStyleCnt="0"/>
      <dgm:spPr/>
    </dgm:pt>
    <dgm:pt modelId="{70C024A2-66D6-482B-A6F4-EF9589F168A5}" type="pres">
      <dgm:prSet presAssocID="{1EC815A5-8F80-434F-9899-4F8AC379D8D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8335A09-89CA-4457-AC88-3F8FC754FF2C}" type="presOf" srcId="{A3996699-C4C5-49EB-B704-FE3E17879177}" destId="{E2FA9F2E-C11B-40D9-A37B-FD9E8E07EA20}" srcOrd="0" destOrd="0" presId="urn:microsoft.com/office/officeart/2005/8/layout/list1"/>
    <dgm:cxn modelId="{4CA0E209-72BD-49F8-B9F2-4C3C576CC2A8}" type="presOf" srcId="{1EC815A5-8F80-434F-9899-4F8AC379D8DD}" destId="{9F22983A-467F-4863-8F8F-AAC89C9D1B69}" srcOrd="0" destOrd="0" presId="urn:microsoft.com/office/officeart/2005/8/layout/list1"/>
    <dgm:cxn modelId="{7E60690A-D679-4229-A572-9184529765E1}" srcId="{C7334CC2-595E-4977-9023-24F256F95D16}" destId="{1EC815A5-8F80-434F-9899-4F8AC379D8DD}" srcOrd="1" destOrd="0" parTransId="{9D7C9BD0-3C74-4F30-989A-E27DEEA65B21}" sibTransId="{F9231748-1217-46FA-96D6-2643DE1F731E}"/>
    <dgm:cxn modelId="{9E93345F-9EF4-45ED-8CD2-C4AEBE40AABE}" type="presOf" srcId="{71932569-BB18-476C-A01C-2F539E858A53}" destId="{70C024A2-66D6-482B-A6F4-EF9589F168A5}" srcOrd="0" destOrd="0" presId="urn:microsoft.com/office/officeart/2005/8/layout/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FD21FE8E-442C-46DB-8F02-1AFED722E4F3}" type="presOf" srcId="{1EC815A5-8F80-434F-9899-4F8AC379D8DD}" destId="{1C256AC2-54F9-490A-94B6-5A9115528FEF}" srcOrd="1" destOrd="0" presId="urn:microsoft.com/office/officeart/2005/8/layout/list1"/>
    <dgm:cxn modelId="{6ACB75D3-EC48-48CE-9E80-682BD3377A46}" type="presOf" srcId="{C7334CC2-595E-4977-9023-24F256F95D16}" destId="{C3F9CFB7-4479-426B-9626-CCA5C4204644}" srcOrd="0" destOrd="0" presId="urn:microsoft.com/office/officeart/2005/8/layout/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7F4C74D9-82CF-4F35-B4DE-A1C2DB572288}" srcId="{1EC815A5-8F80-434F-9899-4F8AC379D8DD}" destId="{71932569-BB18-476C-A01C-2F539E858A53}" srcOrd="0" destOrd="0" parTransId="{15F4BC03-CA1A-45A1-A159-164289D7C067}" sibTransId="{F2A7286F-763B-4003-AA5C-5EB4EA2D711D}"/>
    <dgm:cxn modelId="{CADEFDDC-B686-4D70-BFF6-51FE30B83DE5}" type="presOf" srcId="{CC4BF32C-EB97-40B0-8369-6C8C5C3D0A37}" destId="{6ED28015-1889-4C00-AB93-C0161961B62E}" srcOrd="1" destOrd="0" presId="urn:microsoft.com/office/officeart/2005/8/layout/list1"/>
    <dgm:cxn modelId="{68B308ED-517C-4DCC-960A-F46B326F21ED}" type="presOf" srcId="{CC4BF32C-EB97-40B0-8369-6C8C5C3D0A37}" destId="{552EB085-AD8D-4060-B49A-946EF61F256F}" srcOrd="0" destOrd="0" presId="urn:microsoft.com/office/officeart/2005/8/layout/list1"/>
    <dgm:cxn modelId="{93A96391-5239-4EA2-900D-55630EA8B461}" type="presParOf" srcId="{C3F9CFB7-4479-426B-9626-CCA5C4204644}" destId="{9A43171F-CC65-4ED5-913B-999F2806FEFF}" srcOrd="0" destOrd="0" presId="urn:microsoft.com/office/officeart/2005/8/layout/list1"/>
    <dgm:cxn modelId="{99908305-A98B-4853-A942-5993DF33B6C6}" type="presParOf" srcId="{9A43171F-CC65-4ED5-913B-999F2806FEFF}" destId="{552EB085-AD8D-4060-B49A-946EF61F256F}" srcOrd="0" destOrd="0" presId="urn:microsoft.com/office/officeart/2005/8/layout/list1"/>
    <dgm:cxn modelId="{04EA4586-931C-491F-9F25-A1FB3E3C32E0}" type="presParOf" srcId="{9A43171F-CC65-4ED5-913B-999F2806FEFF}" destId="{6ED28015-1889-4C00-AB93-C0161961B62E}" srcOrd="1" destOrd="0" presId="urn:microsoft.com/office/officeart/2005/8/layout/list1"/>
    <dgm:cxn modelId="{D09CCB74-4884-4F00-8A10-1F3193274494}" type="presParOf" srcId="{C3F9CFB7-4479-426B-9626-CCA5C4204644}" destId="{2EB2832E-ED9A-46D7-9155-8640F00C3A38}" srcOrd="1" destOrd="0" presId="urn:microsoft.com/office/officeart/2005/8/layout/list1"/>
    <dgm:cxn modelId="{1FF67BCB-2189-4323-86E8-5D01FFC01125}" type="presParOf" srcId="{C3F9CFB7-4479-426B-9626-CCA5C4204644}" destId="{E2FA9F2E-C11B-40D9-A37B-FD9E8E07EA20}" srcOrd="2" destOrd="0" presId="urn:microsoft.com/office/officeart/2005/8/layout/list1"/>
    <dgm:cxn modelId="{47DABADD-870A-446C-BE5F-9AE57FBFAD9A}" type="presParOf" srcId="{C3F9CFB7-4479-426B-9626-CCA5C4204644}" destId="{FC977C4E-727C-480A-BDD1-EF35285D503F}" srcOrd="3" destOrd="0" presId="urn:microsoft.com/office/officeart/2005/8/layout/list1"/>
    <dgm:cxn modelId="{3BB05DA2-DFDC-4EA5-8F46-2AB35695F40E}" type="presParOf" srcId="{C3F9CFB7-4479-426B-9626-CCA5C4204644}" destId="{2C4522B6-9A24-492D-8F9E-AE627E71309D}" srcOrd="4" destOrd="0" presId="urn:microsoft.com/office/officeart/2005/8/layout/list1"/>
    <dgm:cxn modelId="{CDB1EC31-BF2D-4669-9A37-F98B8699DDF0}" type="presParOf" srcId="{2C4522B6-9A24-492D-8F9E-AE627E71309D}" destId="{9F22983A-467F-4863-8F8F-AAC89C9D1B69}" srcOrd="0" destOrd="0" presId="urn:microsoft.com/office/officeart/2005/8/layout/list1"/>
    <dgm:cxn modelId="{ED6FC56D-146B-4581-9F3C-1645D34F9E6B}" type="presParOf" srcId="{2C4522B6-9A24-492D-8F9E-AE627E71309D}" destId="{1C256AC2-54F9-490A-94B6-5A9115528FEF}" srcOrd="1" destOrd="0" presId="urn:microsoft.com/office/officeart/2005/8/layout/list1"/>
    <dgm:cxn modelId="{54D53B18-18A8-4D8F-B366-A0171DDA8D63}" type="presParOf" srcId="{C3F9CFB7-4479-426B-9626-CCA5C4204644}" destId="{51876F91-260C-4D7E-86D2-2BC21AC703E6}" srcOrd="5" destOrd="0" presId="urn:microsoft.com/office/officeart/2005/8/layout/list1"/>
    <dgm:cxn modelId="{638A9048-E848-4C94-945F-AC020F3EFD58}" type="presParOf" srcId="{C3F9CFB7-4479-426B-9626-CCA5C4204644}" destId="{70C024A2-66D6-482B-A6F4-EF9589F168A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599F4C-0DF1-4F68-99FB-72EB06434AE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51FF069-CDF7-4EE8-8D8C-0A5F97C59BDC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Investigativas</a:t>
          </a:r>
          <a:endParaRPr lang="pt-BR" sz="3600" dirty="0"/>
        </a:p>
      </dgm:t>
    </dgm:pt>
    <dgm:pt modelId="{5F4FBF0B-3E07-4553-994B-018029361FBF}" type="parTrans" cxnId="{ABABB17A-F400-49F2-93F6-A7E39284D8BA}">
      <dgm:prSet/>
      <dgm:spPr/>
      <dgm:t>
        <a:bodyPr/>
        <a:lstStyle/>
        <a:p>
          <a:endParaRPr lang="pt-BR"/>
        </a:p>
      </dgm:t>
    </dgm:pt>
    <dgm:pt modelId="{CECF7F61-C68C-4F90-BE3E-EE6A5DFE9DE8}" type="sibTrans" cxnId="{ABABB17A-F400-49F2-93F6-A7E39284D8BA}">
      <dgm:prSet/>
      <dgm:spPr/>
      <dgm:t>
        <a:bodyPr/>
        <a:lstStyle/>
        <a:p>
          <a:endParaRPr lang="pt-BR"/>
        </a:p>
      </dgm:t>
    </dgm:pt>
    <dgm:pt modelId="{7081FF12-0904-47E8-B07A-DBD5BA2FA40B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Sensacionalistas</a:t>
          </a:r>
          <a:endParaRPr lang="pt-BR" sz="3600" dirty="0"/>
        </a:p>
      </dgm:t>
    </dgm:pt>
    <dgm:pt modelId="{871A0205-25F3-4796-BF51-A3FEC4F03D44}" type="parTrans" cxnId="{72FFDAB2-B57F-4B01-A08C-1E439EC0F6D9}">
      <dgm:prSet/>
      <dgm:spPr/>
      <dgm:t>
        <a:bodyPr/>
        <a:lstStyle/>
        <a:p>
          <a:endParaRPr lang="pt-BR"/>
        </a:p>
      </dgm:t>
    </dgm:pt>
    <dgm:pt modelId="{4FB018F3-6866-4BE8-AF41-5AFD4A653A6F}" type="sibTrans" cxnId="{72FFDAB2-B57F-4B01-A08C-1E439EC0F6D9}">
      <dgm:prSet/>
      <dgm:spPr/>
      <dgm:t>
        <a:bodyPr/>
        <a:lstStyle/>
        <a:p>
          <a:endParaRPr lang="pt-BR"/>
        </a:p>
      </dgm:t>
    </dgm:pt>
    <dgm:pt modelId="{D637B543-1479-4430-99CA-67DEF0D6FFF2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Satíricas</a:t>
          </a:r>
          <a:endParaRPr lang="pt-BR" sz="3600" dirty="0"/>
        </a:p>
      </dgm:t>
    </dgm:pt>
    <dgm:pt modelId="{0AE67C28-BDEE-4152-9FC8-4E6F7070479D}" type="parTrans" cxnId="{D692E885-233E-4ED1-A7D0-47A8532522A0}">
      <dgm:prSet/>
      <dgm:spPr/>
      <dgm:t>
        <a:bodyPr/>
        <a:lstStyle/>
        <a:p>
          <a:endParaRPr lang="pt-BR"/>
        </a:p>
      </dgm:t>
    </dgm:pt>
    <dgm:pt modelId="{491CAFC0-338B-47F9-A2CA-455E1F4FE1F9}" type="sibTrans" cxnId="{D692E885-233E-4ED1-A7D0-47A8532522A0}">
      <dgm:prSet/>
      <dgm:spPr/>
      <dgm:t>
        <a:bodyPr/>
        <a:lstStyle/>
        <a:p>
          <a:endParaRPr lang="pt-BR"/>
        </a:p>
      </dgm:t>
    </dgm:pt>
    <dgm:pt modelId="{0F811F94-20D8-4919-AB13-74EF33C5DC23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pt-BR" sz="2200" dirty="0"/>
            <a:t>Investigam situações envolvendo crimes e corrupção, por exemplo, revelando informações importantes aos leitores, alertando-os.</a:t>
          </a:r>
        </a:p>
      </dgm:t>
    </dgm:pt>
    <dgm:pt modelId="{D6D64CBC-9C2F-4A10-AF9B-E4B0E535A4CA}" type="parTrans" cxnId="{ED12BF84-48D6-4340-B39A-B9B5468C6556}">
      <dgm:prSet/>
      <dgm:spPr/>
      <dgm:t>
        <a:bodyPr/>
        <a:lstStyle/>
        <a:p>
          <a:endParaRPr lang="pt-BR"/>
        </a:p>
      </dgm:t>
    </dgm:pt>
    <dgm:pt modelId="{4D7E6791-CFFF-40B2-81A8-237199178C3D}" type="sibTrans" cxnId="{ED12BF84-48D6-4340-B39A-B9B5468C6556}">
      <dgm:prSet/>
      <dgm:spPr/>
      <dgm:t>
        <a:bodyPr/>
        <a:lstStyle/>
        <a:p>
          <a:endParaRPr lang="pt-BR"/>
        </a:p>
      </dgm:t>
    </dgm:pt>
    <dgm:pt modelId="{6D8D305B-C8E2-4AE9-8E6B-6B07C91F711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pPr algn="ctr"/>
          <a:r>
            <a:rPr lang="pt-BR" sz="2200" dirty="0"/>
            <a:t>Apresentam os fatos sem o comprometimento com a verdade e com o objetivo de chocar e manipular o leitor.</a:t>
          </a:r>
        </a:p>
      </dgm:t>
    </dgm:pt>
    <dgm:pt modelId="{C1696944-0B5F-4BB8-A4BB-994B01D67251}" type="parTrans" cxnId="{A314EC96-5CD1-45E6-A94B-51B0D019D6F3}">
      <dgm:prSet/>
      <dgm:spPr/>
      <dgm:t>
        <a:bodyPr/>
        <a:lstStyle/>
        <a:p>
          <a:endParaRPr lang="pt-BR"/>
        </a:p>
      </dgm:t>
    </dgm:pt>
    <dgm:pt modelId="{9C372D54-BE0E-4A16-9FB1-F9293BB20DC8}" type="sibTrans" cxnId="{A314EC96-5CD1-45E6-A94B-51B0D019D6F3}">
      <dgm:prSet/>
      <dgm:spPr/>
      <dgm:t>
        <a:bodyPr/>
        <a:lstStyle/>
        <a:p>
          <a:endParaRPr lang="pt-BR"/>
        </a:p>
      </dgm:t>
    </dgm:pt>
    <dgm:pt modelId="{8B6C1100-7C64-4644-9874-C34490283234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Apresentam os fatos de forma exagerada e construindo uma crítica sobre os assuntos tratados, despertando o humor.</a:t>
          </a:r>
        </a:p>
      </dgm:t>
    </dgm:pt>
    <dgm:pt modelId="{FC9B6338-CC7B-4735-9830-FBDAADF1E0F5}" type="parTrans" cxnId="{6C505CFD-C43A-4D6E-BD40-5EBAD0510FB3}">
      <dgm:prSet/>
      <dgm:spPr/>
      <dgm:t>
        <a:bodyPr/>
        <a:lstStyle/>
        <a:p>
          <a:endParaRPr lang="pt-BR"/>
        </a:p>
      </dgm:t>
    </dgm:pt>
    <dgm:pt modelId="{B229CCCA-7240-4CDF-B80F-C2AA793C43B4}" type="sibTrans" cxnId="{6C505CFD-C43A-4D6E-BD40-5EBAD0510FB3}">
      <dgm:prSet/>
      <dgm:spPr/>
      <dgm:t>
        <a:bodyPr/>
        <a:lstStyle/>
        <a:p>
          <a:endParaRPr lang="pt-BR"/>
        </a:p>
      </dgm:t>
    </dgm:pt>
    <dgm:pt modelId="{FAB7CFF2-BB62-41B0-87DB-0028CB51DA54}" type="pres">
      <dgm:prSet presAssocID="{93599F4C-0DF1-4F68-99FB-72EB06434AE4}" presName="diagram" presStyleCnt="0">
        <dgm:presLayoutVars>
          <dgm:dir/>
          <dgm:resizeHandles val="exact"/>
        </dgm:presLayoutVars>
      </dgm:prSet>
      <dgm:spPr/>
    </dgm:pt>
    <dgm:pt modelId="{961D569E-AC2D-464E-B3E3-204783A3AD4A}" type="pres">
      <dgm:prSet presAssocID="{D51FF069-CDF7-4EE8-8D8C-0A5F97C59BDC}" presName="node" presStyleLbl="node1" presStyleIdx="0" presStyleCnt="6">
        <dgm:presLayoutVars>
          <dgm:bulletEnabled val="1"/>
        </dgm:presLayoutVars>
      </dgm:prSet>
      <dgm:spPr/>
    </dgm:pt>
    <dgm:pt modelId="{3F1AC887-474B-4E85-8F1F-82BD1B012D28}" type="pres">
      <dgm:prSet presAssocID="{CECF7F61-C68C-4F90-BE3E-EE6A5DFE9DE8}" presName="sibTrans" presStyleCnt="0"/>
      <dgm:spPr/>
    </dgm:pt>
    <dgm:pt modelId="{428E4C09-7BE6-471C-A2E6-88A84BFD8E89}" type="pres">
      <dgm:prSet presAssocID="{7081FF12-0904-47E8-B07A-DBD5BA2FA40B}" presName="node" presStyleLbl="node1" presStyleIdx="1" presStyleCnt="6" custScaleX="121771">
        <dgm:presLayoutVars>
          <dgm:bulletEnabled val="1"/>
        </dgm:presLayoutVars>
      </dgm:prSet>
      <dgm:spPr/>
    </dgm:pt>
    <dgm:pt modelId="{7BED617C-3FBB-45A2-BE79-373777C412F2}" type="pres">
      <dgm:prSet presAssocID="{4FB018F3-6866-4BE8-AF41-5AFD4A653A6F}" presName="sibTrans" presStyleCnt="0"/>
      <dgm:spPr/>
    </dgm:pt>
    <dgm:pt modelId="{F43C933F-8A04-453F-9A25-1F493D14CE3A}" type="pres">
      <dgm:prSet presAssocID="{D637B543-1479-4430-99CA-67DEF0D6FFF2}" presName="node" presStyleLbl="node1" presStyleIdx="2" presStyleCnt="6">
        <dgm:presLayoutVars>
          <dgm:bulletEnabled val="1"/>
        </dgm:presLayoutVars>
      </dgm:prSet>
      <dgm:spPr/>
    </dgm:pt>
    <dgm:pt modelId="{EDA5ADDF-94EB-4880-A5E8-E81FDEFEF205}" type="pres">
      <dgm:prSet presAssocID="{491CAFC0-338B-47F9-A2CA-455E1F4FE1F9}" presName="sibTrans" presStyleCnt="0"/>
      <dgm:spPr/>
    </dgm:pt>
    <dgm:pt modelId="{5317EFE8-DDF2-4F84-82BE-93DA0D53ECCC}" type="pres">
      <dgm:prSet presAssocID="{0F811F94-20D8-4919-AB13-74EF33C5DC23}" presName="node" presStyleLbl="node1" presStyleIdx="3" presStyleCnt="6">
        <dgm:presLayoutVars>
          <dgm:bulletEnabled val="1"/>
        </dgm:presLayoutVars>
      </dgm:prSet>
      <dgm:spPr/>
    </dgm:pt>
    <dgm:pt modelId="{B5D5831F-BB42-4337-BFAE-82238CE90273}" type="pres">
      <dgm:prSet presAssocID="{4D7E6791-CFFF-40B2-81A8-237199178C3D}" presName="sibTrans" presStyleCnt="0"/>
      <dgm:spPr/>
    </dgm:pt>
    <dgm:pt modelId="{0A3CCCED-50E7-4983-94AE-4D4852891413}" type="pres">
      <dgm:prSet presAssocID="{6D8D305B-C8E2-4AE9-8E6B-6B07C91F711B}" presName="node" presStyleLbl="node1" presStyleIdx="4" presStyleCnt="6">
        <dgm:presLayoutVars>
          <dgm:bulletEnabled val="1"/>
        </dgm:presLayoutVars>
      </dgm:prSet>
      <dgm:spPr/>
    </dgm:pt>
    <dgm:pt modelId="{33DD89BF-BCD2-4EF0-91D0-548C92547C89}" type="pres">
      <dgm:prSet presAssocID="{9C372D54-BE0E-4A16-9FB1-F9293BB20DC8}" presName="sibTrans" presStyleCnt="0"/>
      <dgm:spPr/>
    </dgm:pt>
    <dgm:pt modelId="{8E1B04BD-D6F8-42D4-944B-4E594C74DCDA}" type="pres">
      <dgm:prSet presAssocID="{8B6C1100-7C64-4644-9874-C34490283234}" presName="node" presStyleLbl="node1" presStyleIdx="5" presStyleCnt="6">
        <dgm:presLayoutVars>
          <dgm:bulletEnabled val="1"/>
        </dgm:presLayoutVars>
      </dgm:prSet>
      <dgm:spPr/>
    </dgm:pt>
  </dgm:ptLst>
  <dgm:cxnLst>
    <dgm:cxn modelId="{B3A1CE03-12D2-411E-BEA0-EF1D5479C212}" type="presOf" srcId="{6D8D305B-C8E2-4AE9-8E6B-6B07C91F711B}" destId="{0A3CCCED-50E7-4983-94AE-4D4852891413}" srcOrd="0" destOrd="0" presId="urn:microsoft.com/office/officeart/2005/8/layout/default"/>
    <dgm:cxn modelId="{660A700C-F9E0-483F-8AC1-DA98EAAE63C5}" type="presOf" srcId="{8B6C1100-7C64-4644-9874-C34490283234}" destId="{8E1B04BD-D6F8-42D4-944B-4E594C74DCDA}" srcOrd="0" destOrd="0" presId="urn:microsoft.com/office/officeart/2005/8/layout/default"/>
    <dgm:cxn modelId="{50F09A0D-E34A-40D7-9988-4D59E1B4407C}" type="presOf" srcId="{D51FF069-CDF7-4EE8-8D8C-0A5F97C59BDC}" destId="{961D569E-AC2D-464E-B3E3-204783A3AD4A}" srcOrd="0" destOrd="0" presId="urn:microsoft.com/office/officeart/2005/8/layout/default"/>
    <dgm:cxn modelId="{D4B24676-2769-4EA2-94CF-EFBAADE7174D}" type="presOf" srcId="{7081FF12-0904-47E8-B07A-DBD5BA2FA40B}" destId="{428E4C09-7BE6-471C-A2E6-88A84BFD8E89}" srcOrd="0" destOrd="0" presId="urn:microsoft.com/office/officeart/2005/8/layout/default"/>
    <dgm:cxn modelId="{ABABB17A-F400-49F2-93F6-A7E39284D8BA}" srcId="{93599F4C-0DF1-4F68-99FB-72EB06434AE4}" destId="{D51FF069-CDF7-4EE8-8D8C-0A5F97C59BDC}" srcOrd="0" destOrd="0" parTransId="{5F4FBF0B-3E07-4553-994B-018029361FBF}" sibTransId="{CECF7F61-C68C-4F90-BE3E-EE6A5DFE9DE8}"/>
    <dgm:cxn modelId="{418DF07A-F135-4D55-ADBC-13D8E88C9305}" type="presOf" srcId="{93599F4C-0DF1-4F68-99FB-72EB06434AE4}" destId="{FAB7CFF2-BB62-41B0-87DB-0028CB51DA54}" srcOrd="0" destOrd="0" presId="urn:microsoft.com/office/officeart/2005/8/layout/default"/>
    <dgm:cxn modelId="{ED12BF84-48D6-4340-B39A-B9B5468C6556}" srcId="{93599F4C-0DF1-4F68-99FB-72EB06434AE4}" destId="{0F811F94-20D8-4919-AB13-74EF33C5DC23}" srcOrd="3" destOrd="0" parTransId="{D6D64CBC-9C2F-4A10-AF9B-E4B0E535A4CA}" sibTransId="{4D7E6791-CFFF-40B2-81A8-237199178C3D}"/>
    <dgm:cxn modelId="{D692E885-233E-4ED1-A7D0-47A8532522A0}" srcId="{93599F4C-0DF1-4F68-99FB-72EB06434AE4}" destId="{D637B543-1479-4430-99CA-67DEF0D6FFF2}" srcOrd="2" destOrd="0" parTransId="{0AE67C28-BDEE-4152-9FC8-4E6F7070479D}" sibTransId="{491CAFC0-338B-47F9-A2CA-455E1F4FE1F9}"/>
    <dgm:cxn modelId="{73B75093-525B-46A4-9B04-93012F75F03C}" type="presOf" srcId="{0F811F94-20D8-4919-AB13-74EF33C5DC23}" destId="{5317EFE8-DDF2-4F84-82BE-93DA0D53ECCC}" srcOrd="0" destOrd="0" presId="urn:microsoft.com/office/officeart/2005/8/layout/default"/>
    <dgm:cxn modelId="{A314EC96-5CD1-45E6-A94B-51B0D019D6F3}" srcId="{93599F4C-0DF1-4F68-99FB-72EB06434AE4}" destId="{6D8D305B-C8E2-4AE9-8E6B-6B07C91F711B}" srcOrd="4" destOrd="0" parTransId="{C1696944-0B5F-4BB8-A4BB-994B01D67251}" sibTransId="{9C372D54-BE0E-4A16-9FB1-F9293BB20DC8}"/>
    <dgm:cxn modelId="{72FFDAB2-B57F-4B01-A08C-1E439EC0F6D9}" srcId="{93599F4C-0DF1-4F68-99FB-72EB06434AE4}" destId="{7081FF12-0904-47E8-B07A-DBD5BA2FA40B}" srcOrd="1" destOrd="0" parTransId="{871A0205-25F3-4796-BF51-A3FEC4F03D44}" sibTransId="{4FB018F3-6866-4BE8-AF41-5AFD4A653A6F}"/>
    <dgm:cxn modelId="{3E2BACEC-8DD6-4C93-A351-DE6AFB865EBB}" type="presOf" srcId="{D637B543-1479-4430-99CA-67DEF0D6FFF2}" destId="{F43C933F-8A04-453F-9A25-1F493D14CE3A}" srcOrd="0" destOrd="0" presId="urn:microsoft.com/office/officeart/2005/8/layout/default"/>
    <dgm:cxn modelId="{6C505CFD-C43A-4D6E-BD40-5EBAD0510FB3}" srcId="{93599F4C-0DF1-4F68-99FB-72EB06434AE4}" destId="{8B6C1100-7C64-4644-9874-C34490283234}" srcOrd="5" destOrd="0" parTransId="{FC9B6338-CC7B-4735-9830-FBDAADF1E0F5}" sibTransId="{B229CCCA-7240-4CDF-B80F-C2AA793C43B4}"/>
    <dgm:cxn modelId="{AEC31B93-F4F2-4872-97B1-FBDEFF957C81}" type="presParOf" srcId="{FAB7CFF2-BB62-41B0-87DB-0028CB51DA54}" destId="{961D569E-AC2D-464E-B3E3-204783A3AD4A}" srcOrd="0" destOrd="0" presId="urn:microsoft.com/office/officeart/2005/8/layout/default"/>
    <dgm:cxn modelId="{289D3B39-7D80-4B20-BC18-1F251D5F550B}" type="presParOf" srcId="{FAB7CFF2-BB62-41B0-87DB-0028CB51DA54}" destId="{3F1AC887-474B-4E85-8F1F-82BD1B012D28}" srcOrd="1" destOrd="0" presId="urn:microsoft.com/office/officeart/2005/8/layout/default"/>
    <dgm:cxn modelId="{08667889-497C-4CD3-991E-99F934B01919}" type="presParOf" srcId="{FAB7CFF2-BB62-41B0-87DB-0028CB51DA54}" destId="{428E4C09-7BE6-471C-A2E6-88A84BFD8E89}" srcOrd="2" destOrd="0" presId="urn:microsoft.com/office/officeart/2005/8/layout/default"/>
    <dgm:cxn modelId="{BC79412D-50EF-4836-A911-2B78723CD8BD}" type="presParOf" srcId="{FAB7CFF2-BB62-41B0-87DB-0028CB51DA54}" destId="{7BED617C-3FBB-45A2-BE79-373777C412F2}" srcOrd="3" destOrd="0" presId="urn:microsoft.com/office/officeart/2005/8/layout/default"/>
    <dgm:cxn modelId="{84796650-B8D4-4185-A678-E110951F921C}" type="presParOf" srcId="{FAB7CFF2-BB62-41B0-87DB-0028CB51DA54}" destId="{F43C933F-8A04-453F-9A25-1F493D14CE3A}" srcOrd="4" destOrd="0" presId="urn:microsoft.com/office/officeart/2005/8/layout/default"/>
    <dgm:cxn modelId="{5A42F32F-46B4-4BEC-85A7-E34DD07FD124}" type="presParOf" srcId="{FAB7CFF2-BB62-41B0-87DB-0028CB51DA54}" destId="{EDA5ADDF-94EB-4880-A5E8-E81FDEFEF205}" srcOrd="5" destOrd="0" presId="urn:microsoft.com/office/officeart/2005/8/layout/default"/>
    <dgm:cxn modelId="{3EF9A786-1F3D-4E37-A6B9-19D2F09F74D7}" type="presParOf" srcId="{FAB7CFF2-BB62-41B0-87DB-0028CB51DA54}" destId="{5317EFE8-DDF2-4F84-82BE-93DA0D53ECCC}" srcOrd="6" destOrd="0" presId="urn:microsoft.com/office/officeart/2005/8/layout/default"/>
    <dgm:cxn modelId="{CAEE561E-94E3-434B-BA72-9785FF50C7DE}" type="presParOf" srcId="{FAB7CFF2-BB62-41B0-87DB-0028CB51DA54}" destId="{B5D5831F-BB42-4337-BFAE-82238CE90273}" srcOrd="7" destOrd="0" presId="urn:microsoft.com/office/officeart/2005/8/layout/default"/>
    <dgm:cxn modelId="{71B260E5-9B6C-4A15-97E0-878CEA04374D}" type="presParOf" srcId="{FAB7CFF2-BB62-41B0-87DB-0028CB51DA54}" destId="{0A3CCCED-50E7-4983-94AE-4D4852891413}" srcOrd="8" destOrd="0" presId="urn:microsoft.com/office/officeart/2005/8/layout/default"/>
    <dgm:cxn modelId="{BC276287-85F3-4450-AEAA-45E976BC5F0E}" type="presParOf" srcId="{FAB7CFF2-BB62-41B0-87DB-0028CB51DA54}" destId="{33DD89BF-BCD2-4EF0-91D0-548C92547C89}" srcOrd="9" destOrd="0" presId="urn:microsoft.com/office/officeart/2005/8/layout/default"/>
    <dgm:cxn modelId="{2DCDEB02-B79F-4E26-A0B2-8A8C24E583C1}" type="presParOf" srcId="{FAB7CFF2-BB62-41B0-87DB-0028CB51DA54}" destId="{8E1B04BD-D6F8-42D4-944B-4E594C74DCD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Verbos transitivos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6534"/>
          <a:ext cx="4050149" cy="1886500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Verbos que não apresentam sentido completo, isto é, que necessitam de complementos para que possam ser compreendidos.</a:t>
          </a:r>
        </a:p>
      </dsp:txBody>
      <dsp:txXfrm>
        <a:off x="566785" y="1361788"/>
        <a:ext cx="3939641" cy="1775992"/>
      </dsp:txXfrm>
    </dsp:sp>
    <dsp:sp modelId="{8B4AEFE2-CEE0-41B2-8AF1-9D584E3B2AE7}">
      <dsp:nvSpPr>
        <dsp:cNvPr id="0" name=""/>
        <dsp:cNvSpPr/>
      </dsp:nvSpPr>
      <dsp:spPr>
        <a:xfrm>
          <a:off x="511531" y="3483266"/>
          <a:ext cx="4050149" cy="64937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Ex.: leiam, pegou, conta.</a:t>
          </a:r>
        </a:p>
      </dsp:txBody>
      <dsp:txXfrm>
        <a:off x="530550" y="3502285"/>
        <a:ext cx="4012111" cy="611333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Verbos intransitivos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6435"/>
          <a:ext cx="4050149" cy="207552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Verbos cujo sentido é completo e, por isso, não precisam ser complementados por outras palavras.</a:t>
          </a:r>
        </a:p>
      </dsp:txBody>
      <dsp:txXfrm>
        <a:off x="6014709" y="1367225"/>
        <a:ext cx="3928569" cy="1953949"/>
      </dsp:txXfrm>
    </dsp:sp>
    <dsp:sp modelId="{54BCE78E-D6AD-490E-BBF9-4CB259292A6D}">
      <dsp:nvSpPr>
        <dsp:cNvPr id="0" name=""/>
        <dsp:cNvSpPr/>
      </dsp:nvSpPr>
      <dsp:spPr>
        <a:xfrm>
          <a:off x="5953919" y="3561500"/>
          <a:ext cx="4050149" cy="571236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Ex.: viralizou.</a:t>
          </a:r>
        </a:p>
      </dsp:txBody>
      <dsp:txXfrm>
        <a:off x="5970650" y="3578231"/>
        <a:ext cx="4016687" cy="537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A9F2E-C11B-40D9-A37B-FD9E8E07EA20}">
      <dsp:nvSpPr>
        <dsp:cNvPr id="0" name=""/>
        <dsp:cNvSpPr/>
      </dsp:nvSpPr>
      <dsp:spPr>
        <a:xfrm>
          <a:off x="0" y="488168"/>
          <a:ext cx="10515600" cy="16065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6127" tIns="624840" rIns="81612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Os complementos verbais que se ligam diretamente ao verbo sem preposição recebem o nome de </a:t>
          </a:r>
          <a:r>
            <a:rPr lang="pt-BR" sz="2800" b="0" kern="1200" dirty="0"/>
            <a:t>objeto direto.</a:t>
          </a:r>
        </a:p>
      </dsp:txBody>
      <dsp:txXfrm>
        <a:off x="0" y="488168"/>
        <a:ext cx="10515600" cy="1606500"/>
      </dsp:txXfrm>
    </dsp:sp>
    <dsp:sp modelId="{6ED28015-1889-4C00-AB93-C0161961B62E}">
      <dsp:nvSpPr>
        <dsp:cNvPr id="0" name=""/>
        <dsp:cNvSpPr/>
      </dsp:nvSpPr>
      <dsp:spPr>
        <a:xfrm>
          <a:off x="525780" y="45368"/>
          <a:ext cx="7360920" cy="8856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Objeto direto (OD)</a:t>
          </a:r>
        </a:p>
      </dsp:txBody>
      <dsp:txXfrm>
        <a:off x="569011" y="88599"/>
        <a:ext cx="7274458" cy="799138"/>
      </dsp:txXfrm>
    </dsp:sp>
    <dsp:sp modelId="{70C024A2-66D6-482B-A6F4-EF9589F168A5}">
      <dsp:nvSpPr>
        <dsp:cNvPr id="0" name=""/>
        <dsp:cNvSpPr/>
      </dsp:nvSpPr>
      <dsp:spPr>
        <a:xfrm>
          <a:off x="0" y="2699469"/>
          <a:ext cx="10515600" cy="16065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6127" tIns="624840" rIns="81612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O verbo que pede um objeto direto é chamado de </a:t>
          </a:r>
          <a:r>
            <a:rPr lang="pt-BR" sz="2800" b="0" kern="1200" dirty="0"/>
            <a:t>verbo transitivo direto.</a:t>
          </a:r>
        </a:p>
      </dsp:txBody>
      <dsp:txXfrm>
        <a:off x="0" y="2699469"/>
        <a:ext cx="10515600" cy="1606500"/>
      </dsp:txXfrm>
    </dsp:sp>
    <dsp:sp modelId="{1C256AC2-54F9-490A-94B6-5A9115528FEF}">
      <dsp:nvSpPr>
        <dsp:cNvPr id="0" name=""/>
        <dsp:cNvSpPr/>
      </dsp:nvSpPr>
      <dsp:spPr>
        <a:xfrm>
          <a:off x="525780" y="2256669"/>
          <a:ext cx="7360920" cy="8856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Verbo transitivo direto (VTD)</a:t>
          </a:r>
        </a:p>
      </dsp:txBody>
      <dsp:txXfrm>
        <a:off x="569011" y="2299900"/>
        <a:ext cx="7274458" cy="799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A9F2E-C11B-40D9-A37B-FD9E8E07EA20}">
      <dsp:nvSpPr>
        <dsp:cNvPr id="0" name=""/>
        <dsp:cNvSpPr/>
      </dsp:nvSpPr>
      <dsp:spPr>
        <a:xfrm>
          <a:off x="0" y="375669"/>
          <a:ext cx="10515600" cy="19293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6127" tIns="520700" rIns="816127" bIns="199136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Os complementos verbais que aparecem iniciados por uma preposição e relacionam o verbo às informações que os complementam são classificados como </a:t>
          </a:r>
          <a:r>
            <a:rPr lang="pt-BR" sz="2800" b="0" kern="1200" dirty="0"/>
            <a:t>objeto indireto.</a:t>
          </a:r>
        </a:p>
      </dsp:txBody>
      <dsp:txXfrm>
        <a:off x="0" y="375669"/>
        <a:ext cx="10515600" cy="1929375"/>
      </dsp:txXfrm>
    </dsp:sp>
    <dsp:sp modelId="{6ED28015-1889-4C00-AB93-C0161961B62E}">
      <dsp:nvSpPr>
        <dsp:cNvPr id="0" name=""/>
        <dsp:cNvSpPr/>
      </dsp:nvSpPr>
      <dsp:spPr>
        <a:xfrm>
          <a:off x="525780" y="6669"/>
          <a:ext cx="7360920" cy="7380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Objeto indireto (OI)</a:t>
          </a:r>
        </a:p>
      </dsp:txBody>
      <dsp:txXfrm>
        <a:off x="561806" y="42695"/>
        <a:ext cx="7288868" cy="665948"/>
      </dsp:txXfrm>
    </dsp:sp>
    <dsp:sp modelId="{70C024A2-66D6-482B-A6F4-EF9589F168A5}">
      <dsp:nvSpPr>
        <dsp:cNvPr id="0" name=""/>
        <dsp:cNvSpPr/>
      </dsp:nvSpPr>
      <dsp:spPr>
        <a:xfrm>
          <a:off x="0" y="2809044"/>
          <a:ext cx="10515600" cy="153562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6127" tIns="520700" rIns="81612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O verbo que pede um objeto indireto é chamado de verbo transitivo indireto.</a:t>
          </a:r>
          <a:endParaRPr lang="pt-BR" sz="2800" b="0" kern="1200" dirty="0"/>
        </a:p>
      </dsp:txBody>
      <dsp:txXfrm>
        <a:off x="0" y="2809044"/>
        <a:ext cx="10515600" cy="1535625"/>
      </dsp:txXfrm>
    </dsp:sp>
    <dsp:sp modelId="{1C256AC2-54F9-490A-94B6-5A9115528FEF}">
      <dsp:nvSpPr>
        <dsp:cNvPr id="0" name=""/>
        <dsp:cNvSpPr/>
      </dsp:nvSpPr>
      <dsp:spPr>
        <a:xfrm>
          <a:off x="525780" y="2440044"/>
          <a:ext cx="7360920" cy="7380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Verbo transitivo indireto (VTI)</a:t>
          </a:r>
        </a:p>
      </dsp:txBody>
      <dsp:txXfrm>
        <a:off x="561806" y="2476070"/>
        <a:ext cx="7288868" cy="665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D569E-AC2D-464E-B3E3-204783A3AD4A}">
      <dsp:nvSpPr>
        <dsp:cNvPr id="0" name=""/>
        <dsp:cNvSpPr/>
      </dsp:nvSpPr>
      <dsp:spPr>
        <a:xfrm>
          <a:off x="2032" y="176524"/>
          <a:ext cx="3075607" cy="1845364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Investigativas</a:t>
          </a:r>
          <a:endParaRPr lang="pt-BR" sz="3600" kern="1200" dirty="0"/>
        </a:p>
      </dsp:txBody>
      <dsp:txXfrm>
        <a:off x="2032" y="176524"/>
        <a:ext cx="3075607" cy="1845364"/>
      </dsp:txXfrm>
    </dsp:sp>
    <dsp:sp modelId="{428E4C09-7BE6-471C-A2E6-88A84BFD8E89}">
      <dsp:nvSpPr>
        <dsp:cNvPr id="0" name=""/>
        <dsp:cNvSpPr/>
      </dsp:nvSpPr>
      <dsp:spPr>
        <a:xfrm>
          <a:off x="3385200" y="176524"/>
          <a:ext cx="3745198" cy="1845364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Sensacionalistas</a:t>
          </a:r>
          <a:endParaRPr lang="pt-BR" sz="3600" kern="1200" dirty="0"/>
        </a:p>
      </dsp:txBody>
      <dsp:txXfrm>
        <a:off x="3385200" y="176524"/>
        <a:ext cx="3745198" cy="1845364"/>
      </dsp:txXfrm>
    </dsp:sp>
    <dsp:sp modelId="{F43C933F-8A04-453F-9A25-1F493D14CE3A}">
      <dsp:nvSpPr>
        <dsp:cNvPr id="0" name=""/>
        <dsp:cNvSpPr/>
      </dsp:nvSpPr>
      <dsp:spPr>
        <a:xfrm>
          <a:off x="7437959" y="176524"/>
          <a:ext cx="3075607" cy="1845364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Satíricas</a:t>
          </a:r>
          <a:endParaRPr lang="pt-BR" sz="3600" kern="1200" dirty="0"/>
        </a:p>
      </dsp:txBody>
      <dsp:txXfrm>
        <a:off x="7437959" y="176524"/>
        <a:ext cx="3075607" cy="1845364"/>
      </dsp:txXfrm>
    </dsp:sp>
    <dsp:sp modelId="{5317EFE8-DDF2-4F84-82BE-93DA0D53ECCC}">
      <dsp:nvSpPr>
        <dsp:cNvPr id="0" name=""/>
        <dsp:cNvSpPr/>
      </dsp:nvSpPr>
      <dsp:spPr>
        <a:xfrm>
          <a:off x="336827" y="2329449"/>
          <a:ext cx="3075607" cy="184536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Investigam situações envolvendo crimes e corrupção, por exemplo, revelando informações importantes aos leitores, alertando-os.</a:t>
          </a:r>
        </a:p>
      </dsp:txBody>
      <dsp:txXfrm>
        <a:off x="336827" y="2329449"/>
        <a:ext cx="3075607" cy="1845364"/>
      </dsp:txXfrm>
    </dsp:sp>
    <dsp:sp modelId="{0A3CCCED-50E7-4983-94AE-4D4852891413}">
      <dsp:nvSpPr>
        <dsp:cNvPr id="0" name=""/>
        <dsp:cNvSpPr/>
      </dsp:nvSpPr>
      <dsp:spPr>
        <a:xfrm>
          <a:off x="3719996" y="2329449"/>
          <a:ext cx="3075607" cy="184536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Apresentam os fatos sem o comprometimento com a verdade e com o objetivo de chocar e manipular o leitor.</a:t>
          </a:r>
        </a:p>
      </dsp:txBody>
      <dsp:txXfrm>
        <a:off x="3719996" y="2329449"/>
        <a:ext cx="3075607" cy="1845364"/>
      </dsp:txXfrm>
    </dsp:sp>
    <dsp:sp modelId="{8E1B04BD-D6F8-42D4-944B-4E594C74DCDA}">
      <dsp:nvSpPr>
        <dsp:cNvPr id="0" name=""/>
        <dsp:cNvSpPr/>
      </dsp:nvSpPr>
      <dsp:spPr>
        <a:xfrm>
          <a:off x="7103164" y="2329449"/>
          <a:ext cx="3075607" cy="184536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Apresentam os fatos de forma exagerada e construindo uma crítica sobre os assuntos tratados, despertando o humor.</a:t>
          </a:r>
        </a:p>
      </dsp:txBody>
      <dsp:txXfrm>
        <a:off x="7103164" y="2329449"/>
        <a:ext cx="3075607" cy="18453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281EE-4F48-4EC0-B497-917F329665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EA721B-F39A-4596-B336-C1399251D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B78FAA-379C-4053-B9EE-7FB7FBEA4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5493BF-1934-405D-9281-E26EB537B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BEDE62-BE40-4650-A14F-EB6DADEEA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580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9F382-D7FB-40E5-9D25-9D4E8D7F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5B164A-32C9-4D06-B7D3-B247EDC04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3F24C0-3880-44F2-83BE-469BE717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BC7DD9-59F5-4BEF-8919-F36F95BCF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A55E74-C335-4F42-8A4D-741F68DA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8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99CAB-D1D0-48AD-8F7E-28752B4BD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75016A-D0C3-41DF-89D2-89504496D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3EDD19-7F0F-46B5-80DD-4596DE840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AEE7A3-C875-451A-B598-EE3D61247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564E01-C25A-4F93-A9B0-F7E177AC9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4669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185E42-34E2-467D-AE41-4271C200D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16FE7E-D24A-462C-B662-904452D53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A96563-6B04-4E87-B91F-BCB87C009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198112-29A4-4CBA-A68F-A21C49C5F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E75AEE-173E-45BC-B2D3-8F5097B4E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BEF98B-CCFD-498F-ABDC-F34DB90DD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603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C0F0D3-C28C-4EE6-B0FC-1566E4AC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44FE57-C711-4DB7-A36D-EF7A91759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AD0D59-13E4-4A7F-933B-57E77CE90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12AC408-7E09-4A09-BD9A-1BE271D16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C43C211-2F44-4532-9B91-80A75588C1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27708E0-EEFF-454D-9DE0-1DF51A79E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FF31CCF-91BE-42D3-94CE-68AC2EC7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9936716-4694-48A3-AE37-ADCACBC4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8284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B73AD-4D17-461D-9461-B8812EB8D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2A9EE0D-B73A-4CE9-BFB7-2EAB569F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B9508D-120C-4095-B108-8541698A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5CDB658-0AB9-433F-9DFC-80DA53725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466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E65604-2E17-44E8-9D9E-CB57FDC00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9F3D50-C703-4998-B1D7-8EA1CA3ED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D95204-44CC-4075-8BE6-B12A85319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1333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9B2368-6179-4A3A-9FED-9A5A535FC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D75C67-8324-4212-889B-E2263710B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EF1697-E638-4D2D-9038-F1794245B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AD9010-0FAF-4352-9484-55D2A5FF9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ECB89E6-A105-45FB-8A25-AEC8274E1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A0DA54-CDFA-448D-A50C-51C30B094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437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6D272-157D-480B-8B15-CF4C6A657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05CEA24-4E56-4259-91E4-219BA2974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6C1563F-DADB-4581-B2D7-DCCA00788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4FC96A-59EC-491E-A637-EB9A1882B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06AB0C-A25C-4555-88F9-2C808283C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6859B4-54E8-41C8-B3BD-36B420A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74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9F27D5-CB7A-4F3E-B8C6-008A10653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F7F4CF9-3A2B-4CA4-9260-372771626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AA6AE3-201C-442A-8AE6-96500C97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EC50B1-5855-4774-915C-6B80CC4D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8FD2EE-71C0-4D5B-868A-677DCC5D4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46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0230C60-8707-43CD-AFB9-08CE6DCC69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A76EF2C-281A-45C6-8AA5-5556BDFF0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6985D0-4846-4771-AB06-AED729F68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037074-988A-49CF-B546-94C5CEF9E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9ADAB7-1CC1-4E79-9063-77AB3EC7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8802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533C404-A478-49B7-9333-1BE1CAE37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264CC3-C881-4B33-8ED7-5E757F93B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B588E5-A46C-46A0-86E4-E55B40BF1C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D5137-36F2-4425-8CB0-328E44106CF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EF8D42-1818-4699-BEAB-A70A642EE1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1533AE-33E3-4B33-96EF-6AC39585E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05437-D959-46FF-BACC-B5BB085577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11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/>
            </a:br>
            <a:r>
              <a:rPr lang="pt-BR" dirty="0"/>
              <a:t>Unidade 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328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29070" y="1903573"/>
            <a:ext cx="1371600" cy="117424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070" y="2999739"/>
            <a:ext cx="828720" cy="192973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Entrevista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977" y="1854230"/>
            <a:ext cx="6473613" cy="4351338"/>
          </a:xfrm>
        </p:spPr>
        <p:txBody>
          <a:bodyPr>
            <a:normAutofit/>
          </a:bodyPr>
          <a:lstStyle/>
          <a:p>
            <a:r>
              <a:rPr lang="pt-BR" dirty="0"/>
              <a:t>É um gênero predominantemente expositivo e, de forma geral, apresenta uma introdução, e uma sequência de perguntas e respostas envolvendo os participantes (entrevistador e entrevistado).</a:t>
            </a:r>
          </a:p>
          <a:p>
            <a:r>
              <a:rPr lang="pt-BR" dirty="0"/>
              <a:t>As entrevistas podem ser divulgadas em revistas, jornais, </a:t>
            </a:r>
            <a:r>
              <a:rPr lang="pt-BR" i="1" dirty="0"/>
              <a:t>sites </a:t>
            </a:r>
            <a:r>
              <a:rPr lang="pt-BR" dirty="0"/>
              <a:t>da internet, rádio, televisão.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070" y="4695057"/>
            <a:ext cx="828720" cy="167363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556" y="1903573"/>
            <a:ext cx="1226819" cy="169499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3896" y="3456776"/>
            <a:ext cx="1529479" cy="114624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547" y="4603022"/>
            <a:ext cx="1316828" cy="176567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254999" y="5786943"/>
            <a:ext cx="119776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/>
              <a:t>MSSA/Shutterstock.com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0329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Transitividade verbal</a:t>
            </a:r>
          </a:p>
        </p:txBody>
      </p:sp>
      <p:graphicFrame>
        <p:nvGraphicFramePr>
          <p:cNvPr id="8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4290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Objeto direto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7162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Objeto indireto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6651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Reportagem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349255" y="2123337"/>
            <a:ext cx="7995684" cy="4185407"/>
          </a:xfrm>
        </p:spPr>
        <p:txBody>
          <a:bodyPr>
            <a:normAutofit/>
          </a:bodyPr>
          <a:lstStyle/>
          <a:p>
            <a:r>
              <a:rPr lang="pt-BR" dirty="0"/>
              <a:t>É um gênero jornalístico que tem como objetivo expor e analisar informações sobre determinado assunto. </a:t>
            </a:r>
          </a:p>
          <a:p>
            <a:r>
              <a:rPr lang="pt-BR" dirty="0"/>
              <a:t>Geralmente, é veiculada em jornais e revistas impressos ou na internet, </a:t>
            </a:r>
            <a:r>
              <a:rPr lang="pt-BR" i="1" dirty="0"/>
              <a:t>blogs</a:t>
            </a:r>
            <a:r>
              <a:rPr lang="pt-BR" dirty="0"/>
              <a:t>, programas jornalísticos de televisão e de rádio.</a:t>
            </a:r>
          </a:p>
          <a:p>
            <a:r>
              <a:rPr lang="pt-BR" dirty="0"/>
              <a:t>Depoimentos de especialistas no assunto e outros recursos podem contribuir para o nível de aprofundamento da discussão.</a:t>
            </a:r>
          </a:p>
          <a:p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26" y="1732807"/>
            <a:ext cx="2320874" cy="4480244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294108" y="5383109"/>
            <a:ext cx="8915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Camila Ferreira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140" flipH="1">
            <a:off x="10122691" y="5355329"/>
            <a:ext cx="1100186" cy="9073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342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Diferentes propostas editoriais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7CADB0FF-2378-4792-BF8B-01F2B3E514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0851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40" y="484949"/>
            <a:ext cx="10515600" cy="1325563"/>
          </a:xfr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Pronomes pessoais oblíquos como complementos verbais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AB03A5-A636-4858-9637-C28B61CCE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4679" y="1825624"/>
            <a:ext cx="7400261" cy="5032375"/>
          </a:xfrm>
        </p:spPr>
        <p:txBody>
          <a:bodyPr>
            <a:normAutofit/>
          </a:bodyPr>
          <a:lstStyle/>
          <a:p>
            <a:r>
              <a:rPr lang="pt-BR" dirty="0"/>
              <a:t>Os pronomes pessoais podem ser </a:t>
            </a:r>
            <a:r>
              <a:rPr lang="pt-BR" b="1" dirty="0"/>
              <a:t>retos</a:t>
            </a:r>
            <a:r>
              <a:rPr lang="pt-BR" dirty="0"/>
              <a:t> ou </a:t>
            </a:r>
            <a:r>
              <a:rPr lang="pt-BR" b="1" dirty="0"/>
              <a:t>oblíquos</a:t>
            </a:r>
            <a:r>
              <a:rPr lang="pt-BR" dirty="0"/>
              <a:t>. </a:t>
            </a:r>
          </a:p>
          <a:p>
            <a:r>
              <a:rPr lang="pt-BR" dirty="0"/>
              <a:t>Os pronomes do caso reto funcionam, sintaticamente, como </a:t>
            </a:r>
            <a:r>
              <a:rPr lang="pt-BR" b="1" dirty="0"/>
              <a:t>sujeitos da oração</a:t>
            </a:r>
            <a:r>
              <a:rPr lang="pt-BR" dirty="0"/>
              <a:t>. </a:t>
            </a:r>
          </a:p>
          <a:p>
            <a:r>
              <a:rPr lang="pt-BR" dirty="0"/>
              <a:t>Já os pronomes pessoais do caso oblíquo aparecem ligados aos verbos, assumindo, assim, a função de </a:t>
            </a:r>
            <a:r>
              <a:rPr lang="pt-BR" b="1" dirty="0"/>
              <a:t>complementos verbais</a:t>
            </a:r>
            <a:r>
              <a:rPr lang="pt-BR" dirty="0"/>
              <a:t>.</a:t>
            </a:r>
          </a:p>
          <a:p>
            <a:r>
              <a:rPr lang="pt-BR" dirty="0"/>
              <a:t>Ex.: </a:t>
            </a:r>
            <a:r>
              <a:rPr lang="pt-BR" b="1" dirty="0"/>
              <a:t>Ele </a:t>
            </a:r>
            <a:r>
              <a:rPr lang="pt-BR" dirty="0"/>
              <a:t>saiu às pressas. Talvez com receio de que meu chihuahua </a:t>
            </a:r>
            <a:r>
              <a:rPr lang="pt-BR" b="1" dirty="0"/>
              <a:t>o </a:t>
            </a:r>
            <a:r>
              <a:rPr lang="pt-BR" dirty="0"/>
              <a:t>atacasse.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92" y="1810512"/>
            <a:ext cx="2893296" cy="4763846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305330" y="6021068"/>
            <a:ext cx="86914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Isabel</a:t>
            </a:r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a Santos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4339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410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TrasandinaBook</vt:lpstr>
      <vt:lpstr>Tema do Office</vt:lpstr>
      <vt:lpstr> Unidade 4</vt:lpstr>
      <vt:lpstr>Entrevista</vt:lpstr>
      <vt:lpstr>Transitividade verbal</vt:lpstr>
      <vt:lpstr>Objeto direto </vt:lpstr>
      <vt:lpstr>Objeto indireto </vt:lpstr>
      <vt:lpstr>Reportagem</vt:lpstr>
      <vt:lpstr>Diferentes propostas editoriais</vt:lpstr>
      <vt:lpstr>Pronomes pessoais oblíquos como complementos verbais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4</dc:title>
  <dc:creator>João Paulo Bortoluci</dc:creator>
  <cp:lastModifiedBy>João Paulo Bortoluci</cp:lastModifiedBy>
  <cp:revision>1</cp:revision>
  <dcterms:created xsi:type="dcterms:W3CDTF">2020-04-03T02:12:58Z</dcterms:created>
  <dcterms:modified xsi:type="dcterms:W3CDTF">2020-04-03T02:14:43Z</dcterms:modified>
</cp:coreProperties>
</file>