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4A7457-87B8-4530-8955-94393313C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0B18FC2-F877-4E6B-A457-C1EC24AFC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8FAAB3-0AFF-4BB0-A818-F1F799E11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4E97-E137-434F-BD88-8B278A8ADF3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33A0F9-FF81-43C9-9805-4392D002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040ABF-449F-45DA-B35E-4F0D378CE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F3E8-4F0D-4195-9AA5-5BE9E51259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870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EA0454-4907-409B-8903-0E9CD8E8E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808317-AD63-470E-A751-DE7346EB5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9E5BEE-BB40-487A-9D9F-B9C78A2B9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4E97-E137-434F-BD88-8B278A8ADF3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4B6527-6725-426A-91F4-279A819B0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7CE674-02CE-4CEE-BA9D-BF8FB1EF0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F3E8-4F0D-4195-9AA5-5BE9E51259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2747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1AFE81-12C7-48D8-83F1-6FCA81E8D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8A01824-432B-4990-81DD-AB8A30477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B1DA88-1FEE-478A-ACC1-4B4CB5258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4E97-E137-434F-BD88-8B278A8ADF3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427DF0-701A-4933-B726-186983F8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CBA9E2-CB04-4DD5-A424-69C0FCD33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F3E8-4F0D-4195-9AA5-5BE9E51259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7345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8B7201-7E7D-4DF6-B95F-08DC40604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1072B9-C2E3-4D3D-A801-6B73D2333E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D9B385-ED32-4657-A52E-DEFDC06630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9380572-D242-4615-9597-2F9F87FB1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4E97-E137-434F-BD88-8B278A8ADF3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5BCF1F-B199-4104-8845-167C9C461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504D77-E1AE-4438-B312-B5446821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F3E8-4F0D-4195-9AA5-5BE9E51259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645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0F205B-75D9-4307-8BBD-59D4A28DF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B90EDE-F604-41BF-9CF7-12087FD1E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148D13B-F99B-4480-8047-836EE8B78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D0358F3-DE9A-4404-B533-CDAAAC31B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FFADFB5-2D12-4F7A-84E0-0F5EA331A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BA2D406-C661-49C0-AE3A-CBDFDD6C6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4E97-E137-434F-BD88-8B278A8ADF3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2FD3AF9-8D9C-4198-A49E-8C91B4D52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FCE6947-5856-428A-A37E-CFA1DA49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F3E8-4F0D-4195-9AA5-5BE9E51259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745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E304C-8141-4741-BB89-25B10EB84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8F64D3-F769-490B-BDB2-E133D180C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4E97-E137-434F-BD88-8B278A8ADF3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50CC46C-7CB9-49F1-A8B8-BFD19ED12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A555EAF-8917-4AEA-851C-2E3073816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F3E8-4F0D-4195-9AA5-5BE9E51259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6382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80C77FE-002F-4934-A791-E332DFC8F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4E97-E137-434F-BD88-8B278A8ADF3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AFF23D5-DFDD-4AA5-A2D2-AFF01B316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2DB301B-3250-407A-8743-30BBCDCE6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F3E8-4F0D-4195-9AA5-5BE9E51259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69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09C42A-9607-445D-8E16-6068FB9F0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23CA6D-6094-4F0C-BA44-E6346214B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19BBDD9-EC58-45F1-85B4-E2F7FF9B34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EC7AD4B-6039-4D58-BC26-D76458B04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4E97-E137-434F-BD88-8B278A8ADF3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3F8215F-211E-4839-903D-F49FF4E56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F59A0B2-A49E-44A6-9183-02BDA186C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F3E8-4F0D-4195-9AA5-5BE9E51259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738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D94217-471D-40FE-B898-9D20AF049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780E496-4036-4578-9A04-5CA0028082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31EC4E4-93C6-4401-97CC-F344631AD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7A4EBD3-F83F-4079-BC42-4B2EE719C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4E97-E137-434F-BD88-8B278A8ADF3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B2FE3E-4B33-45D8-B467-335E189FE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9BE9D8-0F8B-4FBF-BE48-0FB0FA86F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F3E8-4F0D-4195-9AA5-5BE9E51259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2354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ACAEFB-0698-42C6-871E-B37972329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35B9D1B-8101-4A4B-8B36-D0CEB74B1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B0C95F-6523-40BD-9FDE-16B559F58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4E97-E137-434F-BD88-8B278A8ADF3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F9B415-E265-4D70-94DD-95453BAE4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26EFE52-8982-4FF6-8FAB-869125366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F3E8-4F0D-4195-9AA5-5BE9E51259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65A82AF-5C5F-4354-9C5E-961975BA77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D097EF-A02C-44B8-994F-F400DAD26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463680-A0F8-4988-958C-B4CED8A91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4E97-E137-434F-BD88-8B278A8ADF3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B0CD7C-38D4-494D-9E6A-F3BAD67F5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A5BF82-9F52-409D-A706-35F5A5E0D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FF3E8-4F0D-4195-9AA5-5BE9E51259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760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BB89FBC-F72B-472D-9F35-C8096B784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D97D24-940B-4A76-B5AF-63F81BFB3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69B25A-1E42-4E69-AA1D-8EA29A0CFF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74E97-E137-434F-BD88-8B278A8ADF3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2CE86B-616E-4733-997C-B98E535245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AE3088-1D24-4101-A58E-0A5E7A73CC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FF3E8-4F0D-4195-9AA5-5BE9E51259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42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1422400"/>
            <a:ext cx="9144000" cy="185769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pt-BR" sz="4800" dirty="0">
                <a:latin typeface="+mn-lt"/>
              </a:rPr>
              <a:t>Apresentação 2 –</a:t>
            </a:r>
            <a:r>
              <a:rPr lang="pt-BR" sz="4800" b="1" dirty="0">
                <a:latin typeface="+mn-lt"/>
              </a:rPr>
              <a:t> ENERGIA TÉRMICA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77907"/>
            <a:ext cx="9144000" cy="2527410"/>
          </a:xfrm>
        </p:spPr>
        <p:txBody>
          <a:bodyPr>
            <a:noAutofit/>
          </a:bodyPr>
          <a:lstStyle/>
          <a:p>
            <a:pPr lvl="0"/>
            <a:r>
              <a:rPr lang="pt-BR" sz="4000" b="1" dirty="0"/>
              <a:t>Temperatura e calor</a:t>
            </a:r>
          </a:p>
          <a:p>
            <a:pPr lvl="0"/>
            <a:r>
              <a:rPr lang="pt-BR" sz="4000" b="1" dirty="0"/>
              <a:t>Propagação de calor</a:t>
            </a:r>
          </a:p>
          <a:p>
            <a:r>
              <a:rPr lang="pt-BR" sz="4000" b="1" dirty="0"/>
              <a:t>Máquinas térmicas e os diferentes tipos de combustíveis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3658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D0CD40-F790-42DC-B0EE-8DE45C180A2B}"/>
              </a:ext>
            </a:extLst>
          </p:cNvPr>
          <p:cNvSpPr txBox="1">
            <a:spLocks/>
          </p:cNvSpPr>
          <p:nvPr/>
        </p:nvSpPr>
        <p:spPr>
          <a:xfrm>
            <a:off x="0" y="43151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Temperatura e calor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A8DDF9-85A7-4808-A261-AB55F6045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702" y="2152389"/>
            <a:ext cx="6800446" cy="452522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40C622D-65C3-46C7-90EA-E9CE41D9CE11}"/>
              </a:ext>
            </a:extLst>
          </p:cNvPr>
          <p:cNvSpPr/>
          <p:nvPr/>
        </p:nvSpPr>
        <p:spPr>
          <a:xfrm>
            <a:off x="389467" y="1221634"/>
            <a:ext cx="5181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</a:t>
            </a:r>
            <a:r>
              <a:rPr lang="pt-BR" b="1" dirty="0"/>
              <a:t>temperatura </a:t>
            </a:r>
            <a:r>
              <a:rPr lang="pt-BR" dirty="0"/>
              <a:t>é a quantidade que informa o quanto um corpo está quente ou frio em relação a algum padrão.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6AD757E-D28A-448F-865E-316690943628}"/>
              </a:ext>
            </a:extLst>
          </p:cNvPr>
          <p:cNvSpPr/>
          <p:nvPr/>
        </p:nvSpPr>
        <p:spPr>
          <a:xfrm>
            <a:off x="6096000" y="1260322"/>
            <a:ext cx="568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energia térmica transferida do corpo mais quente para o corpo mais frio é chamada de </a:t>
            </a:r>
            <a:r>
              <a:rPr lang="pt-BR" b="1" dirty="0"/>
              <a:t>calor</a:t>
            </a:r>
            <a:r>
              <a:rPr lang="pt-BR" dirty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2</a:t>
            </a:fld>
            <a:endParaRPr lang="pt-BR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933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5047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831D88-CDA0-4C9B-87D5-4BB8CC3C5041}"/>
              </a:ext>
            </a:extLst>
          </p:cNvPr>
          <p:cNvSpPr txBox="1">
            <a:spLocks/>
          </p:cNvSpPr>
          <p:nvPr/>
        </p:nvSpPr>
        <p:spPr>
          <a:xfrm>
            <a:off x="0" y="46506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Equilíbrio térmico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84725E8-C2BA-4640-9EA8-2ED5BA7D94D2}"/>
              </a:ext>
            </a:extLst>
          </p:cNvPr>
          <p:cNvSpPr/>
          <p:nvPr/>
        </p:nvSpPr>
        <p:spPr>
          <a:xfrm>
            <a:off x="790574" y="1367051"/>
            <a:ext cx="97821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No ambiente, um material mais quente tende a fornecer energia a um material mais frio. Essa transferência de energia ocorre até que as temperaturas dos dois corpos sejam iguais. Quando elas se igualam, os corpos se encontram em </a:t>
            </a:r>
            <a:r>
              <a:rPr lang="pt-BR" sz="2000" b="1" dirty="0"/>
              <a:t>equilíbrio térmico</a:t>
            </a:r>
            <a:r>
              <a:rPr lang="pt-BR" sz="2000" dirty="0"/>
              <a:t>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1040158-5E7F-4F09-B471-8A20DF445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2857500"/>
            <a:ext cx="6496050" cy="331915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DAE73587-A4D5-4CFC-9D7E-3B816E4D9918}"/>
              </a:ext>
            </a:extLst>
          </p:cNvPr>
          <p:cNvSpPr/>
          <p:nvPr/>
        </p:nvSpPr>
        <p:spPr>
          <a:xfrm>
            <a:off x="8586787" y="3225187"/>
            <a:ext cx="360521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O café está a uma temperatura maior que a do leite. Assim, ele fornecerá energia ao leite, e sua temperatura diminuirá. Como o leite está a uma temperatura menor, ele vai receber energia do café, e sua temperatura aumentará.</a:t>
            </a:r>
            <a:endParaRPr lang="pt-BR" dirty="0"/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2EA07BEA-6920-445F-90A7-8AFC6BE914DB}"/>
              </a:ext>
            </a:extLst>
          </p:cNvPr>
          <p:cNvSpPr/>
          <p:nvPr/>
        </p:nvSpPr>
        <p:spPr>
          <a:xfrm rot="10800000">
            <a:off x="7639049" y="3964624"/>
            <a:ext cx="828675" cy="552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3</a:t>
            </a:fld>
            <a:endParaRPr lang="pt-BR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9431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FDAF664-8642-4D62-B188-949157755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493" y="2267679"/>
            <a:ext cx="8058150" cy="436967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55EAF53A-0CB9-4312-9AD9-96629C3F33EE}"/>
              </a:ext>
            </a:extLst>
          </p:cNvPr>
          <p:cNvSpPr txBox="1">
            <a:spLocks/>
          </p:cNvSpPr>
          <p:nvPr/>
        </p:nvSpPr>
        <p:spPr>
          <a:xfrm>
            <a:off x="0" y="482001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Energia térmica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B5A9211-CFBE-45DA-978E-51E9154F308F}"/>
              </a:ext>
            </a:extLst>
          </p:cNvPr>
          <p:cNvSpPr/>
          <p:nvPr/>
        </p:nvSpPr>
        <p:spPr>
          <a:xfrm>
            <a:off x="1057275" y="1231587"/>
            <a:ext cx="1088072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A </a:t>
            </a:r>
            <a:r>
              <a:rPr lang="pt-BR" sz="2000" b="1" dirty="0"/>
              <a:t>energia térmica </a:t>
            </a:r>
            <a:r>
              <a:rPr lang="pt-BR" sz="2000" dirty="0"/>
              <a:t>corresponde à soma das energias cinéticas associadas a todas as partículas que compõem um corpo. Esse movimento das partículas pode ser mais ou menos intenso, dependendo do estado físico, ou estado de agregação, em que o corpo se encontra: </a:t>
            </a:r>
            <a:r>
              <a:rPr lang="pt-BR" sz="2000" b="1" dirty="0"/>
              <a:t>sólido</a:t>
            </a:r>
            <a:r>
              <a:rPr lang="pt-BR" sz="2000" dirty="0"/>
              <a:t>, </a:t>
            </a:r>
            <a:r>
              <a:rPr lang="pt-BR" sz="2000" b="1" dirty="0"/>
              <a:t>líquido</a:t>
            </a:r>
            <a:r>
              <a:rPr lang="pt-BR" sz="2000" dirty="0"/>
              <a:t> ou </a:t>
            </a:r>
            <a:r>
              <a:rPr lang="pt-BR" sz="2000" b="1" dirty="0"/>
              <a:t>gasoso</a:t>
            </a:r>
            <a:r>
              <a:rPr lang="pt-BR" sz="2000" dirty="0"/>
              <a:t>.</a:t>
            </a:r>
          </a:p>
          <a:p>
            <a:r>
              <a:rPr lang="pt-BR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4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8085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F09DB2-D142-47EA-A017-43BA60AEE5AC}"/>
              </a:ext>
            </a:extLst>
          </p:cNvPr>
          <p:cNvSpPr txBox="1">
            <a:spLocks/>
          </p:cNvSpPr>
          <p:nvPr/>
        </p:nvSpPr>
        <p:spPr>
          <a:xfrm>
            <a:off x="0" y="46506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Propagação de calor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0BC7A2E-5741-44E7-A364-544746D68057}"/>
              </a:ext>
            </a:extLst>
          </p:cNvPr>
          <p:cNvSpPr/>
          <p:nvPr/>
        </p:nvSpPr>
        <p:spPr>
          <a:xfrm>
            <a:off x="491067" y="1275082"/>
            <a:ext cx="114638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Para que exista transferência de energia térmica entre corpos, é necessário que, entre eles, haja diferença de temperatura. O calor pode ser transmitido de um corpo a outro de três formas: condução, convecção e irradiação.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6557365-C90B-4EEE-BFEC-28E397C226C9}"/>
              </a:ext>
            </a:extLst>
          </p:cNvPr>
          <p:cNvSpPr/>
          <p:nvPr/>
        </p:nvSpPr>
        <p:spPr>
          <a:xfrm>
            <a:off x="4938712" y="2254145"/>
            <a:ext cx="231457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/>
              <a:t>Condução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A3D8062-4430-4947-BB7C-9BD42E3805B5}"/>
              </a:ext>
            </a:extLst>
          </p:cNvPr>
          <p:cNvSpPr/>
          <p:nvPr/>
        </p:nvSpPr>
        <p:spPr>
          <a:xfrm>
            <a:off x="658803" y="3071779"/>
            <a:ext cx="25667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Ocorre principalmente nos sólidos. A energia térmica de uma partícula é transmitida para uma partícula próxima.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F7E66D7-3C92-486B-9E2B-CCE23FA04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140" y="2754139"/>
            <a:ext cx="8183972" cy="3353391"/>
          </a:xfrm>
          <a:prstGeom prst="rect">
            <a:avLst/>
          </a:prstGeom>
        </p:spPr>
      </p:pic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58B99B41-22E5-470F-9A7A-302F43DD2735}"/>
              </a:ext>
            </a:extLst>
          </p:cNvPr>
          <p:cNvSpPr/>
          <p:nvPr/>
        </p:nvSpPr>
        <p:spPr>
          <a:xfrm>
            <a:off x="3293379" y="3653281"/>
            <a:ext cx="399140" cy="3143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1A244A8-D6EF-46C8-A707-23186184387C}"/>
              </a:ext>
            </a:extLst>
          </p:cNvPr>
          <p:cNvSpPr/>
          <p:nvPr/>
        </p:nvSpPr>
        <p:spPr>
          <a:xfrm>
            <a:off x="3828140" y="6307510"/>
            <a:ext cx="5399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Metais são considerados bons condutores de calor.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5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406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33AFBD-5EDD-474B-8367-52573982CC6B}"/>
              </a:ext>
            </a:extLst>
          </p:cNvPr>
          <p:cNvSpPr txBox="1">
            <a:spLocks/>
          </p:cNvSpPr>
          <p:nvPr/>
        </p:nvSpPr>
        <p:spPr>
          <a:xfrm>
            <a:off x="0" y="448135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Propagação de calor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F4EDA89-E6E2-493B-8B0C-A8BA55F27639}"/>
              </a:ext>
            </a:extLst>
          </p:cNvPr>
          <p:cNvSpPr/>
          <p:nvPr/>
        </p:nvSpPr>
        <p:spPr>
          <a:xfrm>
            <a:off x="1466847" y="1293115"/>
            <a:ext cx="231457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/>
              <a:t>Convecção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2385C72-9453-45E2-BD92-13D0BBB3870C}"/>
              </a:ext>
            </a:extLst>
          </p:cNvPr>
          <p:cNvSpPr/>
          <p:nvPr/>
        </p:nvSpPr>
        <p:spPr>
          <a:xfrm>
            <a:off x="523873" y="1726252"/>
            <a:ext cx="43418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Ocorre em líquidos e gases e se dá pela movimentação de porções do material em função da diferença de densidade, formando uma </a:t>
            </a:r>
            <a:r>
              <a:rPr lang="pt-BR" b="1" dirty="0"/>
              <a:t>corrente de convecção</a:t>
            </a:r>
            <a:r>
              <a:rPr lang="pt-BR" dirty="0"/>
              <a:t>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FA9D05D-A7B1-48B8-8908-7AF593662F04}"/>
              </a:ext>
            </a:extLst>
          </p:cNvPr>
          <p:cNvSpPr/>
          <p:nvPr/>
        </p:nvSpPr>
        <p:spPr>
          <a:xfrm>
            <a:off x="7703979" y="1265139"/>
            <a:ext cx="231457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/>
              <a:t>Irradiação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487F8DA-1D10-4044-BE39-C1977856D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3" y="2892715"/>
            <a:ext cx="3771901" cy="251789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87B1514-76A1-45DE-829F-C3CDE541F98C}"/>
              </a:ext>
            </a:extLst>
          </p:cNvPr>
          <p:cNvSpPr/>
          <p:nvPr/>
        </p:nvSpPr>
        <p:spPr>
          <a:xfrm>
            <a:off x="523873" y="5799984"/>
            <a:ext cx="4200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Representação simplificada das correntes de convecção que se formam em uma panela de feijão sobre o fogo.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DC0A500-38AB-4535-A9BC-2CFDEA20A4D9}"/>
              </a:ext>
            </a:extLst>
          </p:cNvPr>
          <p:cNvSpPr/>
          <p:nvPr/>
        </p:nvSpPr>
        <p:spPr>
          <a:xfrm>
            <a:off x="5481642" y="1703329"/>
            <a:ext cx="63960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Na </a:t>
            </a:r>
            <a:r>
              <a:rPr lang="pt-BR" b="1" dirty="0"/>
              <a:t>irradiação</a:t>
            </a:r>
            <a:r>
              <a:rPr lang="pt-BR" dirty="0"/>
              <a:t>, o calor pode se propagar por meio de ondas eletromagnéticas (ou radiação eletromagnética), não depende de um meio material e ocorre também no vácuo.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E8B027F-4E46-4039-B778-8C3722C6C532}"/>
              </a:ext>
            </a:extLst>
          </p:cNvPr>
          <p:cNvSpPr/>
          <p:nvPr/>
        </p:nvSpPr>
        <p:spPr>
          <a:xfrm>
            <a:off x="5481642" y="3446811"/>
            <a:ext cx="39719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garrafas térmicas têm paredes internas duplas, e o ar entre elas é retirado para evitar a propagação de calor. As superfícies internas das paredes são espelhadas e evitam a propagação de calor por irradiação, pois refletem as ondas eletromagnéticas.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8533F1E-BEF1-4C4D-85AC-90723DA39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3762" y="2997490"/>
            <a:ext cx="2171700" cy="3419475"/>
          </a:xfrm>
          <a:prstGeom prst="rect">
            <a:avLst/>
          </a:prstGeom>
        </p:spPr>
      </p:pic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11D79C7C-B863-4E43-B1D5-1AE0DAF700BB}"/>
              </a:ext>
            </a:extLst>
          </p:cNvPr>
          <p:cNvSpPr/>
          <p:nvPr/>
        </p:nvSpPr>
        <p:spPr>
          <a:xfrm>
            <a:off x="9253537" y="3848100"/>
            <a:ext cx="561975" cy="400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6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5755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5C77B7-27BE-4EBC-9308-AB845E6984EF}"/>
              </a:ext>
            </a:extLst>
          </p:cNvPr>
          <p:cNvSpPr txBox="1">
            <a:spLocks/>
          </p:cNvSpPr>
          <p:nvPr/>
        </p:nvSpPr>
        <p:spPr>
          <a:xfrm>
            <a:off x="0" y="46506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Máquinas térmicas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B96C65F-5A59-44CF-A203-658692A916A6}"/>
              </a:ext>
            </a:extLst>
          </p:cNvPr>
          <p:cNvSpPr/>
          <p:nvPr/>
        </p:nvSpPr>
        <p:spPr>
          <a:xfrm>
            <a:off x="685799" y="1133160"/>
            <a:ext cx="108299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Convertem energia térmica em energia mecânica, que é então aproveitada para a realização de diferentes tarefas. São exemplos: o motor a vapor e o motor de combustão interna.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F836626-FAB3-44D8-B712-B68552EE0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962583"/>
            <a:ext cx="5207606" cy="462021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779B217-6F4B-4FA7-9B24-796B52AF82D7}"/>
              </a:ext>
            </a:extLst>
          </p:cNvPr>
          <p:cNvSpPr/>
          <p:nvPr/>
        </p:nvSpPr>
        <p:spPr>
          <a:xfrm>
            <a:off x="685799" y="2919631"/>
            <a:ext cx="41624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primeiro motor a vapor documentado na história é chamado de </a:t>
            </a:r>
            <a:r>
              <a:rPr lang="pt-BR" b="1" dirty="0" err="1"/>
              <a:t>eolípila</a:t>
            </a:r>
            <a:r>
              <a:rPr lang="pt-BR" dirty="0"/>
              <a:t>. </a:t>
            </a:r>
          </a:p>
          <a:p>
            <a:endParaRPr lang="pt-BR" dirty="0"/>
          </a:p>
          <a:p>
            <a:r>
              <a:rPr lang="pt-BR" dirty="0"/>
              <a:t>Ele possui uma caldeira, onde a água é fervida, que se conecta a uma esfera. O vapor produzido na caldeira é conduzido para a esfera e então lançado no ar, fazendo a esfera girar.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9A171EEF-73B1-46A9-B22C-A0677AFEA082}"/>
              </a:ext>
            </a:extLst>
          </p:cNvPr>
          <p:cNvSpPr/>
          <p:nvPr/>
        </p:nvSpPr>
        <p:spPr>
          <a:xfrm>
            <a:off x="5324475" y="3599596"/>
            <a:ext cx="771525" cy="4191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724AF94-8084-4DEA-B78F-2508024382CC}"/>
              </a:ext>
            </a:extLst>
          </p:cNvPr>
          <p:cNvSpPr/>
          <p:nvPr/>
        </p:nvSpPr>
        <p:spPr>
          <a:xfrm>
            <a:off x="7884107" y="6413059"/>
            <a:ext cx="931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err="1"/>
              <a:t>Eolípila</a:t>
            </a:r>
            <a:r>
              <a:rPr lang="pt-BR" dirty="0"/>
              <a:t>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7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3801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9B146ED-9152-4A1A-9371-683C723F1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187" y="3228095"/>
            <a:ext cx="8672513" cy="332668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67DD8D6B-711E-4526-8688-B4F9127F2140}"/>
              </a:ext>
            </a:extLst>
          </p:cNvPr>
          <p:cNvSpPr txBox="1">
            <a:spLocks/>
          </p:cNvSpPr>
          <p:nvPr/>
        </p:nvSpPr>
        <p:spPr>
          <a:xfrm>
            <a:off x="0" y="46506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Máquinas térmicas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A4F4D50-1D33-4B3E-9474-4354306E3E80}"/>
              </a:ext>
            </a:extLst>
          </p:cNvPr>
          <p:cNvSpPr/>
          <p:nvPr/>
        </p:nvSpPr>
        <p:spPr>
          <a:xfrm>
            <a:off x="473868" y="1253161"/>
            <a:ext cx="487203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/>
              <a:t>“Amigo do mineiro”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2F3919A-DAA9-4962-BAB6-53A60ADC9364}"/>
              </a:ext>
            </a:extLst>
          </p:cNvPr>
          <p:cNvSpPr/>
          <p:nvPr/>
        </p:nvSpPr>
        <p:spPr>
          <a:xfrm>
            <a:off x="473868" y="1768835"/>
            <a:ext cx="54602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Mecanismo que utilizava vapor para retirar a água acumulada no fundo de minas de carvão.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0F10AF4-36F0-4963-98CB-7CC3431832E5}"/>
              </a:ext>
            </a:extLst>
          </p:cNvPr>
          <p:cNvSpPr/>
          <p:nvPr/>
        </p:nvSpPr>
        <p:spPr>
          <a:xfrm>
            <a:off x="200025" y="4203230"/>
            <a:ext cx="2085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O vapor da caldeira empurra a água do coletor para cima.</a:t>
            </a:r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600F90A-A974-41D2-9975-8D27426164F2}"/>
              </a:ext>
            </a:extLst>
          </p:cNvPr>
          <p:cNvSpPr/>
          <p:nvPr/>
        </p:nvSpPr>
        <p:spPr>
          <a:xfrm>
            <a:off x="6698457" y="1373078"/>
            <a:ext cx="5019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água que cai sobre o coletor faz com que o vapor esfrie e se contraia. Com isso, a pressão no interior do coletor diminui, e a água é “puxada”, enchendo novamente o coletor.</a:t>
            </a:r>
          </a:p>
        </p:txBody>
      </p:sp>
      <p:sp>
        <p:nvSpPr>
          <p:cNvPr id="18" name="Seta: para Baixo 17">
            <a:extLst>
              <a:ext uri="{FF2B5EF4-FFF2-40B4-BE49-F238E27FC236}">
                <a16:creationId xmlns:a16="http://schemas.microsoft.com/office/drawing/2014/main" id="{BDDF633E-7A3E-4E02-A416-0EF8729ACBA8}"/>
              </a:ext>
            </a:extLst>
          </p:cNvPr>
          <p:cNvSpPr/>
          <p:nvPr/>
        </p:nvSpPr>
        <p:spPr>
          <a:xfrm>
            <a:off x="9934575" y="2522667"/>
            <a:ext cx="276218" cy="4110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: para a Direita 18">
            <a:extLst>
              <a:ext uri="{FF2B5EF4-FFF2-40B4-BE49-F238E27FC236}">
                <a16:creationId xmlns:a16="http://schemas.microsoft.com/office/drawing/2014/main" id="{D428CE77-1B40-42E2-B66D-0E24F44610CF}"/>
              </a:ext>
            </a:extLst>
          </p:cNvPr>
          <p:cNvSpPr/>
          <p:nvPr/>
        </p:nvSpPr>
        <p:spPr>
          <a:xfrm>
            <a:off x="2376487" y="4382115"/>
            <a:ext cx="1028700" cy="3869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8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4907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89D6E-A688-4574-A0B7-F4F90E6DFEF9}"/>
              </a:ext>
            </a:extLst>
          </p:cNvPr>
          <p:cNvSpPr txBox="1">
            <a:spLocks/>
          </p:cNvSpPr>
          <p:nvPr/>
        </p:nvSpPr>
        <p:spPr>
          <a:xfrm>
            <a:off x="0" y="498934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Máquinas térmicas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8D05DAE-901B-441B-A256-679DE16B9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2593846"/>
            <a:ext cx="8562975" cy="4264154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00B2F2C-5224-4375-82C3-968163DF1894}"/>
              </a:ext>
            </a:extLst>
          </p:cNvPr>
          <p:cNvSpPr/>
          <p:nvPr/>
        </p:nvSpPr>
        <p:spPr>
          <a:xfrm>
            <a:off x="473868" y="1219295"/>
            <a:ext cx="487203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/>
              <a:t>Motor de combustão interna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7F271EC-A6C1-4CFD-A633-718B83B99B65}"/>
              </a:ext>
            </a:extLst>
          </p:cNvPr>
          <p:cNvSpPr/>
          <p:nvPr/>
        </p:nvSpPr>
        <p:spPr>
          <a:xfrm>
            <a:off x="473868" y="1701103"/>
            <a:ext cx="40124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fonte de calor é uma reação química (combustão) que ocorre repetidamente no interior do motor.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B0AAA37-7132-4F40-9690-EB2F29BEB080}"/>
              </a:ext>
            </a:extLst>
          </p:cNvPr>
          <p:cNvSpPr/>
          <p:nvPr/>
        </p:nvSpPr>
        <p:spPr>
          <a:xfrm>
            <a:off x="161925" y="3429000"/>
            <a:ext cx="25812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Esse processo é feito por</a:t>
            </a:r>
          </a:p>
          <a:p>
            <a:r>
              <a:rPr lang="pt-BR" dirty="0"/>
              <a:t>meio de ciclos termodinâmicos, que envolvem a compressão e a expansão de gases.</a:t>
            </a:r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69D41297-0275-43F9-ACA2-53809F6E28BE}"/>
              </a:ext>
            </a:extLst>
          </p:cNvPr>
          <p:cNvSpPr/>
          <p:nvPr/>
        </p:nvSpPr>
        <p:spPr>
          <a:xfrm>
            <a:off x="2743200" y="3805237"/>
            <a:ext cx="590550" cy="371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9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441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CA471-B867-48FE-8FFD-1729D2B08EA7}"/>
              </a:ext>
            </a:extLst>
          </p:cNvPr>
          <p:cNvSpPr txBox="1">
            <a:spLocks/>
          </p:cNvSpPr>
          <p:nvPr/>
        </p:nvSpPr>
        <p:spPr>
          <a:xfrm>
            <a:off x="0" y="566666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Combustíveis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AF31E3F-9AC8-4F3A-882E-DE632BD0F8D7}"/>
              </a:ext>
            </a:extLst>
          </p:cNvPr>
          <p:cNvSpPr/>
          <p:nvPr/>
        </p:nvSpPr>
        <p:spPr>
          <a:xfrm>
            <a:off x="1506013" y="1698133"/>
            <a:ext cx="990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latin typeface="FrutigerLTStd-Light"/>
              </a:rPr>
              <a:t>A história das máquinas térmicas está intimamente ligada à história dos combustíveis.</a:t>
            </a:r>
            <a:endParaRPr lang="pt-BR" sz="2000" dirty="0"/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A29C9E28-14DE-4C94-84D8-65FC74D95477}"/>
              </a:ext>
            </a:extLst>
          </p:cNvPr>
          <p:cNvGrpSpPr/>
          <p:nvPr/>
        </p:nvGrpSpPr>
        <p:grpSpPr>
          <a:xfrm>
            <a:off x="540245" y="2402218"/>
            <a:ext cx="10952521" cy="3539116"/>
            <a:chOff x="464045" y="2487943"/>
            <a:chExt cx="10952521" cy="3539116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D35B5508-6C7E-4B3E-826A-FFDB13364263}"/>
                </a:ext>
              </a:extLst>
            </p:cNvPr>
            <p:cNvSpPr/>
            <p:nvPr/>
          </p:nvSpPr>
          <p:spPr>
            <a:xfrm>
              <a:off x="464045" y="2487943"/>
              <a:ext cx="224849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/>
                <a:t>Lenha</a:t>
              </a:r>
            </a:p>
            <a:p>
              <a:r>
                <a:rPr lang="pt-BR" dirty="0">
                  <a:latin typeface="+mj-lt"/>
                </a:rPr>
                <a:t>- Primeiro combustível da história</a:t>
              </a:r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47A77FD1-804F-43B7-A8EF-74AA769D97B5}"/>
                </a:ext>
              </a:extLst>
            </p:cNvPr>
            <p:cNvSpPr/>
            <p:nvPr/>
          </p:nvSpPr>
          <p:spPr>
            <a:xfrm>
              <a:off x="3311129" y="2535200"/>
              <a:ext cx="204192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/>
                <a:t>Carvão vegetal e mineral</a:t>
              </a:r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853718A7-14FB-40F9-8C20-E515E0A50DDA}"/>
                </a:ext>
              </a:extLst>
            </p:cNvPr>
            <p:cNvSpPr/>
            <p:nvPr/>
          </p:nvSpPr>
          <p:spPr>
            <a:xfrm>
              <a:off x="464045" y="3524250"/>
              <a:ext cx="1933575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+mj-lt"/>
                </a:rPr>
                <a:t>- Fogueiras, preparo de alimentos, espantar predadores</a:t>
              </a:r>
            </a:p>
          </p:txBody>
        </p:sp>
        <p:sp>
          <p:nvSpPr>
            <p:cNvPr id="7" name="Seta: para a Direita 6">
              <a:extLst>
                <a:ext uri="{FF2B5EF4-FFF2-40B4-BE49-F238E27FC236}">
                  <a16:creationId xmlns:a16="http://schemas.microsoft.com/office/drawing/2014/main" id="{1AEBEAD6-D660-4D0B-B030-11DDC8AD89F1}"/>
                </a:ext>
              </a:extLst>
            </p:cNvPr>
            <p:cNvSpPr/>
            <p:nvPr/>
          </p:nvSpPr>
          <p:spPr>
            <a:xfrm>
              <a:off x="2727718" y="2535200"/>
              <a:ext cx="473869" cy="3798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Seta: para a Direita 7">
              <a:extLst>
                <a:ext uri="{FF2B5EF4-FFF2-40B4-BE49-F238E27FC236}">
                  <a16:creationId xmlns:a16="http://schemas.microsoft.com/office/drawing/2014/main" id="{00EDE855-18AB-49AE-A83C-08E643B4F0BB}"/>
                </a:ext>
              </a:extLst>
            </p:cNvPr>
            <p:cNvSpPr/>
            <p:nvPr/>
          </p:nvSpPr>
          <p:spPr>
            <a:xfrm>
              <a:off x="5470918" y="2575015"/>
              <a:ext cx="588170" cy="3798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D57EF78F-1501-427A-A024-EB9CCB74966D}"/>
                </a:ext>
              </a:extLst>
            </p:cNvPr>
            <p:cNvSpPr/>
            <p:nvPr/>
          </p:nvSpPr>
          <p:spPr>
            <a:xfrm>
              <a:off x="6240068" y="2514945"/>
              <a:ext cx="204192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/>
                <a:t>Petróleo</a:t>
              </a:r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7712A04A-8CB3-4227-B608-6F56AC980B01}"/>
                </a:ext>
              </a:extLst>
            </p:cNvPr>
            <p:cNvSpPr/>
            <p:nvPr/>
          </p:nvSpPr>
          <p:spPr>
            <a:xfrm>
              <a:off x="8730257" y="2487943"/>
              <a:ext cx="268630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b="1" dirty="0"/>
                <a:t>Biocombustíveis</a:t>
              </a:r>
            </a:p>
          </p:txBody>
        </p:sp>
        <p:sp>
          <p:nvSpPr>
            <p:cNvPr id="11" name="Seta: para a Direita 10">
              <a:extLst>
                <a:ext uri="{FF2B5EF4-FFF2-40B4-BE49-F238E27FC236}">
                  <a16:creationId xmlns:a16="http://schemas.microsoft.com/office/drawing/2014/main" id="{CADB8777-3136-442E-A510-9309BF494E6F}"/>
                </a:ext>
              </a:extLst>
            </p:cNvPr>
            <p:cNvSpPr/>
            <p:nvPr/>
          </p:nvSpPr>
          <p:spPr>
            <a:xfrm>
              <a:off x="7732340" y="2535200"/>
              <a:ext cx="773784" cy="3798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DE02E2AA-6242-40E4-94A9-35219DA4785C}"/>
                </a:ext>
              </a:extLst>
            </p:cNvPr>
            <p:cNvSpPr/>
            <p:nvPr/>
          </p:nvSpPr>
          <p:spPr>
            <a:xfrm>
              <a:off x="3048000" y="3365107"/>
              <a:ext cx="1933575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+mj-lt"/>
                </a:rPr>
                <a:t>- Emitem menos fumaça e queimam a temperaturas mais elevadas</a:t>
              </a: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68CB1E58-DECF-47EC-99DB-75E4EB9F2652}"/>
                </a:ext>
              </a:extLst>
            </p:cNvPr>
            <p:cNvSpPr/>
            <p:nvPr/>
          </p:nvSpPr>
          <p:spPr>
            <a:xfrm>
              <a:off x="6023967" y="3105834"/>
              <a:ext cx="1933575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+mj-lt"/>
                </a:rPr>
                <a:t>- Origem fóssil</a:t>
              </a:r>
            </a:p>
            <a:p>
              <a:endParaRPr lang="pt-BR" dirty="0">
                <a:latin typeface="+mj-lt"/>
              </a:endParaRPr>
            </a:p>
            <a:p>
              <a:r>
                <a:rPr lang="pt-BR" dirty="0">
                  <a:latin typeface="+mj-lt"/>
                </a:rPr>
                <a:t>- Querosene gasolina, </a:t>
              </a:r>
              <a:r>
                <a:rPr lang="pt-BR" i="1" dirty="0">
                  <a:latin typeface="+mj-lt"/>
                </a:rPr>
                <a:t>diesel</a:t>
              </a:r>
            </a:p>
            <a:p>
              <a:endParaRPr lang="pt-BR" dirty="0">
                <a:latin typeface="+mj-lt"/>
              </a:endParaRPr>
            </a:p>
            <a:p>
              <a:r>
                <a:rPr lang="pt-BR" dirty="0">
                  <a:latin typeface="+mj-lt"/>
                </a:rPr>
                <a:t>- São os principais combustíveis atualmente</a:t>
              </a: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B427E168-AEA0-4F55-BD97-06C9FBD75ECE}"/>
                </a:ext>
              </a:extLst>
            </p:cNvPr>
            <p:cNvSpPr/>
            <p:nvPr/>
          </p:nvSpPr>
          <p:spPr>
            <a:xfrm>
              <a:off x="8838605" y="3164737"/>
              <a:ext cx="2543770" cy="2862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+mj-lt"/>
                </a:rPr>
                <a:t>- Substituição de combustíveis fósseis</a:t>
              </a:r>
            </a:p>
            <a:p>
              <a:endParaRPr lang="pt-BR" dirty="0">
                <a:latin typeface="+mj-lt"/>
              </a:endParaRPr>
            </a:p>
            <a:p>
              <a:r>
                <a:rPr lang="pt-BR" dirty="0">
                  <a:latin typeface="+mj-lt"/>
                </a:rPr>
                <a:t>- Menos poluentes que os de origem fóssil</a:t>
              </a:r>
            </a:p>
            <a:p>
              <a:endParaRPr lang="pt-BR" dirty="0">
                <a:latin typeface="+mj-lt"/>
              </a:endParaRPr>
            </a:p>
            <a:p>
              <a:r>
                <a:rPr lang="pt-BR" dirty="0">
                  <a:latin typeface="+mj-lt"/>
                </a:rPr>
                <a:t>- Feitos de matéria orgânica</a:t>
              </a:r>
            </a:p>
            <a:p>
              <a:endParaRPr lang="pt-BR" dirty="0">
                <a:latin typeface="+mj-lt"/>
              </a:endParaRPr>
            </a:p>
            <a:p>
              <a:r>
                <a:rPr lang="pt-BR" dirty="0">
                  <a:latin typeface="+mj-lt"/>
                </a:rPr>
                <a:t>- Etanol, biodiesel</a:t>
              </a:r>
            </a:p>
          </p:txBody>
        </p:sp>
      </p:grp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10</a:t>
            </a:fld>
            <a:endParaRPr lang="pt-BR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19951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704</Words>
  <Application>Microsoft Office PowerPoint</Application>
  <PresentationFormat>Widescreen</PresentationFormat>
  <Paragraphs>72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FrutigerLTStd-Light</vt:lpstr>
      <vt:lpstr>Tema do Office</vt:lpstr>
      <vt:lpstr>Apresentação 2 – ENERGIA TÉRMICA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2 – ENERGIA TÉRMICA</dc:title>
  <dc:creator>João Paulo Bortoluci</dc:creator>
  <cp:lastModifiedBy>João Paulo Bortoluci</cp:lastModifiedBy>
  <cp:revision>2</cp:revision>
  <dcterms:created xsi:type="dcterms:W3CDTF">2020-04-03T00:20:41Z</dcterms:created>
  <dcterms:modified xsi:type="dcterms:W3CDTF">2020-04-03T01:33:33Z</dcterms:modified>
</cp:coreProperties>
</file>