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77" r:id="rId3"/>
    <p:sldId id="278" r:id="rId4"/>
    <p:sldId id="279" r:id="rId5"/>
    <p:sldId id="280" r:id="rId6"/>
    <p:sldId id="281" r:id="rId7"/>
    <p:sldId id="282" r:id="rId8"/>
    <p:sldId id="28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0A7F5B-3962-4F85-B19F-BA973F5F53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C81AB7-0199-4AAD-9B1C-7025783E3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2BBE34-A9A4-41B9-8E18-BE5F10EDA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3F13988-B785-4708-8461-C9B32BF77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5231B2-EA59-4B32-AFAD-741D9B353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8674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9F8356-C02A-4BBC-A08E-523598912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6F1A8B3-D66A-48F3-A330-DC69FF499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2E988A-6097-4773-BE41-AE49C801F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199C8E-C9D7-424F-9095-5912B3655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573060-9B47-4B36-AB69-25F6CE798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071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48653C-FAC2-434F-B56B-4D7AA3CE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32D0887-112A-4AE1-A2AE-DDE67B9D8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1FDDF5-103C-4D25-8A47-11301D5B4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B5F092-E2E0-4E59-9915-B3B214A01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524714-B005-4984-B408-6E284A214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545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19086F-623E-4FDA-ACF8-B09575F90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1432E4-FF77-46D8-8835-3AD8E6E46C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C70996-19AF-4BE4-BF9A-D5F37EE259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336BA1C-04BB-44B1-8D62-96845A40AD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85CC2D-CFD8-40DB-84D8-830ADE9E1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07D1318-045E-4DB5-BC35-256C62D555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5880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AFAD14-0C35-40DB-87E5-658E8D48B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B9B3FAD-AEC3-4030-9202-85BD03A41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A44A31-4D09-4B42-B483-2841D85122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9558708-A055-4942-8173-2A491B028E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2949DF3-0C50-4F70-8A40-93389C59BB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65D6FFE-5F58-4847-81EF-0CD10747AB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F22A839-7A62-46CA-8312-00927B2CE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3D4970-3AC4-44E8-B0B4-DCCAEC2E3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2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F0E04D-D667-453A-AAF9-E270B98B2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8B3272C-1ECC-44B1-A0F8-F1D4C4BBF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7A1347E-53F5-4429-B930-D216CABC8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064EF3F-B676-4812-97CD-54C808D3D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2826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DBDA8B8F-DBE5-4174-A4D5-3A2E5EF50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14E2227-68CB-4D9A-980E-764367649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5192FF9-2163-4DF1-802A-3F19AAECF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11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89CA60-CAF9-4B91-9431-CAC1E871D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7FBAF71-6696-4C29-9ECD-0EBAADD0B4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7488544-65A7-4233-839B-22B7EC0A79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4A8FE9-7845-4689-AA44-50715317C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C0F1BB6-C375-43EB-A989-E81519124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1CF30E5-9166-4EA1-BA57-32A6FA848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250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840EF0-21D5-4776-9E4C-F99B410C4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878F25B-471F-4D90-A1E5-5668376366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D0D290-21E7-474F-8841-60C68F61D5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E9EC14D-D67E-4FED-967C-AC56D77A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AE81AAA-B426-4275-A4D2-05FA89BD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DC82F1-A1A2-4330-816B-A9F5517AD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28487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319844-7E70-4488-8942-E0A5BFEBD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B5267E8-2672-4291-8453-024E836685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ABAAE6-B742-48C9-9042-8CAC4029E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CE02AAC-A5D5-4C8D-8639-DAFB831D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0B1C5-0FB3-4A87-8A69-B0A68DA53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7433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80A4F5-8212-41FE-B3B7-9500D4CC009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5135A50-926A-4978-AC6E-A3570FC12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0F19B4-6433-4A02-9211-DE9B00CC2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59E3405-E0A7-448A-8892-0161AEF38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1ECD32-F308-411C-889A-B1C8E7099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27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72D258D-EC7B-4257-AE82-BDF469F3E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00A9FC9-AA69-43A9-8EB6-60FF44452C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C99661-7ACA-4826-9A0D-D3150936DA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789BD-1FCF-4638-AF85-72948ECCA12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14BC14-DE0B-4234-ACF7-0013D2AF45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B39E98-D22F-4F19-B0F4-04815F2942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438F4-9607-4589-A4AF-BB68A3B4EEF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5033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319852-72CA-499A-A7D7-843B7F9B8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981206"/>
            <a:ext cx="9144000" cy="1436158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pt-BR" sz="4800" dirty="0">
                <a:latin typeface="+mn-lt"/>
              </a:rPr>
              <a:t>Apresentação 3 – </a:t>
            </a:r>
            <a:r>
              <a:rPr lang="pt-BR" sz="4800" b="1" dirty="0">
                <a:latin typeface="+mn-lt"/>
              </a:rPr>
              <a:t>ENERGIA TÉRMICA E VIDA TERRESTRE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8A911-5C66-40CF-ABB9-9E4C0C2564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2531" y="3642678"/>
            <a:ext cx="9334500" cy="2842793"/>
          </a:xfrm>
        </p:spPr>
        <p:txBody>
          <a:bodyPr>
            <a:noAutofit/>
          </a:bodyPr>
          <a:lstStyle/>
          <a:p>
            <a:pPr lvl="0"/>
            <a:r>
              <a:rPr lang="pt-BR" sz="3600" b="1" dirty="0"/>
              <a:t>Equilíbrio termodinâmico e a manutenção da vida na Terra</a:t>
            </a:r>
          </a:p>
          <a:p>
            <a:r>
              <a:rPr lang="pt-BR" sz="3600" b="1" dirty="0"/>
              <a:t>Equilíbrio termodinâmico e as máquinas térmicas (tipos de combustíveis e impactos ambientais)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1</a:t>
            </a:fld>
            <a:endParaRPr lang="pt-BR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93528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0F9048-0912-4539-9A33-9260F0B19791}"/>
              </a:ext>
            </a:extLst>
          </p:cNvPr>
          <p:cNvSpPr txBox="1">
            <a:spLocks/>
          </p:cNvSpPr>
          <p:nvPr/>
        </p:nvSpPr>
        <p:spPr>
          <a:xfrm>
            <a:off x="0" y="77017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Equilíbrio termodinâmico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240CF26-6540-4DAA-8419-1FFFB8A7A25D}"/>
              </a:ext>
            </a:extLst>
          </p:cNvPr>
          <p:cNvSpPr/>
          <p:nvPr/>
        </p:nvSpPr>
        <p:spPr>
          <a:xfrm>
            <a:off x="447674" y="1928842"/>
            <a:ext cx="3400425" cy="4924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600" dirty="0"/>
              <a:t>Equilíbrio mecânico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D109525-13FD-4634-8988-9E6CAD21D656}"/>
              </a:ext>
            </a:extLst>
          </p:cNvPr>
          <p:cNvSpPr/>
          <p:nvPr/>
        </p:nvSpPr>
        <p:spPr>
          <a:xfrm>
            <a:off x="4255293" y="1907461"/>
            <a:ext cx="3400425" cy="4924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600" dirty="0"/>
              <a:t>Equilíbrio térmico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0C8D9A4-B82C-4779-9B7B-072FD6DA29FE}"/>
              </a:ext>
            </a:extLst>
          </p:cNvPr>
          <p:cNvSpPr/>
          <p:nvPr/>
        </p:nvSpPr>
        <p:spPr>
          <a:xfrm>
            <a:off x="8191499" y="1928841"/>
            <a:ext cx="3400425" cy="49244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600" dirty="0"/>
              <a:t>Equilíbrio químico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D46DBFBC-C7D6-421A-A467-FD4306B4DAE6}"/>
              </a:ext>
            </a:extLst>
          </p:cNvPr>
          <p:cNvSpPr/>
          <p:nvPr/>
        </p:nvSpPr>
        <p:spPr>
          <a:xfrm>
            <a:off x="3609974" y="4571610"/>
            <a:ext cx="4552949" cy="49244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pt-BR" sz="2600" dirty="0"/>
              <a:t>Equilíbrio termodinâmico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66BC4E9E-D959-4388-9483-196B83392DE7}"/>
              </a:ext>
            </a:extLst>
          </p:cNvPr>
          <p:cNvSpPr/>
          <p:nvPr/>
        </p:nvSpPr>
        <p:spPr>
          <a:xfrm>
            <a:off x="3709987" y="5433385"/>
            <a:ext cx="50196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solidFill>
                  <a:srgbClr val="000000"/>
                </a:solidFill>
              </a:rPr>
              <a:t>O conceito de equilíbrio está relacionado ao fato de um objeto, ou </a:t>
            </a:r>
            <a:r>
              <a:rPr lang="pt-BR" dirty="0">
                <a:solidFill>
                  <a:srgbClr val="FF4D00"/>
                </a:solidFill>
              </a:rPr>
              <a:t>sistema</a:t>
            </a:r>
            <a:r>
              <a:rPr lang="pt-BR" dirty="0">
                <a:solidFill>
                  <a:srgbClr val="000000"/>
                </a:solidFill>
              </a:rPr>
              <a:t>, se manter constante, inalterado, sem fluxo de energia.</a:t>
            </a:r>
            <a:endParaRPr lang="pt-BR" dirty="0"/>
          </a:p>
        </p:txBody>
      </p:sp>
      <p:cxnSp>
        <p:nvCxnSpPr>
          <p:cNvPr id="17" name="Conector: Angulado 16">
            <a:extLst>
              <a:ext uri="{FF2B5EF4-FFF2-40B4-BE49-F238E27FC236}">
                <a16:creationId xmlns:a16="http://schemas.microsoft.com/office/drawing/2014/main" id="{7D26FEC8-B0C8-4276-A017-5C8A3F6D6DD9}"/>
              </a:ext>
            </a:extLst>
          </p:cNvPr>
          <p:cNvCxnSpPr>
            <a:cxnSpLocks/>
            <a:stCxn id="3" idx="2"/>
          </p:cNvCxnSpPr>
          <p:nvPr/>
        </p:nvCxnSpPr>
        <p:spPr>
          <a:xfrm rot="16200000" flipH="1">
            <a:off x="3240003" y="1329169"/>
            <a:ext cx="1087607" cy="3271838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ector: Angulado 19">
            <a:extLst>
              <a:ext uri="{FF2B5EF4-FFF2-40B4-BE49-F238E27FC236}">
                <a16:creationId xmlns:a16="http://schemas.microsoft.com/office/drawing/2014/main" id="{77F50F5E-802F-4E2E-A5EB-B24B025F7753}"/>
              </a:ext>
            </a:extLst>
          </p:cNvPr>
          <p:cNvCxnSpPr>
            <a:cxnSpLocks/>
            <a:stCxn id="5" idx="2"/>
          </p:cNvCxnSpPr>
          <p:nvPr/>
        </p:nvCxnSpPr>
        <p:spPr>
          <a:xfrm rot="5400000">
            <a:off x="7111915" y="729095"/>
            <a:ext cx="1087608" cy="447198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D76A2944-AFF4-4EF9-9A04-875D48ECDA74}"/>
              </a:ext>
            </a:extLst>
          </p:cNvPr>
          <p:cNvCxnSpPr>
            <a:cxnSpLocks/>
            <a:stCxn id="4" idx="2"/>
          </p:cNvCxnSpPr>
          <p:nvPr/>
        </p:nvCxnSpPr>
        <p:spPr>
          <a:xfrm flipH="1">
            <a:off x="5955504" y="2399904"/>
            <a:ext cx="2" cy="201543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tângulo 30">
            <a:extLst>
              <a:ext uri="{FF2B5EF4-FFF2-40B4-BE49-F238E27FC236}">
                <a16:creationId xmlns:a16="http://schemas.microsoft.com/office/drawing/2014/main" id="{3B7BA2C2-D935-4726-9236-4D052E015B45}"/>
              </a:ext>
            </a:extLst>
          </p:cNvPr>
          <p:cNvSpPr/>
          <p:nvPr/>
        </p:nvSpPr>
        <p:spPr>
          <a:xfrm>
            <a:off x="8605837" y="3632003"/>
            <a:ext cx="311943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/>
              <a:t>Os equilíbrios térmico, mecânico e químico são fatores que contribuem para o </a:t>
            </a:r>
            <a:r>
              <a:rPr lang="pt-BR" sz="1400" b="1" dirty="0"/>
              <a:t>equilíbrio termodinâmico</a:t>
            </a:r>
            <a:r>
              <a:rPr lang="pt-BR" sz="1400" dirty="0"/>
              <a:t>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2</a:t>
            </a:fld>
            <a:endParaRPr lang="pt-BR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7825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BA75476D-FE16-47F4-9FE5-8DB4512E4710}"/>
              </a:ext>
            </a:extLst>
          </p:cNvPr>
          <p:cNvSpPr txBox="1">
            <a:spLocks/>
          </p:cNvSpPr>
          <p:nvPr/>
        </p:nvSpPr>
        <p:spPr>
          <a:xfrm>
            <a:off x="0" y="46537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Equilíbrio termodinâmico e a vida na Terra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9FAB79E-E0E0-4907-9380-558673DD2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462" y="2770074"/>
            <a:ext cx="10525125" cy="333375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CD02476D-D9D2-403B-A49A-2247610DB3DE}"/>
              </a:ext>
            </a:extLst>
          </p:cNvPr>
          <p:cNvSpPr/>
          <p:nvPr/>
        </p:nvSpPr>
        <p:spPr>
          <a:xfrm>
            <a:off x="114300" y="5807670"/>
            <a:ext cx="30480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pt-BR" dirty="0"/>
              <a:t>O equilíbrio termodinâmico é uma condição rara de acontecer na natureza.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0C3F2EB-3400-4C3E-BAD0-DE2A97305AFB}"/>
              </a:ext>
            </a:extLst>
          </p:cNvPr>
          <p:cNvSpPr/>
          <p:nvPr/>
        </p:nvSpPr>
        <p:spPr>
          <a:xfrm>
            <a:off x="2152650" y="1283039"/>
            <a:ext cx="34099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Os seres vivos são sistemas abertos, pois têm trocas de energia e massa com o ambiente.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1A87CF96-889E-44EA-8302-E9FCB23C4497}"/>
              </a:ext>
            </a:extLst>
          </p:cNvPr>
          <p:cNvSpPr/>
          <p:nvPr/>
        </p:nvSpPr>
        <p:spPr>
          <a:xfrm>
            <a:off x="6819902" y="1316905"/>
            <a:ext cx="403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Quando um sistema é fechado, pode ocorrer a troca de energia, mas não de massa.</a:t>
            </a:r>
          </a:p>
        </p:txBody>
      </p:sp>
      <p:sp>
        <p:nvSpPr>
          <p:cNvPr id="9" name="Seta: para Baixo 8">
            <a:extLst>
              <a:ext uri="{FF2B5EF4-FFF2-40B4-BE49-F238E27FC236}">
                <a16:creationId xmlns:a16="http://schemas.microsoft.com/office/drawing/2014/main" id="{B3B0E526-70E7-4C9A-BB8E-0B5502E923D2}"/>
              </a:ext>
            </a:extLst>
          </p:cNvPr>
          <p:cNvSpPr/>
          <p:nvPr/>
        </p:nvSpPr>
        <p:spPr>
          <a:xfrm>
            <a:off x="3400425" y="2272235"/>
            <a:ext cx="419100" cy="4639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: para Baixo 9">
            <a:extLst>
              <a:ext uri="{FF2B5EF4-FFF2-40B4-BE49-F238E27FC236}">
                <a16:creationId xmlns:a16="http://schemas.microsoft.com/office/drawing/2014/main" id="{48B81714-4F61-46CF-8ECF-DCE834CC845D}"/>
              </a:ext>
            </a:extLst>
          </p:cNvPr>
          <p:cNvSpPr/>
          <p:nvPr/>
        </p:nvSpPr>
        <p:spPr>
          <a:xfrm>
            <a:off x="8858252" y="2244714"/>
            <a:ext cx="419100" cy="4639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3</a:t>
            </a:fld>
            <a:endParaRPr lang="pt-BR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9770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23C17F7-DD4C-40B6-AEE0-6A56BDC65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587" y="2743812"/>
            <a:ext cx="9648825" cy="4037988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8A1CE932-49D4-45B6-B313-54E8450ACFBE}"/>
              </a:ext>
            </a:extLst>
          </p:cNvPr>
          <p:cNvSpPr txBox="1">
            <a:spLocks/>
          </p:cNvSpPr>
          <p:nvPr/>
        </p:nvSpPr>
        <p:spPr>
          <a:xfrm>
            <a:off x="0" y="60084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Equilíbrio termodinâmico e a vida na Terra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9F7D883-6DBE-4D96-A9EE-D144A268A394}"/>
              </a:ext>
            </a:extLst>
          </p:cNvPr>
          <p:cNvSpPr/>
          <p:nvPr/>
        </p:nvSpPr>
        <p:spPr>
          <a:xfrm>
            <a:off x="3267075" y="1638289"/>
            <a:ext cx="58483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Uma cadeia alimentar é um sistema aberto. A energia solar é convertida em energia química passada de um ser vivo para outro, e assim sucessivamente. A transformação de uma forma de energia em outra resulta em um fluxo de energia.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4</a:t>
            </a:fld>
            <a:endParaRPr lang="pt-BR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65455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D81A6469-9653-42CF-A32D-56D2A6BE2D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4993" y="1476375"/>
            <a:ext cx="2673482" cy="5048250"/>
          </a:xfrm>
          <a:prstGeom prst="rect">
            <a:avLst/>
          </a:prstGeom>
        </p:spPr>
      </p:pic>
      <p:sp>
        <p:nvSpPr>
          <p:cNvPr id="3" name="Título 1">
            <a:extLst>
              <a:ext uri="{FF2B5EF4-FFF2-40B4-BE49-F238E27FC236}">
                <a16:creationId xmlns:a16="http://schemas.microsoft.com/office/drawing/2014/main" id="{7D85CE15-8276-490F-AB7F-5C8D657155A1}"/>
              </a:ext>
            </a:extLst>
          </p:cNvPr>
          <p:cNvSpPr txBox="1">
            <a:spLocks/>
          </p:cNvSpPr>
          <p:nvPr/>
        </p:nvSpPr>
        <p:spPr>
          <a:xfrm>
            <a:off x="0" y="583909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Princípio das máquinas térmicas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2C5A356F-98F3-4176-AFD7-0167D8E8F6BA}"/>
              </a:ext>
            </a:extLst>
          </p:cNvPr>
          <p:cNvSpPr/>
          <p:nvPr/>
        </p:nvSpPr>
        <p:spPr>
          <a:xfrm>
            <a:off x="714375" y="1674674"/>
            <a:ext cx="5848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A)</a:t>
            </a:r>
            <a:r>
              <a:rPr lang="pt-BR" dirty="0"/>
              <a:t> Ao mergulhar a seringa com ar e vedada na água quente, o ar dentro dela recebe energia térmica, causando o aumento de sua temperatura, assim o ar se expande, ocupando um volume maior e aumentando a pressão. Quando as pressões interna e externa se tornam iguais novamente, o êmbolo para de subir.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C446EA0-5131-418D-B8E2-F81C1B7B1135}"/>
              </a:ext>
            </a:extLst>
          </p:cNvPr>
          <p:cNvSpPr/>
          <p:nvPr/>
        </p:nvSpPr>
        <p:spPr>
          <a:xfrm>
            <a:off x="714375" y="4167663"/>
            <a:ext cx="58483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/>
              <a:t>B)</a:t>
            </a:r>
            <a:r>
              <a:rPr lang="pt-BR" dirty="0"/>
              <a:t> Em um recipiente com gelo, a energia térmica</a:t>
            </a:r>
          </a:p>
          <a:p>
            <a:r>
              <a:rPr lang="pt-BR" dirty="0"/>
              <a:t>da seringa e do ar quente de seu interior é transferida para o gelo, causando uma diminuição na sua temperatura e queda de pressão, ocupando volume menor. Assim, a pressão atmosférica empurra o êmbolo novamente para perto da posição inicial até que a pressão interna se iguale à do ar.</a:t>
            </a:r>
          </a:p>
        </p:txBody>
      </p:sp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016F2655-70AF-4D06-ABAE-8C539AD68AC8}"/>
              </a:ext>
            </a:extLst>
          </p:cNvPr>
          <p:cNvSpPr/>
          <p:nvPr/>
        </p:nvSpPr>
        <p:spPr>
          <a:xfrm>
            <a:off x="6810375" y="2295525"/>
            <a:ext cx="657225" cy="447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F15A4E14-C2F3-496D-B411-294E2E57E734}"/>
              </a:ext>
            </a:extLst>
          </p:cNvPr>
          <p:cNvSpPr/>
          <p:nvPr/>
        </p:nvSpPr>
        <p:spPr>
          <a:xfrm>
            <a:off x="6810375" y="4810125"/>
            <a:ext cx="657225" cy="4476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5</a:t>
            </a:fld>
            <a:endParaRPr lang="pt-BR"/>
          </a:p>
        </p:txBody>
      </p:sp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6176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A45CA1-235B-4A16-83EF-48E3F8D1894D}"/>
              </a:ext>
            </a:extLst>
          </p:cNvPr>
          <p:cNvSpPr txBox="1">
            <a:spLocks/>
          </p:cNvSpPr>
          <p:nvPr/>
        </p:nvSpPr>
        <p:spPr>
          <a:xfrm>
            <a:off x="0" y="753239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Combustíveis e máquinas térmicas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9605658A-899A-46E2-A14B-1F7C8E7E9C30}"/>
              </a:ext>
            </a:extLst>
          </p:cNvPr>
          <p:cNvGrpSpPr/>
          <p:nvPr/>
        </p:nvGrpSpPr>
        <p:grpSpPr>
          <a:xfrm>
            <a:off x="1343025" y="2225486"/>
            <a:ext cx="10086974" cy="2407027"/>
            <a:chOff x="1038225" y="2036624"/>
            <a:chExt cx="10086974" cy="2407027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09DA59FF-656D-401E-9988-8357B6CA4A1A}"/>
                </a:ext>
              </a:extLst>
            </p:cNvPr>
            <p:cNvSpPr/>
            <p:nvPr/>
          </p:nvSpPr>
          <p:spPr>
            <a:xfrm>
              <a:off x="1038225" y="2036624"/>
              <a:ext cx="2667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600" dirty="0"/>
                <a:t>Máquina térmica</a:t>
              </a:r>
            </a:p>
          </p:txBody>
        </p:sp>
        <p:sp>
          <p:nvSpPr>
            <p:cNvPr id="4" name="Retângulo 3">
              <a:extLst>
                <a:ext uri="{FF2B5EF4-FFF2-40B4-BE49-F238E27FC236}">
                  <a16:creationId xmlns:a16="http://schemas.microsoft.com/office/drawing/2014/main" id="{F197A15D-AB3A-438E-BD65-0A48E16272CF}"/>
                </a:ext>
              </a:extLst>
            </p:cNvPr>
            <p:cNvSpPr/>
            <p:nvPr/>
          </p:nvSpPr>
          <p:spPr>
            <a:xfrm>
              <a:off x="1038225" y="3551099"/>
              <a:ext cx="2667000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600" dirty="0"/>
                <a:t>Fonte de energia</a:t>
              </a:r>
            </a:p>
            <a:p>
              <a:r>
                <a:rPr lang="pt-BR" sz="2600" dirty="0"/>
                <a:t>(combustível)</a:t>
              </a:r>
            </a:p>
          </p:txBody>
        </p:sp>
        <p:sp>
          <p:nvSpPr>
            <p:cNvPr id="5" name="Retângulo 4">
              <a:extLst>
                <a:ext uri="{FF2B5EF4-FFF2-40B4-BE49-F238E27FC236}">
                  <a16:creationId xmlns:a16="http://schemas.microsoft.com/office/drawing/2014/main" id="{1421D41F-48F0-4163-8827-9C302A9E70BE}"/>
                </a:ext>
              </a:extLst>
            </p:cNvPr>
            <p:cNvSpPr/>
            <p:nvPr/>
          </p:nvSpPr>
          <p:spPr>
            <a:xfrm>
              <a:off x="1038225" y="2803248"/>
              <a:ext cx="266700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t-BR" sz="2600" dirty="0"/>
                <a:t>+</a:t>
              </a:r>
            </a:p>
          </p:txBody>
        </p:sp>
        <p:cxnSp>
          <p:nvCxnSpPr>
            <p:cNvPr id="7" name="Conector de Seta Reta 6">
              <a:extLst>
                <a:ext uri="{FF2B5EF4-FFF2-40B4-BE49-F238E27FC236}">
                  <a16:creationId xmlns:a16="http://schemas.microsoft.com/office/drawing/2014/main" id="{21907349-AFF1-475A-B16B-7A38D27744CF}"/>
                </a:ext>
              </a:extLst>
            </p:cNvPr>
            <p:cNvCxnSpPr/>
            <p:nvPr/>
          </p:nvCxnSpPr>
          <p:spPr>
            <a:xfrm>
              <a:off x="3848100" y="2409825"/>
              <a:ext cx="1257300" cy="4857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" name="Conector de Seta Reta 7">
              <a:extLst>
                <a:ext uri="{FF2B5EF4-FFF2-40B4-BE49-F238E27FC236}">
                  <a16:creationId xmlns:a16="http://schemas.microsoft.com/office/drawing/2014/main" id="{C7B2E149-34BA-4D21-88E8-1297A25F2D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71900" y="3295690"/>
              <a:ext cx="1333500" cy="5619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1C0E154D-07B0-4087-BB57-79E62A82C033}"/>
                </a:ext>
              </a:extLst>
            </p:cNvPr>
            <p:cNvSpPr/>
            <p:nvPr/>
          </p:nvSpPr>
          <p:spPr>
            <a:xfrm>
              <a:off x="5400678" y="2803246"/>
              <a:ext cx="1238250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600" dirty="0"/>
                <a:t>Calor</a:t>
              </a:r>
            </a:p>
          </p:txBody>
        </p:sp>
        <p:sp>
          <p:nvSpPr>
            <p:cNvPr id="14" name="Seta: para a Direita 13">
              <a:extLst>
                <a:ext uri="{FF2B5EF4-FFF2-40B4-BE49-F238E27FC236}">
                  <a16:creationId xmlns:a16="http://schemas.microsoft.com/office/drawing/2014/main" id="{EA617146-2528-4EE6-9B9B-E923111E7477}"/>
                </a:ext>
              </a:extLst>
            </p:cNvPr>
            <p:cNvSpPr/>
            <p:nvPr/>
          </p:nvSpPr>
          <p:spPr>
            <a:xfrm>
              <a:off x="6800853" y="2849443"/>
              <a:ext cx="1057275" cy="4000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DD90C408-C0DA-4DCE-AB65-5D9A93266CEF}"/>
                </a:ext>
              </a:extLst>
            </p:cNvPr>
            <p:cNvSpPr/>
            <p:nvPr/>
          </p:nvSpPr>
          <p:spPr>
            <a:xfrm>
              <a:off x="8429626" y="2757050"/>
              <a:ext cx="2695573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2600" dirty="0"/>
                <a:t>Movimento</a:t>
              </a:r>
            </a:p>
          </p:txBody>
        </p:sp>
      </p:grpSp>
      <p:sp>
        <p:nvSpPr>
          <p:cNvPr id="17" name="Retângulo 16">
            <a:extLst>
              <a:ext uri="{FF2B5EF4-FFF2-40B4-BE49-F238E27FC236}">
                <a16:creationId xmlns:a16="http://schemas.microsoft.com/office/drawing/2014/main" id="{7339D4C7-5CD0-47E7-B221-5D9E9E5ED4C6}"/>
              </a:ext>
            </a:extLst>
          </p:cNvPr>
          <p:cNvSpPr/>
          <p:nvPr/>
        </p:nvSpPr>
        <p:spPr>
          <a:xfrm>
            <a:off x="6086475" y="3986182"/>
            <a:ext cx="37052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Uma máquina térmica é capaz de transformar calor em movimento.</a:t>
            </a:r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6</a:t>
            </a:fld>
            <a:endParaRPr lang="pt-BR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16946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1BE9C0-0D27-4C38-A046-65EFB92E700A}"/>
              </a:ext>
            </a:extLst>
          </p:cNvPr>
          <p:cNvSpPr txBox="1">
            <a:spLocks/>
          </p:cNvSpPr>
          <p:nvPr/>
        </p:nvSpPr>
        <p:spPr>
          <a:xfrm>
            <a:off x="0" y="634708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Locomotiva a vapor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BB14784-6405-4DA3-8351-FAD2FFF49A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113" y="3325814"/>
            <a:ext cx="7062788" cy="3158018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1B4C38E-2749-4686-8FCE-0AFF5B5BA42B}"/>
              </a:ext>
            </a:extLst>
          </p:cNvPr>
          <p:cNvSpPr/>
          <p:nvPr/>
        </p:nvSpPr>
        <p:spPr>
          <a:xfrm>
            <a:off x="3209924" y="6508431"/>
            <a:ext cx="664845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dirty="0"/>
              <a:t>As principais partes envolvidas no funcionamento de uma locomotiva a vapor.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D99F65A-DC11-4DB7-A9FA-2F0848DCEF32}"/>
              </a:ext>
            </a:extLst>
          </p:cNvPr>
          <p:cNvSpPr/>
          <p:nvPr/>
        </p:nvSpPr>
        <p:spPr>
          <a:xfrm>
            <a:off x="594119" y="1540595"/>
            <a:ext cx="288845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carvão é queimado em uma fornalha, e a energia térmica liberada é utilizada para aquecer a água do reservatório.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5C138D2-B229-4D2B-8319-C631B6AFC23E}"/>
              </a:ext>
            </a:extLst>
          </p:cNvPr>
          <p:cNvSpPr/>
          <p:nvPr/>
        </p:nvSpPr>
        <p:spPr>
          <a:xfrm>
            <a:off x="4823820" y="1669480"/>
            <a:ext cx="28884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vapor formado pela ebulição da água é conduzido até um cilindro, que movimenta o pistão. 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ABEB35B-D5E1-4143-A83E-50023392C10B}"/>
              </a:ext>
            </a:extLst>
          </p:cNvPr>
          <p:cNvSpPr/>
          <p:nvPr/>
        </p:nvSpPr>
        <p:spPr>
          <a:xfrm>
            <a:off x="8905875" y="1669479"/>
            <a:ext cx="28884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O movimento do pistão é transmitido às rodas por meio de algumas engrenagens.</a:t>
            </a:r>
          </a:p>
        </p:txBody>
      </p:sp>
      <p:sp>
        <p:nvSpPr>
          <p:cNvPr id="9" name="Seta: para a Direita 8">
            <a:extLst>
              <a:ext uri="{FF2B5EF4-FFF2-40B4-BE49-F238E27FC236}">
                <a16:creationId xmlns:a16="http://schemas.microsoft.com/office/drawing/2014/main" id="{568D63E5-6397-4305-9622-2ED09D082DB5}"/>
              </a:ext>
            </a:extLst>
          </p:cNvPr>
          <p:cNvSpPr/>
          <p:nvPr/>
        </p:nvSpPr>
        <p:spPr>
          <a:xfrm>
            <a:off x="3857026" y="1981200"/>
            <a:ext cx="622699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Seta: para a Direita 10">
            <a:extLst>
              <a:ext uri="{FF2B5EF4-FFF2-40B4-BE49-F238E27FC236}">
                <a16:creationId xmlns:a16="http://schemas.microsoft.com/office/drawing/2014/main" id="{EB7CE3A0-F798-4E5C-9892-3FE07DF4B313}"/>
              </a:ext>
            </a:extLst>
          </p:cNvPr>
          <p:cNvSpPr/>
          <p:nvPr/>
        </p:nvSpPr>
        <p:spPr>
          <a:xfrm>
            <a:off x="7859314" y="1981200"/>
            <a:ext cx="622699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7</a:t>
            </a:fld>
            <a:endParaRPr lang="pt-BR"/>
          </a:p>
        </p:txBody>
      </p:sp>
      <p:pic>
        <p:nvPicPr>
          <p:cNvPr id="12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25998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B5E761-73CB-4954-B75F-45271C5C6209}"/>
              </a:ext>
            </a:extLst>
          </p:cNvPr>
          <p:cNvSpPr txBox="1">
            <a:spLocks/>
          </p:cNvSpPr>
          <p:nvPr/>
        </p:nvSpPr>
        <p:spPr>
          <a:xfrm>
            <a:off x="0" y="651652"/>
            <a:ext cx="12192000" cy="986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4800" dirty="0">
                <a:latin typeface="+mn-lt"/>
              </a:rPr>
              <a:t>Motor de combustão interna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E07A4E88-6D20-4CDA-9032-DDBF1C32F117}"/>
              </a:ext>
            </a:extLst>
          </p:cNvPr>
          <p:cNvGrpSpPr/>
          <p:nvPr/>
        </p:nvGrpSpPr>
        <p:grpSpPr>
          <a:xfrm>
            <a:off x="1019175" y="2319735"/>
            <a:ext cx="6257925" cy="4255542"/>
            <a:chOff x="5924550" y="2369343"/>
            <a:chExt cx="6257925" cy="4255542"/>
          </a:xfrm>
        </p:grpSpPr>
        <p:pic>
          <p:nvPicPr>
            <p:cNvPr id="3" name="Imagem 2">
              <a:extLst>
                <a:ext uri="{FF2B5EF4-FFF2-40B4-BE49-F238E27FC236}">
                  <a16:creationId xmlns:a16="http://schemas.microsoft.com/office/drawing/2014/main" id="{AE0D31A3-71AD-400E-976A-DD3D288358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24550" y="4217741"/>
              <a:ext cx="5857875" cy="2407144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342C4A3C-3613-456F-A71F-C90ADBAE17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8412" y="2369343"/>
              <a:ext cx="4144063" cy="2119313"/>
            </a:xfrm>
            <a:prstGeom prst="rect">
              <a:avLst/>
            </a:prstGeom>
          </p:spPr>
        </p:pic>
      </p:grpSp>
      <p:sp>
        <p:nvSpPr>
          <p:cNvPr id="6" name="Retângulo 5">
            <a:extLst>
              <a:ext uri="{FF2B5EF4-FFF2-40B4-BE49-F238E27FC236}">
                <a16:creationId xmlns:a16="http://schemas.microsoft.com/office/drawing/2014/main" id="{3EF3356D-6A70-4B0A-BFE4-FB72F585BE11}"/>
              </a:ext>
            </a:extLst>
          </p:cNvPr>
          <p:cNvSpPr/>
          <p:nvPr/>
        </p:nvSpPr>
        <p:spPr>
          <a:xfrm>
            <a:off x="304800" y="1756819"/>
            <a:ext cx="2743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FrutigerLTStd-Light"/>
              </a:rPr>
              <a:t>Utiliza combustíveis como a gasolina e o álcool</a:t>
            </a:r>
            <a:endParaRPr lang="pt-BR" dirty="0"/>
          </a:p>
        </p:txBody>
      </p:sp>
      <p:sp>
        <p:nvSpPr>
          <p:cNvPr id="7" name="Seta: para Baixo 6">
            <a:extLst>
              <a:ext uri="{FF2B5EF4-FFF2-40B4-BE49-F238E27FC236}">
                <a16:creationId xmlns:a16="http://schemas.microsoft.com/office/drawing/2014/main" id="{CEB983DE-2CBD-4FF4-BE6A-E9EB4177F12C}"/>
              </a:ext>
            </a:extLst>
          </p:cNvPr>
          <p:cNvSpPr/>
          <p:nvPr/>
        </p:nvSpPr>
        <p:spPr>
          <a:xfrm>
            <a:off x="1252537" y="2526900"/>
            <a:ext cx="333375" cy="4762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B735BC18-F166-4401-8DB7-DE4568FFB9C2}"/>
              </a:ext>
            </a:extLst>
          </p:cNvPr>
          <p:cNvSpPr/>
          <p:nvPr/>
        </p:nvSpPr>
        <p:spPr>
          <a:xfrm>
            <a:off x="304800" y="2991436"/>
            <a:ext cx="26479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A combustão ocorre dentro do motor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72715E7-175D-4A54-8354-0CCBD3288294}"/>
              </a:ext>
            </a:extLst>
          </p:cNvPr>
          <p:cNvSpPr/>
          <p:nvPr/>
        </p:nvSpPr>
        <p:spPr>
          <a:xfrm>
            <a:off x="7438337" y="3265241"/>
            <a:ext cx="444886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dirty="0"/>
              <a:t>(</a:t>
            </a:r>
            <a:r>
              <a:rPr lang="pt-BR" sz="1400" b="1" dirty="0"/>
              <a:t>1</a:t>
            </a:r>
            <a:r>
              <a:rPr lang="pt-BR" sz="1400" dirty="0"/>
              <a:t>) O combustível entra no cilindro pela válvula de admissão.</a:t>
            </a:r>
          </a:p>
          <a:p>
            <a:endParaRPr lang="pt-BR" sz="1400" dirty="0"/>
          </a:p>
          <a:p>
            <a:r>
              <a:rPr lang="pt-BR" sz="1400" dirty="0"/>
              <a:t>(</a:t>
            </a:r>
            <a:r>
              <a:rPr lang="pt-BR" sz="1400" b="1" dirty="0"/>
              <a:t>2</a:t>
            </a:r>
            <a:r>
              <a:rPr lang="pt-BR" sz="1400" dirty="0"/>
              <a:t>) O pistão entra em movimento e comprime o combustível na câmara.</a:t>
            </a:r>
          </a:p>
          <a:p>
            <a:endParaRPr lang="pt-BR" sz="1400" dirty="0"/>
          </a:p>
          <a:p>
            <a:r>
              <a:rPr lang="pt-BR" sz="1400" dirty="0"/>
              <a:t>(</a:t>
            </a:r>
            <a:r>
              <a:rPr lang="pt-BR" sz="1400" b="1" dirty="0"/>
              <a:t>3</a:t>
            </a:r>
            <a:r>
              <a:rPr lang="pt-BR" sz="1400" dirty="0"/>
              <a:t>) Uma faísca liberada pela vela causa a combustão do combustível, e a explosão gera um aumento de pressão, que empurra o pistão para baixo.</a:t>
            </a:r>
          </a:p>
          <a:p>
            <a:endParaRPr lang="pt-BR" sz="1400" dirty="0"/>
          </a:p>
          <a:p>
            <a:r>
              <a:rPr lang="pt-BR" sz="1400" dirty="0"/>
              <a:t>(</a:t>
            </a:r>
            <a:r>
              <a:rPr lang="pt-BR" sz="1400" b="1" dirty="0"/>
              <a:t>4</a:t>
            </a:r>
            <a:r>
              <a:rPr lang="pt-BR" sz="1400" dirty="0"/>
              <a:t>) O pistão volta a subir empurrando os gases produzidos na combustão para fora do cilindro por meio da válvula de exaustão. As engrenagens transmitem o movimento para as rodas do veículo.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132669" y="2235200"/>
            <a:ext cx="457200" cy="74506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 flipH="1">
            <a:off x="3166534" y="3098800"/>
            <a:ext cx="169333" cy="47413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5A26C7-9605-49FB-8340-334AF9A90FA9}" type="slidenum">
              <a:rPr lang="pt-BR" smtClean="0"/>
              <a:t>8</a:t>
            </a:fld>
            <a:endParaRPr lang="pt-BR"/>
          </a:p>
        </p:txBody>
      </p:sp>
      <p:pic>
        <p:nvPicPr>
          <p:cNvPr id="13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49144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535</Words>
  <Application>Microsoft Office PowerPoint</Application>
  <PresentationFormat>Widescreen</PresentationFormat>
  <Paragraphs>51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FrutigerLTStd-Light</vt:lpstr>
      <vt:lpstr>Tema do Office</vt:lpstr>
      <vt:lpstr>Apresentação 3 – ENERGIA TÉRMICA E VIDA TERRESTRE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3 – ENERGIA TÉRMICA E VIDA TERRESTRE</dc:title>
  <dc:creator>João Paulo Bortoluci</dc:creator>
  <cp:lastModifiedBy>João Paulo Bortoluci</cp:lastModifiedBy>
  <cp:revision>2</cp:revision>
  <dcterms:created xsi:type="dcterms:W3CDTF">2020-04-03T00:20:41Z</dcterms:created>
  <dcterms:modified xsi:type="dcterms:W3CDTF">2020-04-03T01:34:03Z</dcterms:modified>
</cp:coreProperties>
</file>