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CED15-F4E1-40F3-B206-90C760D629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0EB22F-6E06-42CD-B99A-4EF6539FB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E456D8-E13D-4A28-8A82-B58C0AC2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B927C7-FE2A-41C2-ADDF-CAFA5BEB4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03CD69-0788-40C3-A406-2B1FF3A3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050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9B823F-509D-40EE-8C41-18BEF97D0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D4DD55-2672-4A66-B1F9-66F0AF4DD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7C8F2B-D286-429B-9956-9D7D2D19A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C47EE7-8C9B-43C5-8789-CFE24A18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C60719-303F-4D38-8D0D-4A2438172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6615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148F1-ECC4-4D60-8980-2BE7FA76B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81B3A0-15D7-4D01-B752-38055E801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213C4B-1C64-4F4C-A728-FB593CA2E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9F8AEC-9C17-4548-9EFC-FAA5EAB5F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51B7ED-003B-428A-82AB-B7C5939B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097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353FF1-63CC-442D-8BE6-40C35C9AF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B895E9-5DD6-4800-BEC5-A2DB8AFAD8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23773D0-7C3D-4257-83F4-6E55AAB25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860FF03-9CC1-4672-991F-901AE798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FC0D53-C684-4FA3-9337-1AE0F1AA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C62D489-2645-4235-B0D1-791C07242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7515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F861B-B93E-4718-88D0-75B0A14CC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6F3BAB-B850-4F45-B4AA-47B2DBDCF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C174058-8A38-4660-AC84-7C10E3661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ADF0EC3-E53B-4AF1-97B9-2981263F5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EBF5190-8372-46EE-B483-06B436DB5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BFBFB4-FF15-43E2-9204-A00CB53C4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E576596-BB40-443C-B8E9-1383F652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8055632-81D8-43A6-9F31-A4AA97760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276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F9A814-D21E-4D93-9CEF-2D7C54865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9F2975B-5149-49C8-BC91-582C87372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BD95331-F55E-467C-8AD3-BA15D47E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34785F7-E6B3-4190-BBA0-D8F8B02E7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793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A5B611-F02A-42F3-8292-091A91EF0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81AF5A-1283-4864-89AF-463A28252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6FEED5-2581-4B61-BC2C-D8FC0EB3A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17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4B4BB-BC3D-4A5F-9A59-9B090EFE8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2E94EFF-243E-4A80-873C-AD0527126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BE76E0F-CC36-4AFC-AF4E-49303F4EC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3F4E4F-3697-4132-970B-CD26F00C5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7180C3D-AF3F-477D-AA55-582610B80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60B300-9308-4BA6-AD58-40026CFB5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27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9E766-95A3-45BC-BD8D-DC92888EB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99B61F0-F28B-4B87-B238-4235CF4CC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178D64-9AE0-4606-A6AC-83884707D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612A68-7F75-4EB3-BF24-B3A859AD9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1E08CA-A75D-4403-BA0E-6C21BEE46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8D71CEB-1FF9-4FDB-9F5B-D1A507C54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552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FB7D01-8D0A-4177-93D9-2E9B4B45D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AD9CFE4-A6E6-425A-941C-B2F923229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BB26A4-FE6E-4188-8280-A0B6A64B3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3286D5-E9C5-45A1-B590-4D4EE82C8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EE9D15-F684-404A-BCAC-B5DB46BB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70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78E014-6AB4-436E-9340-4A39257707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31B0BD-9C7D-431A-9540-46DB6621B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74B442-3ADE-40B2-B14E-11F315286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85E5AE-93E9-40DA-B9D7-1499B6769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A74D41-E4B5-467F-8308-3661D9ABE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79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8617417-0947-4A3F-B7EC-3EED2271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9212836-3CCE-4DC4-AC15-AE8DA258A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DEAB8-2EF8-45A4-954B-2042A5A671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C87BA-7A6E-4DF1-A457-43AFEB4D99B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C4D795-03F8-4B5E-94E1-7B99BB506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322F00-6A18-4CCC-BB33-9F72395F9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D35E8-02E5-498F-8AAD-D481294EB2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495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406462"/>
            <a:ext cx="9144000" cy="146068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br>
              <a:rPr lang="pt-BR" sz="4800" b="1" dirty="0">
                <a:latin typeface="+mn-lt"/>
              </a:rPr>
            </a:br>
            <a:r>
              <a:rPr lang="pt-BR" sz="4800" dirty="0">
                <a:latin typeface="+mn-lt"/>
              </a:rPr>
              <a:t>Apresentação 3 – </a:t>
            </a:r>
            <a:r>
              <a:rPr lang="pt-BR" sz="4800" b="1" dirty="0">
                <a:latin typeface="+mn-lt"/>
              </a:rPr>
              <a:t>ENERGIA ELÉTRICA: USINAS GERADORAS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r>
              <a:rPr lang="pt-BR" sz="4000" b="1" dirty="0"/>
              <a:t>Usinas de geração de energia elétrica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1009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2D7BBF7-0DE2-45D6-A20F-1405E6418C00}"/>
              </a:ext>
            </a:extLst>
          </p:cNvPr>
          <p:cNvSpPr txBox="1">
            <a:spLocks/>
          </p:cNvSpPr>
          <p:nvPr/>
        </p:nvSpPr>
        <p:spPr>
          <a:xfrm>
            <a:off x="0" y="66106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hidrelétrica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FB9DB1B-08A8-4F50-BD30-9EDD9B46C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" y="1939201"/>
            <a:ext cx="7831946" cy="452431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E576C73-F4D8-4AD5-8C53-EBEE1B6AAA4E}"/>
              </a:ext>
            </a:extLst>
          </p:cNvPr>
          <p:cNvSpPr/>
          <p:nvPr/>
        </p:nvSpPr>
        <p:spPr>
          <a:xfrm>
            <a:off x="-1" y="1541813"/>
            <a:ext cx="112123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Usinas hidrelétricas transformam energia mecânica, relacionada ao movimento da água, em energia elétrica.</a:t>
            </a:r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75D2850-9C9E-4CC5-8B28-1A3E1F420778}"/>
              </a:ext>
            </a:extLst>
          </p:cNvPr>
          <p:cNvSpPr/>
          <p:nvPr/>
        </p:nvSpPr>
        <p:spPr>
          <a:xfrm>
            <a:off x="7867650" y="2031672"/>
            <a:ext cx="42433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É preciso construir uma </a:t>
            </a:r>
            <a:r>
              <a:rPr lang="pt-BR" b="1" dirty="0"/>
              <a:t>barragem</a:t>
            </a:r>
            <a:r>
              <a:rPr lang="pt-BR" dirty="0"/>
              <a:t>, que formará um </a:t>
            </a:r>
            <a:r>
              <a:rPr lang="pt-BR" b="1" dirty="0"/>
              <a:t>reservatório de água</a:t>
            </a:r>
            <a:r>
              <a:rPr lang="pt-BR" dirty="0"/>
              <a:t>. A água passa por grandes </a:t>
            </a:r>
            <a:r>
              <a:rPr lang="pt-BR" b="1" dirty="0"/>
              <a:t>tubulações </a:t>
            </a:r>
            <a:r>
              <a:rPr lang="pt-BR" dirty="0"/>
              <a:t>até as hélices das </a:t>
            </a:r>
            <a:r>
              <a:rPr lang="pt-BR" b="1" dirty="0"/>
              <a:t>turbinas</a:t>
            </a:r>
            <a:r>
              <a:rPr lang="pt-BR" dirty="0"/>
              <a:t>, gerando sua movimentação.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Os </a:t>
            </a:r>
            <a:r>
              <a:rPr lang="pt-BR" b="1" dirty="0"/>
              <a:t>geradores elétricos </a:t>
            </a:r>
            <a:r>
              <a:rPr lang="pt-BR" dirty="0"/>
              <a:t>são acionados, transformando a energia mecânica em energia elétrica.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energia elétrica produzida é distribuída pela </a:t>
            </a:r>
            <a:r>
              <a:rPr lang="pt-BR" b="1" dirty="0"/>
              <a:t>rede de transmissão </a:t>
            </a:r>
            <a:r>
              <a:rPr lang="pt-BR" dirty="0"/>
              <a:t>até seus usuários.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 água utilizada para movimentar a turbina é devolvida ao rio.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4874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4F145-A988-4378-8DE6-5AC5357D3644}"/>
              </a:ext>
            </a:extLst>
          </p:cNvPr>
          <p:cNvSpPr txBox="1">
            <a:spLocks/>
          </p:cNvSpPr>
          <p:nvPr/>
        </p:nvSpPr>
        <p:spPr>
          <a:xfrm>
            <a:off x="0" y="66106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hidrelétrica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D7DD80D-D4A5-4B14-88CF-D85953C169ED}"/>
              </a:ext>
            </a:extLst>
          </p:cNvPr>
          <p:cNvSpPr/>
          <p:nvPr/>
        </p:nvSpPr>
        <p:spPr>
          <a:xfrm>
            <a:off x="380999" y="2018844"/>
            <a:ext cx="471487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2F2F2E"/>
                </a:solidFill>
              </a:rPr>
              <a:t>Vantagens</a:t>
            </a:r>
            <a:endParaRPr lang="pt-BR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29FB5B5-F339-4515-A73E-63016284A698}"/>
              </a:ext>
            </a:extLst>
          </p:cNvPr>
          <p:cNvSpPr/>
          <p:nvPr/>
        </p:nvSpPr>
        <p:spPr>
          <a:xfrm>
            <a:off x="6276975" y="2018844"/>
            <a:ext cx="555307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2F2F2E"/>
                </a:solidFill>
              </a:rPr>
              <a:t>Desvantagens</a:t>
            </a:r>
            <a:endParaRPr lang="pt-BR" b="1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306A3EA-88FF-4123-AF55-32D0820E22A9}"/>
              </a:ext>
            </a:extLst>
          </p:cNvPr>
          <p:cNvSpPr/>
          <p:nvPr/>
        </p:nvSpPr>
        <p:spPr>
          <a:xfrm>
            <a:off x="497681" y="2861290"/>
            <a:ext cx="459819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Fonte renovável de energia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Baixo custo de operação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Reaproveitamento da água do reservatório</a:t>
            </a:r>
          </a:p>
          <a:p>
            <a:endParaRPr lang="pt-BR" dirty="0">
              <a:solidFill>
                <a:srgbClr val="2F2F2E"/>
              </a:solidFill>
            </a:endParaRPr>
          </a:p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7FD5CB6-739E-42A3-B0CF-2861025FF845}"/>
              </a:ext>
            </a:extLst>
          </p:cNvPr>
          <p:cNvSpPr/>
          <p:nvPr/>
        </p:nvSpPr>
        <p:spPr>
          <a:xfrm>
            <a:off x="6096000" y="2768958"/>
            <a:ext cx="56197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Alto custo de implantação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Necessidade de alagar grandes áreas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Vegetais ficam submersos, e animais deixam seu hábitat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Comunidades da região são deslocadas para outro local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Áreas agropecuárias podem deixar de existir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Interferência no ciclo de vida dos peixes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Prejudicada pelo período de estiagem</a:t>
            </a:r>
          </a:p>
          <a:p>
            <a:endParaRPr lang="pt-BR" dirty="0"/>
          </a:p>
          <a:p>
            <a:endParaRPr lang="pt-BR" dirty="0">
              <a:solidFill>
                <a:srgbClr val="2F2F2E"/>
              </a:solidFill>
            </a:endParaRPr>
          </a:p>
          <a:p>
            <a:endParaRPr lang="pt-BR" dirty="0">
              <a:solidFill>
                <a:srgbClr val="2F2F2E"/>
              </a:solidFill>
            </a:endParaRPr>
          </a:p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61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49E874-EAB9-40B7-9276-7A542A4A2CEB}"/>
              </a:ext>
            </a:extLst>
          </p:cNvPr>
          <p:cNvSpPr txBox="1">
            <a:spLocks/>
          </p:cNvSpPr>
          <p:nvPr/>
        </p:nvSpPr>
        <p:spPr>
          <a:xfrm>
            <a:off x="7135150" y="584920"/>
            <a:ext cx="505685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termelétrica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DA5D12D-079D-4203-BA57-905E0549E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977017"/>
            <a:ext cx="7143750" cy="578813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A50B18C-F073-492B-9B3C-A2C55B400793}"/>
              </a:ext>
            </a:extLst>
          </p:cNvPr>
          <p:cNvSpPr/>
          <p:nvPr/>
        </p:nvSpPr>
        <p:spPr>
          <a:xfrm>
            <a:off x="7448550" y="2642502"/>
            <a:ext cx="4267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Nas usinas termelétricas, temos a transformação de energia térmica em energia elétrica. O calor produzido pela queima do combustível causa a vaporização da água em alta velocidade até as turbinas, fazendo-as girar. A energia mecânica do movimento das turbinas é transformada em energia elétrica no gerador elétrico.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25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4F145-A988-4378-8DE6-5AC5357D3644}"/>
              </a:ext>
            </a:extLst>
          </p:cNvPr>
          <p:cNvSpPr txBox="1">
            <a:spLocks/>
          </p:cNvSpPr>
          <p:nvPr/>
        </p:nvSpPr>
        <p:spPr>
          <a:xfrm>
            <a:off x="0" y="82818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termelétrica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D7DD80D-D4A5-4B14-88CF-D85953C169ED}"/>
              </a:ext>
            </a:extLst>
          </p:cNvPr>
          <p:cNvSpPr/>
          <p:nvPr/>
        </p:nvSpPr>
        <p:spPr>
          <a:xfrm>
            <a:off x="380999" y="2018844"/>
            <a:ext cx="471487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2F2F2E"/>
                </a:solidFill>
              </a:rPr>
              <a:t>Vantagens</a:t>
            </a:r>
            <a:endParaRPr lang="pt-BR" b="1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29FB5B5-F339-4515-A73E-63016284A698}"/>
              </a:ext>
            </a:extLst>
          </p:cNvPr>
          <p:cNvSpPr/>
          <p:nvPr/>
        </p:nvSpPr>
        <p:spPr>
          <a:xfrm>
            <a:off x="6276975" y="2018844"/>
            <a:ext cx="5553073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2F2F2E"/>
                </a:solidFill>
              </a:rPr>
              <a:t>Desvantagens</a:t>
            </a:r>
            <a:endParaRPr lang="pt-BR" b="1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306A3EA-88FF-4123-AF55-32D0820E22A9}"/>
              </a:ext>
            </a:extLst>
          </p:cNvPr>
          <p:cNvSpPr/>
          <p:nvPr/>
        </p:nvSpPr>
        <p:spPr>
          <a:xfrm>
            <a:off x="497681" y="2768957"/>
            <a:ext cx="45981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</a:rPr>
              <a:t>Instalação </a:t>
            </a:r>
            <a:r>
              <a:rPr lang="pt-BR" dirty="0"/>
              <a:t>próximo aos locais onde a energia elétrica será utilizada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Economia na transmissão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Opção para países com escassez de outros tipos de fontes de energia, como água, vento ou incidência solar</a:t>
            </a:r>
            <a:endParaRPr lang="pt-BR" dirty="0">
              <a:solidFill>
                <a:srgbClr val="2F2F2E"/>
              </a:solidFill>
            </a:endParaRPr>
          </a:p>
          <a:p>
            <a:endParaRPr lang="pt-BR" dirty="0">
              <a:solidFill>
                <a:srgbClr val="2F2F2E"/>
              </a:solidFill>
            </a:endParaRPr>
          </a:p>
          <a:p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7FD5CB6-739E-42A3-B0CF-2861025FF845}"/>
              </a:ext>
            </a:extLst>
          </p:cNvPr>
          <p:cNvSpPr/>
          <p:nvPr/>
        </p:nvSpPr>
        <p:spPr>
          <a:xfrm>
            <a:off x="6096000" y="2768957"/>
            <a:ext cx="56197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Uso de fonte não renovável (carvão e outros combustíveis fósseis)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Altas emissões de gases poluentes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Intensificam o processo de efeito estufa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Causam problemas respiratórios na população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Descarte de água com altas temperaturas, que prejudica o ambiente e os seres vivos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Alto custo de operação (em comparação com hidrelétrica)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2F2F2E"/>
              </a:solidFill>
            </a:endParaRPr>
          </a:p>
          <a:p>
            <a:endParaRPr lang="pt-BR" dirty="0">
              <a:solidFill>
                <a:srgbClr val="2F2F2E"/>
              </a:solidFill>
            </a:endParaRPr>
          </a:p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5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373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7CABB-4744-440B-A923-9EFFDEB88409}"/>
              </a:ext>
            </a:extLst>
          </p:cNvPr>
          <p:cNvSpPr txBox="1">
            <a:spLocks/>
          </p:cNvSpPr>
          <p:nvPr/>
        </p:nvSpPr>
        <p:spPr>
          <a:xfrm>
            <a:off x="0" y="49394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termonuclear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717B9D-8E20-4E9B-BB5C-83D913E8E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894" y="2059676"/>
            <a:ext cx="6575733" cy="476885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A24EDE6C-11ED-4E01-A3BF-ECC1F687FF6C}"/>
              </a:ext>
            </a:extLst>
          </p:cNvPr>
          <p:cNvSpPr/>
          <p:nvPr/>
        </p:nvSpPr>
        <p:spPr>
          <a:xfrm>
            <a:off x="2343150" y="1301325"/>
            <a:ext cx="6285220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Também chamadas de usinas nucleares, são termelétricas que usam como combustível materiais radioativos.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139F54D-4171-4BEC-87A4-969C1CE7D825}"/>
              </a:ext>
            </a:extLst>
          </p:cNvPr>
          <p:cNvSpPr/>
          <p:nvPr/>
        </p:nvSpPr>
        <p:spPr>
          <a:xfrm>
            <a:off x="8824913" y="3190875"/>
            <a:ext cx="3367087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Quando sofrem uma transformação, os núcleos dos átomos de urânio liberam uma grande quantidade de energia térmica, que aquece a água do reservatório. O vapor de água passa pela turbina e é transformada em energia mecânica. No gerador, essa energia é transformada em energia elétrica.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894C3F5-4679-47CE-A15D-F8868571C5FC}"/>
              </a:ext>
            </a:extLst>
          </p:cNvPr>
          <p:cNvSpPr/>
          <p:nvPr/>
        </p:nvSpPr>
        <p:spPr>
          <a:xfrm>
            <a:off x="136833" y="4288702"/>
            <a:ext cx="2009775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/>
              <a:t>No reator nuclear, encontra-se o material radioativo, como o urânio.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7731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7CABB-4744-440B-A923-9EFFDEB88409}"/>
              </a:ext>
            </a:extLst>
          </p:cNvPr>
          <p:cNvSpPr txBox="1">
            <a:spLocks/>
          </p:cNvSpPr>
          <p:nvPr/>
        </p:nvSpPr>
        <p:spPr>
          <a:xfrm>
            <a:off x="0" y="54407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geotérmica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F060A8-3377-403C-819B-4107A628F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2416083"/>
            <a:ext cx="7677150" cy="401955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F66217A-27F4-40C4-BE66-59D1CE1AAB8A}"/>
              </a:ext>
            </a:extLst>
          </p:cNvPr>
          <p:cNvSpPr/>
          <p:nvPr/>
        </p:nvSpPr>
        <p:spPr>
          <a:xfrm>
            <a:off x="283905" y="1628679"/>
            <a:ext cx="103102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Funcionam com a energia térmica proveniente do interior da Terra. </a:t>
            </a:r>
            <a:r>
              <a:rPr lang="pt-BR" dirty="0"/>
              <a:t>Grande parte das usinas geotérmicas é construída em regiões de encontro entre placas tectônicas devido à presença do magma.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B6538BE-194B-489A-9C94-3E8A05C5197A}"/>
              </a:ext>
            </a:extLst>
          </p:cNvPr>
          <p:cNvSpPr/>
          <p:nvPr/>
        </p:nvSpPr>
        <p:spPr>
          <a:xfrm>
            <a:off x="8086724" y="2759661"/>
            <a:ext cx="3974211" cy="286232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A água se infiltra no solo, desloca-se entre as rochas e é aquecida, gerando vapor a alta pressão, que fica preso em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reservatórios de água subterrânea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.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Perfurações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feitas pelas usinas coletam esse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vapor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e o direcionam para movimentar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turbinas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, que acionam os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geradores elétricos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para a produção de energia elétrica.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21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7CABB-4744-440B-A923-9EFFDEB88409}"/>
              </a:ext>
            </a:extLst>
          </p:cNvPr>
          <p:cNvSpPr txBox="1">
            <a:spLocks/>
          </p:cNvSpPr>
          <p:nvPr/>
        </p:nvSpPr>
        <p:spPr>
          <a:xfrm>
            <a:off x="0" y="66106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eólica</a:t>
            </a: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265CF59F-337C-4417-A7F4-04E73DFBE5B7}"/>
              </a:ext>
            </a:extLst>
          </p:cNvPr>
          <p:cNvGrpSpPr/>
          <p:nvPr/>
        </p:nvGrpSpPr>
        <p:grpSpPr>
          <a:xfrm>
            <a:off x="3657917" y="469192"/>
            <a:ext cx="8500663" cy="6169733"/>
            <a:chOff x="3657917" y="-24132"/>
            <a:chExt cx="8500663" cy="6169733"/>
          </a:xfrm>
        </p:grpSpPr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B804D596-9CB3-437E-B00D-FDD5784EA4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7917" y="3383351"/>
              <a:ext cx="7972425" cy="2762250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89FB9F9C-02E4-451B-8019-81149BFD4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0480" y="-24132"/>
              <a:ext cx="3848100" cy="4048125"/>
            </a:xfrm>
            <a:prstGeom prst="rect">
              <a:avLst/>
            </a:prstGeom>
          </p:spPr>
        </p:pic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3DFE3C37-0930-49D0-8361-F807ED572643}"/>
              </a:ext>
            </a:extLst>
          </p:cNvPr>
          <p:cNvSpPr/>
          <p:nvPr/>
        </p:nvSpPr>
        <p:spPr>
          <a:xfrm>
            <a:off x="2219642" y="1648331"/>
            <a:ext cx="56816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Na usina eólica, as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hélices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são movimentadas pelos ventos, que acionam geradores elétricos (</a:t>
            </a:r>
            <a:r>
              <a:rPr lang="pt-BR" b="1" dirty="0">
                <a:solidFill>
                  <a:srgbClr val="2F2F2E"/>
                </a:solidFill>
                <a:latin typeface="FrutigerLTStd-Light"/>
              </a:rPr>
              <a:t>aerogeradores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). A energia mecânica se transforma em energia elétrica. </a:t>
            </a:r>
            <a:endParaRPr lang="pt-BR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3C9F136-2CFC-42F7-98BF-CA8514FA5620}"/>
              </a:ext>
            </a:extLst>
          </p:cNvPr>
          <p:cNvSpPr/>
          <p:nvPr/>
        </p:nvSpPr>
        <p:spPr>
          <a:xfrm>
            <a:off x="66675" y="3752761"/>
            <a:ext cx="3296284" cy="203132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  <a:latin typeface="FrutigerLTStd-Light"/>
              </a:rPr>
              <a:t>Quando vários aerogeradores são instalados em um local, é comum denominá-lo </a:t>
            </a:r>
            <a:r>
              <a:rPr lang="pt-BR" b="1" dirty="0">
                <a:solidFill>
                  <a:srgbClr val="2F2F2E"/>
                </a:solidFill>
                <a:latin typeface="FrutigerLTStd-Light"/>
              </a:rPr>
              <a:t>parque eólico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.</a:t>
            </a:r>
            <a:r>
              <a:rPr lang="pt-BR" b="1" dirty="0">
                <a:solidFill>
                  <a:srgbClr val="2F2F2E"/>
                </a:solidFill>
                <a:latin typeface="FrutigerLTStd-Light"/>
              </a:rPr>
              <a:t> 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A energia elétrica produzida pelo conjunto de aerogeradores é enviada para a rede de transmissão.</a:t>
            </a:r>
            <a:endParaRPr lang="pt-BR" dirty="0"/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AF701831-AAEC-4A06-82A1-5F5440ED31DC}"/>
              </a:ext>
            </a:extLst>
          </p:cNvPr>
          <p:cNvCxnSpPr/>
          <p:nvPr/>
        </p:nvCxnSpPr>
        <p:spPr>
          <a:xfrm>
            <a:off x="3362959" y="4229100"/>
            <a:ext cx="723266" cy="6953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8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8254718" y="1019404"/>
            <a:ext cx="434458" cy="26738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911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7CABB-4744-440B-A923-9EFFDEB88409}"/>
              </a:ext>
            </a:extLst>
          </p:cNvPr>
          <p:cNvSpPr txBox="1">
            <a:spLocks/>
          </p:cNvSpPr>
          <p:nvPr/>
        </p:nvSpPr>
        <p:spPr>
          <a:xfrm>
            <a:off x="0" y="51065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oceânica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04875E-189A-4AAF-BB1F-2BE6642CC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237" y="2201899"/>
            <a:ext cx="8067675" cy="443865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762504AC-2AEF-4F73-B4A8-01C7F566AB61}"/>
              </a:ext>
            </a:extLst>
          </p:cNvPr>
          <p:cNvSpPr/>
          <p:nvPr/>
        </p:nvSpPr>
        <p:spPr>
          <a:xfrm>
            <a:off x="2062162" y="1435367"/>
            <a:ext cx="80676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Usinas oceânicas, ou usinas de maremotriz, são aquelas que funcionam utilizando os movimentos naturais das águas de oceanos e mares.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0B7A4D4-78DD-472E-8ECB-406CCDCEB3EE}"/>
              </a:ext>
            </a:extLst>
          </p:cNvPr>
          <p:cNvSpPr/>
          <p:nvPr/>
        </p:nvSpPr>
        <p:spPr>
          <a:xfrm>
            <a:off x="226218" y="2887699"/>
            <a:ext cx="3414711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Flutuadores </a:t>
            </a:r>
            <a:r>
              <a:rPr lang="pt-BR" dirty="0"/>
              <a:t>se movimentam com as ondas, movimentam </a:t>
            </a:r>
            <a:r>
              <a:rPr lang="pt-BR" b="1" dirty="0"/>
              <a:t>braços mecânicos </a:t>
            </a:r>
            <a:r>
              <a:rPr lang="pt-BR" dirty="0"/>
              <a:t>e acionam uma </a:t>
            </a:r>
            <a:r>
              <a:rPr lang="pt-BR" b="1" dirty="0"/>
              <a:t>bomba hidráulica</a:t>
            </a:r>
            <a:r>
              <a:rPr lang="pt-BR" dirty="0"/>
              <a:t> que injeta água doce em um </a:t>
            </a:r>
            <a:r>
              <a:rPr lang="pt-BR" b="1" dirty="0"/>
              <a:t>sistema fechado </a:t>
            </a:r>
            <a:r>
              <a:rPr lang="pt-BR" dirty="0"/>
              <a:t>de alta pressão.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jato faz girar hélices de uma </a:t>
            </a:r>
            <a:r>
              <a:rPr lang="pt-BR" b="1" dirty="0"/>
              <a:t>turbina</a:t>
            </a:r>
            <a:r>
              <a:rPr lang="pt-BR" dirty="0"/>
              <a:t>, que aciona o </a:t>
            </a:r>
            <a:r>
              <a:rPr lang="pt-BR" b="1" dirty="0"/>
              <a:t>gerador </a:t>
            </a:r>
            <a:r>
              <a:rPr lang="pt-BR" dirty="0"/>
              <a:t>para produzir energia elétrica.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7941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7CABB-4744-440B-A923-9EFFDEB88409}"/>
              </a:ext>
            </a:extLst>
          </p:cNvPr>
          <p:cNvSpPr txBox="1">
            <a:spLocks/>
          </p:cNvSpPr>
          <p:nvPr/>
        </p:nvSpPr>
        <p:spPr>
          <a:xfrm>
            <a:off x="0" y="544076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Usina solar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2F9300-193F-43DA-B8C3-F648AC0B6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12198"/>
            <a:ext cx="7648575" cy="41529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02B456E-E1E2-460F-A12A-62C733338AE3}"/>
              </a:ext>
            </a:extLst>
          </p:cNvPr>
          <p:cNvSpPr/>
          <p:nvPr/>
        </p:nvSpPr>
        <p:spPr>
          <a:xfrm>
            <a:off x="484590" y="1424814"/>
            <a:ext cx="10550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F2F2E"/>
                </a:solidFill>
              </a:rPr>
              <a:t>As usinas solares funcionam transformando radiação solar em energia elétrica. Existem dois tipos de usina solar: de espelhos e de painéis fotovoltaicos.</a:t>
            </a:r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1585C7C-BE1E-4E60-BD03-324890EABB62}"/>
              </a:ext>
            </a:extLst>
          </p:cNvPr>
          <p:cNvSpPr/>
          <p:nvPr/>
        </p:nvSpPr>
        <p:spPr>
          <a:xfrm>
            <a:off x="8001000" y="2552521"/>
            <a:ext cx="3895344" cy="313932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  <a:latin typeface="FrutigerLTStd-Light"/>
              </a:rPr>
              <a:t>Os espelhos são posicionados de modo que recebam a luz solar e a reflitam para um único ponto elevado sobre uma torre, onde se encontra um </a:t>
            </a:r>
            <a:r>
              <a:rPr lang="pt-BR" b="1" dirty="0">
                <a:solidFill>
                  <a:srgbClr val="2F2F2E"/>
                </a:solidFill>
                <a:latin typeface="FrutigerLTStd-Bold"/>
              </a:rPr>
              <a:t>receptor solar</a:t>
            </a:r>
            <a:r>
              <a:rPr lang="pt-BR" dirty="0">
                <a:solidFill>
                  <a:srgbClr val="2F2F2E"/>
                </a:solidFill>
                <a:latin typeface="FrutigerLTStd-Light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rgbClr val="2F2F2E"/>
              </a:solidFill>
              <a:latin typeface="FrutigerLTStd-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2F2F2E"/>
                </a:solidFill>
                <a:latin typeface="FrutigerLTStd-Light"/>
              </a:rPr>
              <a:t>A </a:t>
            </a:r>
            <a:r>
              <a:rPr lang="pt-BR" dirty="0"/>
              <a:t>energia térmica é acumulada em um fluido térmico (sal líquido) que aquece a água e produz vapor, que movimentará uma </a:t>
            </a:r>
            <a:r>
              <a:rPr lang="pt-BR" b="1" dirty="0"/>
              <a:t>turbina </a:t>
            </a:r>
            <a:r>
              <a:rPr lang="pt-BR" dirty="0"/>
              <a:t>e acionará um </a:t>
            </a:r>
            <a:r>
              <a:rPr lang="pt-BR" b="1" dirty="0"/>
              <a:t>gerador elétrico</a:t>
            </a:r>
            <a:r>
              <a:rPr lang="pt-BR" dirty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F6898-FA62-4682-ACAB-D43F7C1A59F6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95107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705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FrutigerLTStd-Bold</vt:lpstr>
      <vt:lpstr>FrutigerLTStd-Light</vt:lpstr>
      <vt:lpstr>Tema do Office</vt:lpstr>
      <vt:lpstr> Apresentação 3 – ENERGIA ELÉTRICA: USINAS GERADORAS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Apresentação 3 – ENERGIA ELÉTRICA: USINAS GERADORAS</dc:title>
  <dc:creator>João Paulo Bortoluci</dc:creator>
  <cp:lastModifiedBy>João Paulo Bortoluci</cp:lastModifiedBy>
  <cp:revision>1</cp:revision>
  <dcterms:created xsi:type="dcterms:W3CDTF">2020-04-03T12:58:14Z</dcterms:created>
  <dcterms:modified xsi:type="dcterms:W3CDTF">2020-04-03T13:02:02Z</dcterms:modified>
</cp:coreProperties>
</file>