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8" clrIdx="0"/>
  <p:cmAuthor id="2" name="Lilian Semenichin Nogueira" initials="LSN" lastIdx="44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1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9E6CF-0C2C-B444-91E1-6577EC891816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BA5E-9CF5-DB4F-8C27-F22BE2635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072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84A29-F679-49E1-B223-97437BCB1F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34179-A045-42DF-99E8-1470833D69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820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CF516-0025-454A-9AFA-177FB4178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B35E8C-6F70-430C-A215-55E7F0B16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01A07A-0523-4155-BF8A-BB125609B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6FE5-EF10-374A-9715-2D5791FB781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C5019D-82AC-42CF-A92F-CD541DEEE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DF51E6-23A3-41A6-A10E-5A51F280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829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F1860-29E0-4224-BDEB-763900E96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74C371-A594-4F56-949E-B9EABADB7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02C70A-3D8F-4FCA-A96D-8B9CCFB9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1335-D5A2-D242-AFB9-101DCC48718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FD2105-DD57-4EB0-8BAC-A6AD40E9D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4E65CA-225E-445E-87B1-65F4A91C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1391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27C2C0-53E2-4319-8345-1F43D9FF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A2E896-3ECE-4818-AD41-30F280E24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82EDC1-A310-4914-868F-6F54B127B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DC9B-C7B6-DC46-BE4C-63AF588B1B1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50B97F-3936-4D5B-BB66-4F19A43E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5A3EAA-0867-46FC-AD10-B99392423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2506F-8A57-43A8-858B-3DDA1DDF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C9A895-E1DC-410F-A7F4-2581592EBF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1D8374-FC13-42DF-BD5F-2F42A0AD5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BD449E-5387-4160-91E1-B6BE30960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A146-0FFA-4C40-BADC-A9B6802EEB69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9F6E40-FA72-43D7-9ED4-1F0E38A7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57CB5D-2C51-4859-8046-B64FFB25E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17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B1952-B940-41E5-B2B4-585103B2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2D75E3-0E38-45B6-B2E1-17ECC0EB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001D2F-939F-4985-AEE9-01AF4FC37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729DA30-4631-403F-A09A-243470D40A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FD9C03-E1B1-44F6-ACB7-76F7F5EEA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0A61BFD-260B-4A11-8C38-A3257137A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9A828-51DA-5041-BCE4-BCC11886F738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6A9399A-37E0-4A40-962B-8297F763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03A901-03B0-4237-BA95-AFD617723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848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B5888-D0D9-4A97-92D4-3014066F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A40AF04-F957-4B64-9887-B01C4A81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C350-8A56-4542-A462-891B8A667EC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0C612F4-1F26-4338-9AEF-8B8F16DF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A8BE62F-6742-4622-B8F9-AA0EE0ABF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560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729B1A0-7952-4B9D-A671-D7F5A6C13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E48F-AAAF-A343-B47B-F182B758C42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AAB6DDB-114D-469E-883D-B62A1B9D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C0441C-5419-4E1A-8AC1-A60350AA6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364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A6D20-AB06-4ADD-B4F9-D2755185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9C4DDD-DBD9-4CBE-A302-D02C73141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C3FA16-5703-4F3B-A619-ACD9785F9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C676E7-4E0B-4749-A09B-79F705E7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3751-667A-5441-BC1E-E1304F13A19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FFB685-0961-4D83-A4F6-D9C8F3E8C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467669-B855-4991-877A-2FA24EFE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369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08388-4948-4FD7-AB45-B35123CF2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8832AB-DE29-4086-BF97-AE95F92E5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F59695-C541-4475-8609-11CD32150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845324-CF21-4A9D-9CB1-AE8F23D4B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D60C-2294-AE41-952B-ADB6DCF2FC9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4046FC-1F3B-4181-899F-327BD402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6D91E0-A9E5-4DDB-B49D-B562CCC42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528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75B4D-1CC7-4B85-ADCB-07E9C3BC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AA191E-AF20-435C-A851-CB45F064A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035226-81D8-485E-BB21-7247479B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D96B-8347-164F-B238-C0652126E3F3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AF0496-6040-4659-8218-D41BE9B1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2CA885-0209-4101-A786-1D1A50F6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239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4F429A-A2F2-46BD-95BE-30BA60E71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8400DC-3F36-4650-9678-EE7CC9F4D3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AA65CD-DC13-4112-BBFA-7C8756CCB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A98C-5985-4148-B25E-B8A4D796184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26AD2F-7B22-465E-AEA2-7D60DDDD5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FBB3FB-D055-485A-ADEF-9369B46B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773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8529982-21DB-416E-8767-C57D5F67D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72D7B6-817E-4253-89AB-9B4048F21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94F798-CC31-46B5-9C93-5B4E10706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91A02-8B6B-234D-97D8-777732DBBEF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6EA2C0-80DF-4EF6-AB73-384330289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AABEFC-0470-4DF9-AC2D-849DDF083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F6898-FA62-4682-ACAB-D43F7C1A59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294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5515"/>
            <a:ext cx="9144000" cy="150981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1–</a:t>
            </a:r>
            <a:r>
              <a:rPr lang="pt-BR" sz="4800" b="1" dirty="0">
                <a:latin typeface="+mn-lt"/>
              </a:rPr>
              <a:t> ENERGIA ELÉTRICA: FONTES E TIPOS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870185"/>
          </a:xfrm>
        </p:spPr>
        <p:txBody>
          <a:bodyPr>
            <a:noAutofit/>
          </a:bodyPr>
          <a:lstStyle/>
          <a:p>
            <a:r>
              <a:rPr lang="pt-BR" sz="4000" b="1" dirty="0"/>
              <a:t>Fontes (renováveis e não renováveis) e tipos de energia</a:t>
            </a:r>
          </a:p>
          <a:p>
            <a:r>
              <a:rPr lang="pt-BR" sz="4000" b="1" dirty="0"/>
              <a:t>Circuito elétrico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96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89E7251-B7DA-43B4-B37A-CD3A82CD0F22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6111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Energia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AE7933A-E3E5-41B7-AA13-381D06A334E5}"/>
              </a:ext>
            </a:extLst>
          </p:cNvPr>
          <p:cNvSpPr/>
          <p:nvPr/>
        </p:nvSpPr>
        <p:spPr>
          <a:xfrm>
            <a:off x="1002596" y="1572149"/>
            <a:ext cx="8345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Energia pode ser entendida como a capacidade de realizar um trabalho: uma forma de energia pode ser transformada em outra.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7318DF9-4225-49CF-A260-C03109DF9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90" y="2112083"/>
            <a:ext cx="5246360" cy="459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2637235-BFE3-4553-9B37-34A3D0225500}"/>
              </a:ext>
            </a:extLst>
          </p:cNvPr>
          <p:cNvSpPr/>
          <p:nvPr/>
        </p:nvSpPr>
        <p:spPr>
          <a:xfrm>
            <a:off x="1127755" y="2965629"/>
            <a:ext cx="4010025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No bate-estaca, usado na construção civil, </a:t>
            </a:r>
            <a:r>
              <a:rPr lang="pt-BR" dirty="0"/>
              <a:t>um peso é levantado por um motor elétrico e solto sobre uma estaca que precisa ser enterrada no solo.</a:t>
            </a:r>
          </a:p>
          <a:p>
            <a:r>
              <a:rPr lang="pt-BR" dirty="0"/>
              <a:t>Os números indicam as transformações de energia.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2B42CA2F-3C26-4339-9CDE-67007164E328}"/>
              </a:ext>
            </a:extLst>
          </p:cNvPr>
          <p:cNvCxnSpPr>
            <a:cxnSpLocks/>
          </p:cNvCxnSpPr>
          <p:nvPr/>
        </p:nvCxnSpPr>
        <p:spPr>
          <a:xfrm>
            <a:off x="5143500" y="3833267"/>
            <a:ext cx="1428750" cy="119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235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9B859-F877-485D-A049-DB45C628FB52}"/>
              </a:ext>
            </a:extLst>
          </p:cNvPr>
          <p:cNvSpPr txBox="1">
            <a:spLocks/>
          </p:cNvSpPr>
          <p:nvPr/>
        </p:nvSpPr>
        <p:spPr>
          <a:xfrm>
            <a:off x="6333075" y="334240"/>
            <a:ext cx="61931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Formas de energia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E76414E-8E64-41DE-A4B6-96563020B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81" y="926500"/>
            <a:ext cx="8975339" cy="59222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0136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244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A4F4E-21E6-4F4C-80AF-090D799A9F71}"/>
              </a:ext>
            </a:extLst>
          </p:cNvPr>
          <p:cNvSpPr txBox="1">
            <a:spLocks/>
          </p:cNvSpPr>
          <p:nvPr/>
        </p:nvSpPr>
        <p:spPr>
          <a:xfrm>
            <a:off x="0" y="493940"/>
            <a:ext cx="126111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Fontes de energia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A7FA081-9393-4CBB-A1D0-2E0CF4CB34BB}"/>
              </a:ext>
            </a:extLst>
          </p:cNvPr>
          <p:cNvSpPr/>
          <p:nvPr/>
        </p:nvSpPr>
        <p:spPr>
          <a:xfrm>
            <a:off x="2114550" y="1573706"/>
            <a:ext cx="8210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As fontes de energia estão relacionadas a vários recursos e, dependendo de sua origem, podem ser classificadas como fontes não renováveis ou fontes renováveis.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2B2765-C354-42E9-BCDB-C49AC2BD903D}"/>
              </a:ext>
            </a:extLst>
          </p:cNvPr>
          <p:cNvSpPr/>
          <p:nvPr/>
        </p:nvSpPr>
        <p:spPr>
          <a:xfrm>
            <a:off x="7029448" y="2609753"/>
            <a:ext cx="329565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Fontes renováveis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EA0F08A-89AA-4B4B-8D18-DEC8C06ABD3B}"/>
              </a:ext>
            </a:extLst>
          </p:cNvPr>
          <p:cNvSpPr/>
          <p:nvPr/>
        </p:nvSpPr>
        <p:spPr>
          <a:xfrm>
            <a:off x="1200150" y="2609753"/>
            <a:ext cx="33718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Fontes não renováveis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36DC36C-9189-4017-AF32-16E0B0D61254}"/>
              </a:ext>
            </a:extLst>
          </p:cNvPr>
          <p:cNvSpPr/>
          <p:nvPr/>
        </p:nvSpPr>
        <p:spPr>
          <a:xfrm>
            <a:off x="1200150" y="4702596"/>
            <a:ext cx="337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Carvão mineral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Petróleo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Gás natural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6CD3F89-724C-4852-92EB-CC659A08719D}"/>
              </a:ext>
            </a:extLst>
          </p:cNvPr>
          <p:cNvSpPr/>
          <p:nvPr/>
        </p:nvSpPr>
        <p:spPr>
          <a:xfrm>
            <a:off x="7229475" y="4564096"/>
            <a:ext cx="33718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Hídrica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Solar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Eólica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Geotérmica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Biomassa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Oceânica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8517E35-C6BE-42D9-8473-E86551237E2B}"/>
              </a:ext>
            </a:extLst>
          </p:cNvPr>
          <p:cNvSpPr/>
          <p:nvPr/>
        </p:nvSpPr>
        <p:spPr>
          <a:xfrm>
            <a:off x="1200150" y="3532178"/>
            <a:ext cx="34671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cs typeface="Calibri" panose="020F0502020204030204" pitchFamily="34" charset="0"/>
              </a:rPr>
              <a:t>Sua taxa de consumo é superior a seu processo natural de reposição no ambiente. Podem se esgotar.</a:t>
            </a:r>
            <a:endParaRPr lang="pt-BR" dirty="0">
              <a:cs typeface="Calibri" panose="020F0502020204030204" pitchFamily="34" charset="0"/>
            </a:endParaRP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10EC9FB0-85E1-4708-85B9-0D8172E0FEF1}"/>
              </a:ext>
            </a:extLst>
          </p:cNvPr>
          <p:cNvSpPr/>
          <p:nvPr/>
        </p:nvSpPr>
        <p:spPr>
          <a:xfrm>
            <a:off x="2705100" y="3045459"/>
            <a:ext cx="266700" cy="342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061FA12-735A-48B2-8264-C784890E9929}"/>
              </a:ext>
            </a:extLst>
          </p:cNvPr>
          <p:cNvSpPr/>
          <p:nvPr/>
        </p:nvSpPr>
        <p:spPr>
          <a:xfrm>
            <a:off x="7029448" y="3417251"/>
            <a:ext cx="34671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Consideradas inesgotáveis, pois, ao serem usadas, se renovam constantemente na natureza.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0D711C63-DB7F-4F30-9907-54125B336799}"/>
              </a:ext>
            </a:extLst>
          </p:cNvPr>
          <p:cNvSpPr/>
          <p:nvPr/>
        </p:nvSpPr>
        <p:spPr>
          <a:xfrm>
            <a:off x="8534398" y="3010044"/>
            <a:ext cx="266700" cy="342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43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288C6-CD51-4FE1-9618-24247314C0DA}"/>
              </a:ext>
            </a:extLst>
          </p:cNvPr>
          <p:cNvSpPr txBox="1">
            <a:spLocks/>
          </p:cNvSpPr>
          <p:nvPr/>
        </p:nvSpPr>
        <p:spPr>
          <a:xfrm>
            <a:off x="0" y="560788"/>
            <a:ext cx="126111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Carvão mineral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317DBE6-6A03-41FF-A8B3-8560846AA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78" y="2351989"/>
            <a:ext cx="10811339" cy="450601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741E968-2A4F-4DB7-A319-11744E9E288B}"/>
              </a:ext>
            </a:extLst>
          </p:cNvPr>
          <p:cNvSpPr/>
          <p:nvPr/>
        </p:nvSpPr>
        <p:spPr>
          <a:xfrm>
            <a:off x="1549401" y="1448922"/>
            <a:ext cx="9314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 </a:t>
            </a:r>
            <a:r>
              <a:rPr lang="pt-BR" b="1" dirty="0">
                <a:solidFill>
                  <a:srgbClr val="2F2F2E"/>
                </a:solidFill>
              </a:rPr>
              <a:t>carvão mineral </a:t>
            </a:r>
            <a:r>
              <a:rPr lang="pt-BR" dirty="0">
                <a:solidFill>
                  <a:srgbClr val="2F2F2E"/>
                </a:solidFill>
              </a:rPr>
              <a:t>é uma rocha sedimentar de origem fóssil formada por transformações de</a:t>
            </a:r>
          </a:p>
          <a:p>
            <a:r>
              <a:rPr lang="pt-BR" dirty="0">
                <a:solidFill>
                  <a:srgbClr val="2F2F2E"/>
                </a:solidFill>
              </a:rPr>
              <a:t>restos vegetais soterrados há milhões de anos, sob condições específicas de temperatura e pressão.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1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20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FCC4B4-D1C3-4558-89E2-225550C8D1B1}"/>
              </a:ext>
            </a:extLst>
          </p:cNvPr>
          <p:cNvSpPr txBox="1">
            <a:spLocks/>
          </p:cNvSpPr>
          <p:nvPr/>
        </p:nvSpPr>
        <p:spPr>
          <a:xfrm>
            <a:off x="6851081" y="627636"/>
            <a:ext cx="5180086" cy="14111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Petróleo e </a:t>
            </a:r>
          </a:p>
          <a:p>
            <a:pPr algn="ctr"/>
            <a:r>
              <a:rPr lang="pt-BR" sz="4800" dirty="0">
                <a:latin typeface="+mn-lt"/>
              </a:rPr>
              <a:t>gás natural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78C2D9-CEB1-43FE-A921-141287A2A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82" y="1300210"/>
            <a:ext cx="6567487" cy="5607926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132F613-AB17-4D21-90C0-ECAC5AD3BCA6}"/>
              </a:ext>
            </a:extLst>
          </p:cNvPr>
          <p:cNvSpPr/>
          <p:nvPr/>
        </p:nvSpPr>
        <p:spPr>
          <a:xfrm>
            <a:off x="8222934" y="2693550"/>
            <a:ext cx="37439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petróleo </a:t>
            </a:r>
            <a:r>
              <a:rPr lang="pt-BR" dirty="0"/>
              <a:t>e o </a:t>
            </a:r>
            <a:r>
              <a:rPr lang="pt-BR" b="1" dirty="0"/>
              <a:t>gás natural </a:t>
            </a:r>
            <a:r>
              <a:rPr lang="pt-BR" dirty="0"/>
              <a:t>também são produtos de origem fóssil; sua formação leva milhões de anos. Por isso, essas fontes de energia são</a:t>
            </a:r>
          </a:p>
          <a:p>
            <a:r>
              <a:rPr lang="pt-BR" dirty="0"/>
              <a:t>consideradas não renováveis.</a:t>
            </a: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A58E90DD-C7B7-4EF0-8DAE-D64C993B1B43}"/>
              </a:ext>
            </a:extLst>
          </p:cNvPr>
          <p:cNvSpPr/>
          <p:nvPr/>
        </p:nvSpPr>
        <p:spPr>
          <a:xfrm>
            <a:off x="7173595" y="3123016"/>
            <a:ext cx="833120" cy="5232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67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363D04-0827-4C0C-887A-3ECC3856E67D}"/>
              </a:ext>
            </a:extLst>
          </p:cNvPr>
          <p:cNvSpPr txBox="1">
            <a:spLocks/>
          </p:cNvSpPr>
          <p:nvPr/>
        </p:nvSpPr>
        <p:spPr>
          <a:xfrm>
            <a:off x="250648" y="560788"/>
            <a:ext cx="11262509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Energia hidráulica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6F9F63E-1F82-4112-9B35-D8BD0C918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" y="2038809"/>
            <a:ext cx="12087226" cy="472634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E698CC9-D534-4F26-ABB3-341135E529B9}"/>
              </a:ext>
            </a:extLst>
          </p:cNvPr>
          <p:cNvSpPr/>
          <p:nvPr/>
        </p:nvSpPr>
        <p:spPr>
          <a:xfrm>
            <a:off x="116970" y="1405845"/>
            <a:ext cx="10551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 </a:t>
            </a:r>
            <a:r>
              <a:rPr lang="pt-BR" b="1" dirty="0">
                <a:latin typeface="FrutigerLTStd-Bold"/>
              </a:rPr>
              <a:t>energia hidráulica </a:t>
            </a:r>
            <a:r>
              <a:rPr lang="pt-BR" dirty="0">
                <a:latin typeface="FrutigerLTStd-Light"/>
              </a:rPr>
              <a:t>é aquela associada ao movimento da água. Ela é empregada no funcionamento de rodas-d’água, monjolos e usinas hidrelétricas, que podem ser de diferentes tamanhos.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804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188368A-62E6-4DC8-945B-98A4F09F3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599" y="1273364"/>
            <a:ext cx="7334249" cy="5167606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9382E0B9-04A2-4A9D-BA55-F048BDE60FA1}"/>
              </a:ext>
            </a:extLst>
          </p:cNvPr>
          <p:cNvSpPr txBox="1">
            <a:spLocks/>
          </p:cNvSpPr>
          <p:nvPr/>
        </p:nvSpPr>
        <p:spPr>
          <a:xfrm>
            <a:off x="0" y="577481"/>
            <a:ext cx="4695497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Energia oceânica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2B1A21-464E-4936-A60D-0942F723B0F7}"/>
              </a:ext>
            </a:extLst>
          </p:cNvPr>
          <p:cNvSpPr/>
          <p:nvPr/>
        </p:nvSpPr>
        <p:spPr>
          <a:xfrm>
            <a:off x="209550" y="3032164"/>
            <a:ext cx="44005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Os oceanos também são uma fonte de energia renovável. A energia associada ao movimento das ondas, por exemplo, é denominada </a:t>
            </a:r>
            <a:r>
              <a:rPr lang="pt-BR" b="1" dirty="0">
                <a:latin typeface="FrutigerLTStd-Bold"/>
              </a:rPr>
              <a:t>ondomotriz </a:t>
            </a:r>
            <a:r>
              <a:rPr lang="pt-BR" dirty="0">
                <a:latin typeface="FrutigerLTStd-Light"/>
              </a:rPr>
              <a:t>e já é utilizada na geração de energia em diferentes países, inclusive no Brasil. Existe também a energia associada ao movimento das marés, a energia </a:t>
            </a:r>
            <a:r>
              <a:rPr lang="pt-BR" b="1" dirty="0">
                <a:latin typeface="FrutigerLTStd-Bold"/>
              </a:rPr>
              <a:t>maremotriz</a:t>
            </a:r>
            <a:r>
              <a:rPr lang="pt-BR" dirty="0">
                <a:latin typeface="FrutigerLTStd-Light"/>
              </a:rPr>
              <a:t>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EDADD2B-327C-44F2-8F93-E9C0E5DD5C25}"/>
              </a:ext>
            </a:extLst>
          </p:cNvPr>
          <p:cNvSpPr/>
          <p:nvPr/>
        </p:nvSpPr>
        <p:spPr>
          <a:xfrm>
            <a:off x="4381500" y="6452447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/>
              <a:t>Representação simplificada de um modelo de usina que emprega energia maremotriz.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511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2DDE5-72A7-4754-A57D-B1C3A5FC8D33}"/>
              </a:ext>
            </a:extLst>
          </p:cNvPr>
          <p:cNvSpPr txBox="1">
            <a:spLocks/>
          </p:cNvSpPr>
          <p:nvPr/>
        </p:nvSpPr>
        <p:spPr>
          <a:xfrm>
            <a:off x="668398" y="911740"/>
            <a:ext cx="9691773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Energia solar, eólica e biomassa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3D7E01C-F3A4-46EF-BEF6-B9EE01D1210A}"/>
              </a:ext>
            </a:extLst>
          </p:cNvPr>
          <p:cNvSpPr/>
          <p:nvPr/>
        </p:nvSpPr>
        <p:spPr>
          <a:xfrm>
            <a:off x="323850" y="2047778"/>
            <a:ext cx="33718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Energia solar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7E75BB9-678A-4737-A79F-CBCDA6349866}"/>
              </a:ext>
            </a:extLst>
          </p:cNvPr>
          <p:cNvSpPr/>
          <p:nvPr/>
        </p:nvSpPr>
        <p:spPr>
          <a:xfrm>
            <a:off x="323850" y="2970203"/>
            <a:ext cx="3467100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Usinas fototérmicas utilizam o calor do Sol para aquecer água e produzir vapor, que movimenta as turbinas.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Outras usinas empregam painéis fotovoltaicos para conversão direta de energia solar em energia elétrica.</a:t>
            </a:r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74D54C2C-6E9A-4C09-9855-C642F617E77B}"/>
              </a:ext>
            </a:extLst>
          </p:cNvPr>
          <p:cNvSpPr/>
          <p:nvPr/>
        </p:nvSpPr>
        <p:spPr>
          <a:xfrm>
            <a:off x="1828800" y="2483484"/>
            <a:ext cx="266700" cy="342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8AFBC6E-F82D-4B8B-8541-B46603707551}"/>
              </a:ext>
            </a:extLst>
          </p:cNvPr>
          <p:cNvSpPr/>
          <p:nvPr/>
        </p:nvSpPr>
        <p:spPr>
          <a:xfrm>
            <a:off x="4343400" y="2047778"/>
            <a:ext cx="33718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Energia eólica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C3FE068-C3E0-422E-A019-348514E3D505}"/>
              </a:ext>
            </a:extLst>
          </p:cNvPr>
          <p:cNvSpPr/>
          <p:nvPr/>
        </p:nvSpPr>
        <p:spPr>
          <a:xfrm>
            <a:off x="4343400" y="2970203"/>
            <a:ext cx="34671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Associada aos ventos.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Geradores eólicos captam a energia dos ventos e transformam em energia elétrica.</a:t>
            </a:r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8FD43C44-73EF-4CC5-8586-1FEC6E348A02}"/>
              </a:ext>
            </a:extLst>
          </p:cNvPr>
          <p:cNvSpPr/>
          <p:nvPr/>
        </p:nvSpPr>
        <p:spPr>
          <a:xfrm>
            <a:off x="5848350" y="2483484"/>
            <a:ext cx="266700" cy="342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3C8E047-1608-41A0-9034-B27191A4837F}"/>
              </a:ext>
            </a:extLst>
          </p:cNvPr>
          <p:cNvSpPr/>
          <p:nvPr/>
        </p:nvSpPr>
        <p:spPr>
          <a:xfrm>
            <a:off x="8362950" y="2047778"/>
            <a:ext cx="33718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2F2F2E"/>
                </a:solidFill>
              </a:rPr>
              <a:t>Energia da biomassa</a:t>
            </a:r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07ECF68-2CF6-41D1-979E-B773269BCA27}"/>
              </a:ext>
            </a:extLst>
          </p:cNvPr>
          <p:cNvSpPr/>
          <p:nvPr/>
        </p:nvSpPr>
        <p:spPr>
          <a:xfrm>
            <a:off x="8362950" y="2970203"/>
            <a:ext cx="3467100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Qualquer matéria orgânica disponível de forma renovável: lenha, carvão vegetal, bagaço de cana e biocombustíveis.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É comum a presença de </a:t>
            </a:r>
            <a:r>
              <a:rPr lang="pt-BR" b="1" dirty="0"/>
              <a:t>usinas termelétricas </a:t>
            </a:r>
            <a:r>
              <a:rPr lang="pt-BR" dirty="0"/>
              <a:t>que empregam bagaço de cana como combustível.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384C94A2-DCD8-42BD-AE08-D3FE3C575F49}"/>
              </a:ext>
            </a:extLst>
          </p:cNvPr>
          <p:cNvSpPr/>
          <p:nvPr/>
        </p:nvSpPr>
        <p:spPr>
          <a:xfrm>
            <a:off x="9867900" y="2483484"/>
            <a:ext cx="266700" cy="342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384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4F6DCF7-75B5-42B0-93D1-C4EDBA2AF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233" y="2240155"/>
            <a:ext cx="5799979" cy="391001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CCE8A3B-85CC-49ED-A5F7-22E8116BEDD6}"/>
              </a:ext>
            </a:extLst>
          </p:cNvPr>
          <p:cNvSpPr txBox="1">
            <a:spLocks/>
          </p:cNvSpPr>
          <p:nvPr/>
        </p:nvSpPr>
        <p:spPr>
          <a:xfrm>
            <a:off x="0" y="677772"/>
            <a:ext cx="126111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Circuito elétrico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2D47EE2-0831-4B55-ACC2-6A4BCE5E51F6}"/>
              </a:ext>
            </a:extLst>
          </p:cNvPr>
          <p:cNvSpPr/>
          <p:nvPr/>
        </p:nvSpPr>
        <p:spPr>
          <a:xfrm>
            <a:off x="387915" y="1554594"/>
            <a:ext cx="7953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Um </a:t>
            </a:r>
            <a:r>
              <a:rPr lang="pt-BR" b="1" dirty="0">
                <a:solidFill>
                  <a:srgbClr val="2F2F2E"/>
                </a:solidFill>
              </a:rPr>
              <a:t>circuito elétrico </a:t>
            </a:r>
            <a:r>
              <a:rPr lang="pt-BR" dirty="0">
                <a:solidFill>
                  <a:srgbClr val="2F2F2E"/>
                </a:solidFill>
              </a:rPr>
              <a:t>é um conjunto de componentes conectados a uma fonte de tensão e por onde pode passar uma corrente elétrica.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7256CC2-526B-4822-98AA-55B1997C3263}"/>
              </a:ext>
            </a:extLst>
          </p:cNvPr>
          <p:cNvSpPr/>
          <p:nvPr/>
        </p:nvSpPr>
        <p:spPr>
          <a:xfrm>
            <a:off x="8858250" y="1600836"/>
            <a:ext cx="317182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O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gerador elétrico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é a fonte de energia elétrica para um circuito (pilhas e baterias).</a:t>
            </a:r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4546A70-CC4A-4045-AE24-E6EC83685B07}"/>
              </a:ext>
            </a:extLst>
          </p:cNvPr>
          <p:cNvCxnSpPr>
            <a:cxnSpLocks/>
          </p:cNvCxnSpPr>
          <p:nvPr/>
        </p:nvCxnSpPr>
        <p:spPr>
          <a:xfrm flipH="1">
            <a:off x="7686675" y="1915629"/>
            <a:ext cx="1102519" cy="1196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130F3CFC-077B-40F1-88D5-6BDC29E3B54D}"/>
              </a:ext>
            </a:extLst>
          </p:cNvPr>
          <p:cNvSpPr/>
          <p:nvPr/>
        </p:nvSpPr>
        <p:spPr>
          <a:xfrm>
            <a:off x="8448675" y="5476797"/>
            <a:ext cx="35814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  <a:latin typeface="FrutigerLTStd-Light"/>
              </a:rPr>
              <a:t>Corrente elétrica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é o </a:t>
            </a:r>
            <a:r>
              <a:rPr lang="pt-BR" dirty="0"/>
              <a:t>fluxo ordenado das cargas elétricas (representado pelas setas azuis).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C71BF2BA-82B5-4A6C-944E-EA5FAA3792BC}"/>
              </a:ext>
            </a:extLst>
          </p:cNvPr>
          <p:cNvCxnSpPr>
            <a:cxnSpLocks/>
          </p:cNvCxnSpPr>
          <p:nvPr/>
        </p:nvCxnSpPr>
        <p:spPr>
          <a:xfrm flipH="1" flipV="1">
            <a:off x="6924676" y="5010151"/>
            <a:ext cx="1523999" cy="466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F0B75B80-D639-45BE-9B0D-EA28A1B6B2D9}"/>
              </a:ext>
            </a:extLst>
          </p:cNvPr>
          <p:cNvSpPr/>
          <p:nvPr/>
        </p:nvSpPr>
        <p:spPr>
          <a:xfrm>
            <a:off x="9248774" y="3595170"/>
            <a:ext cx="250126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Bold"/>
              </a:rPr>
              <a:t>O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fio elétrico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 estabelece o caminho da corrente elétrica.</a:t>
            </a:r>
            <a:endParaRPr lang="pt-BR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D7435471-14CF-4FB4-872C-BF118BCE6939}"/>
              </a:ext>
            </a:extLst>
          </p:cNvPr>
          <p:cNvCxnSpPr>
            <a:cxnSpLocks/>
          </p:cNvCxnSpPr>
          <p:nvPr/>
        </p:nvCxnSpPr>
        <p:spPr>
          <a:xfrm flipH="1">
            <a:off x="7875985" y="3779986"/>
            <a:ext cx="1372791" cy="150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tângulo 17">
            <a:extLst>
              <a:ext uri="{FF2B5EF4-FFF2-40B4-BE49-F238E27FC236}">
                <a16:creationId xmlns:a16="http://schemas.microsoft.com/office/drawing/2014/main" id="{195DA9AA-FEF0-4346-BC76-A8F01ED9FD50}"/>
              </a:ext>
            </a:extLst>
          </p:cNvPr>
          <p:cNvSpPr/>
          <p:nvPr/>
        </p:nvSpPr>
        <p:spPr>
          <a:xfrm>
            <a:off x="81709" y="4203247"/>
            <a:ext cx="229552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O </a:t>
            </a:r>
            <a:r>
              <a:rPr lang="pt-BR" b="1" dirty="0">
                <a:solidFill>
                  <a:srgbClr val="2F2F2E"/>
                </a:solidFill>
                <a:latin typeface="FrutigerLTStd-Light"/>
              </a:rPr>
              <a:t>interruptor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 liga e desliga a passagem da corrente elétrica.</a:t>
            </a:r>
            <a:endParaRPr lang="pt-BR" dirty="0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D9A99F1C-F1A8-4174-ADEF-E492ECC7D644}"/>
              </a:ext>
            </a:extLst>
          </p:cNvPr>
          <p:cNvCxnSpPr/>
          <p:nvPr/>
        </p:nvCxnSpPr>
        <p:spPr>
          <a:xfrm flipV="1">
            <a:off x="1981945" y="3595170"/>
            <a:ext cx="395287" cy="599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10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72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520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1– ENERGIA ELÉTRICA: FONTES E TIPOS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8º ano - CIÊNCIAS Apresentação 1 ENERGIA ELÉTRICA: FONTES E TIPOS</dc:title>
  <dc:creator>Maria Carolina Dias Carreira</dc:creator>
  <cp:lastModifiedBy>João Paulo Bortoluci</cp:lastModifiedBy>
  <cp:revision>46</cp:revision>
  <dcterms:created xsi:type="dcterms:W3CDTF">2019-04-02T16:45:58Z</dcterms:created>
  <dcterms:modified xsi:type="dcterms:W3CDTF">2020-04-03T13:01:11Z</dcterms:modified>
</cp:coreProperties>
</file>