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53" r:id="rId2"/>
    <p:sldId id="306" r:id="rId3"/>
    <p:sldId id="307" r:id="rId4"/>
    <p:sldId id="308" r:id="rId5"/>
    <p:sldId id="310" r:id="rId6"/>
    <p:sldId id="309" r:id="rId7"/>
    <p:sldId id="311" r:id="rId8"/>
    <p:sldId id="312" r:id="rId9"/>
    <p:sldId id="313" r:id="rId1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2D301E-BF8E-43F4-8B9F-B5E94332F3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340126F-B8FB-4B02-8624-8547483A569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43FC3AA-44B3-40D2-987E-EE7C02F37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D1F4-06FD-4D5A-8597-B0A19CBF76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EA5FCF1-0167-444C-9349-B29F9704F9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A9E6C6A-A8C5-458A-AE88-C341163ED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24E8-B80B-471E-88E7-86B0DFEC2C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78894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DA60C7-B112-4BB6-8E64-F73E013897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D1DEFE-C865-40DC-9061-C832F6884E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5C0D9E2-0339-4100-A258-B89A90E34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D1F4-06FD-4D5A-8597-B0A19CBF76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7061D6A-17AE-40CD-97F2-9CBBE0D97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F1CA29E-29A4-4375-AF9B-532CADA6F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24E8-B80B-471E-88E7-86B0DFEC2C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57974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A8C431D-FA64-436C-94A4-D6FD54682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26CB84B-050D-4810-B7D6-A4285445A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5CC4DBF-6137-448E-A02C-A2EBE8BCB8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D1F4-06FD-4D5A-8597-B0A19CBF76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403192-EAD4-423B-A027-483564A3A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94C2C7-8D93-4356-8C16-ACA027FA40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24E8-B80B-471E-88E7-86B0DFEC2C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94193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B1B5439-EA85-4A10-8110-02DABE384A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D7083F1-3FDB-4177-8A73-33E4960803B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4D8C822-6009-468A-857E-E34334033E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2F328D6-D9B0-452A-A5D6-CA7B87499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D1F4-06FD-4D5A-8597-B0A19CBF76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24112705-A240-4E5D-96B7-33F665DB24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2FE03712-965C-4B31-B6A4-F6FBD7E21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24E8-B80B-471E-88E7-86B0DFEC2C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3367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0C320E7-7A5B-42E7-8D12-D38A656A7D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74B19B8-DA1C-4143-BB73-CA8471077E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F008462-AE71-4B96-8F64-20536A6B8A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1B78A88-2F81-4E81-9458-16BEF7BF94A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913A2FD3-D93B-4A92-BD94-6D43D1EFDE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3F794E7C-0CBA-4C14-A6A3-6C0F919FF3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D1F4-06FD-4D5A-8597-B0A19CBF76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51ABF8ED-9147-43EE-A097-7E1D1142F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D28B2D9-699E-4614-99EC-C502DE038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24E8-B80B-471E-88E7-86B0DFEC2C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63287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125DC-9929-479C-8124-5C7B4294DA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89633CE-0486-4D66-83F9-52ADA383EB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D1F4-06FD-4D5A-8597-B0A19CBF76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AC4807F-4DA4-4767-87AB-9A83581C8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1999108-0192-48C7-87B7-2E2003509B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24E8-B80B-471E-88E7-86B0DFEC2C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49379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E6DF1E48-7244-485A-ACD9-C47D7C2DA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D1F4-06FD-4D5A-8597-B0A19CBF76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218A506-A63B-443D-BCD1-6B526ED392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80EE469-EF11-4A12-A2D0-46BDB1D6B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24E8-B80B-471E-88E7-86B0DFEC2C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19581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1DC74C-5236-47A4-8D53-65F634B0B0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2B0F1EE-E968-4331-B54D-40B1D3B3FC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1293D3E-949A-4328-A83A-E4B4439C8D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5693AC3-F77F-4390-81EF-CA75E8BF1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D1F4-06FD-4D5A-8597-B0A19CBF76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D818178-D8C1-480D-AE7F-D3BF29309B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8D7C9C4-C156-4E0E-B26B-C81CE82821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24E8-B80B-471E-88E7-86B0DFEC2C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97832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BBFF4C-7B0F-413B-A5C7-F26119C77F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D23B2AE1-D84E-4B80-A740-30CC1A6A91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4795DA9-194B-40C3-B864-589AFAC40C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5C06EE4-7154-4829-8B2B-502C35105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D1F4-06FD-4D5A-8597-B0A19CBF76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9F9E1DE-16E9-4E15-A393-DC5A67BD9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5863BDF0-0A56-4DCA-82C0-656E4E7EE6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24E8-B80B-471E-88E7-86B0DFEC2C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93640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BCE36EB-D372-4914-9E2C-91EB9A00DF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2C74116F-A765-490D-99DD-367CE51103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9DE8948-4C68-46CC-9812-592D7C67D4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D1F4-06FD-4D5A-8597-B0A19CBF76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DA33E8-FBEB-4837-81AC-6AAEBF3F64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CC7F075-AD1C-4BD8-81B1-70897FCD9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24E8-B80B-471E-88E7-86B0DFEC2C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34271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D5211D5-1FBB-4C22-BB2B-911006F565E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63E9F3EF-C344-4B30-8E28-AF95EC1C70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2C2CB47-8805-49E2-8AC0-C54EB29DF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C2D1F4-06FD-4D5A-8597-B0A19CBF76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6C5488-1E14-4F6D-92BB-B7B11EB505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5B22183-4D10-40A6-A7D2-A111DFAB2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B124E8-B80B-471E-88E7-86B0DFEC2C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405922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BE1B26BC-280A-41D6-800D-FD8C2B070E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FA4AB405-63C8-4C45-90CF-D1D026582D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C29A9A3-4554-4CB4-A260-9D1F8A9402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C2D1F4-06FD-4D5A-8597-B0A19CBF76E5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C1E5D04-4F51-4BB7-AD7D-BF9EFE32E5D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6650238-04F3-41F1-A545-A6FB0DDD474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B124E8-B80B-471E-88E7-86B0DFEC2C5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17441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>
            <a:normAutofit/>
          </a:bodyPr>
          <a:lstStyle/>
          <a:p>
            <a:r>
              <a:rPr lang="pt-BR" sz="48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Unidade 4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7649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>
            <a:extLst>
              <a:ext uri="{FF2B5EF4-FFF2-40B4-BE49-F238E27FC236}">
                <a16:creationId xmlns:a16="http://schemas.microsoft.com/office/drawing/2014/main" id="{20C24B6B-9B80-41F4-8CEF-F5DE7AD326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8151" y="2019538"/>
            <a:ext cx="5283847" cy="3920273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05E2337-0ECC-4FF9-80EC-B9F4B0FF4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1357" y="586354"/>
            <a:ext cx="4752000" cy="1044000"/>
          </a:xfrm>
          <a:solidFill>
            <a:srgbClr val="6D6834"/>
          </a:solidFill>
        </p:spPr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Texto dramático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2909C369-B253-4B3B-A1D9-BAA972E7FCAB}"/>
              </a:ext>
            </a:extLst>
          </p:cNvPr>
          <p:cNvSpPr/>
          <p:nvPr/>
        </p:nvSpPr>
        <p:spPr>
          <a:xfrm>
            <a:off x="513019" y="1924474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texto dramático apresenta uma listagem inicial das personagens, que pode ou não incluir uma descrição de suas características.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9624AA2E-5033-4EDF-B84B-1375E9D8BE2B}"/>
              </a:ext>
            </a:extLst>
          </p:cNvPr>
          <p:cNvSpPr/>
          <p:nvPr/>
        </p:nvSpPr>
        <p:spPr>
          <a:xfrm>
            <a:off x="480782" y="3475336"/>
            <a:ext cx="644886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As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2BC8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características das personagens 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também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podem ficar evidentes nas falas, o que ajuda a construir uma imagem delas para o leitor.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DCAE2A2E-D7BD-4694-96A3-D757D8CE3331}"/>
              </a:ext>
            </a:extLst>
          </p:cNvPr>
          <p:cNvSpPr/>
          <p:nvPr/>
        </p:nvSpPr>
        <p:spPr>
          <a:xfrm>
            <a:off x="513019" y="5008875"/>
            <a:ext cx="6005703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Pode ser organizado em cenas e atos ou em </a:t>
            </a:r>
            <a:r>
              <a:rPr kumimoji="0" lang="pt-BR" sz="2400" b="1" i="0" u="none" strike="noStrike" kern="1200" cap="none" spc="0" normalizeH="0" baseline="0" noProof="0" dirty="0">
                <a:ln>
                  <a:noFill/>
                </a:ln>
                <a:solidFill>
                  <a:srgbClr val="C2BC80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quadros</a:t>
            </a: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que representam mudanças mais amplas de ambientes, lugares e épocas.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195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ítulo 1">
            <a:extLst>
              <a:ext uri="{FF2B5EF4-FFF2-40B4-BE49-F238E27FC236}">
                <a16:creationId xmlns:a16="http://schemas.microsoft.com/office/drawing/2014/main" id="{BC955D82-9652-4D5D-B73B-CBFEB47365B8}"/>
              </a:ext>
            </a:extLst>
          </p:cNvPr>
          <p:cNvSpPr txBox="1">
            <a:spLocks/>
          </p:cNvSpPr>
          <p:nvPr/>
        </p:nvSpPr>
        <p:spPr>
          <a:xfrm>
            <a:off x="3612480" y="552445"/>
            <a:ext cx="4752000" cy="792000"/>
          </a:xfrm>
          <a:prstGeom prst="rect">
            <a:avLst/>
          </a:prstGeom>
          <a:ln>
            <a:solidFill>
              <a:srgbClr val="9B8357"/>
            </a:solidFill>
          </a:ln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Texto dramático</a:t>
            </a:r>
          </a:p>
        </p:txBody>
      </p:sp>
      <p:sp>
        <p:nvSpPr>
          <p:cNvPr id="2" name="Retângulo 1">
            <a:extLst>
              <a:ext uri="{FF2B5EF4-FFF2-40B4-BE49-F238E27FC236}">
                <a16:creationId xmlns:a16="http://schemas.microsoft.com/office/drawing/2014/main" id="{62D627CA-FD37-419B-A8D3-BF4A6FF5D7D3}"/>
              </a:ext>
            </a:extLst>
          </p:cNvPr>
          <p:cNvSpPr/>
          <p:nvPr/>
        </p:nvSpPr>
        <p:spPr>
          <a:xfrm>
            <a:off x="671390" y="1332679"/>
            <a:ext cx="10334282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ambientação expressa nas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rubricas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, que pode compor o espaço cênico de um espetáculo em uma dramatização, aproxima o leitor do contexto dos acontecimentos retratados, muitas vezes remetendo-os à época ou ao local em que a história se passa.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2A02D098-06B9-40F2-824F-19E333C7F8BD}"/>
              </a:ext>
            </a:extLst>
          </p:cNvPr>
          <p:cNvSpPr/>
          <p:nvPr/>
        </p:nvSpPr>
        <p:spPr>
          <a:xfrm>
            <a:off x="671390" y="4174021"/>
            <a:ext cx="431900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pontuação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no texto dramático influencia e determina a entonação das falas das personagens representadas pelos atores, fator fundamental para os espectadores perceberem as sutilezas das personagens.</a:t>
            </a:r>
          </a:p>
        </p:txBody>
      </p:sp>
      <p:pic>
        <p:nvPicPr>
          <p:cNvPr id="16" name="Imagem 15">
            <a:extLst>
              <a:ext uri="{FF2B5EF4-FFF2-40B4-BE49-F238E27FC236}">
                <a16:creationId xmlns:a16="http://schemas.microsoft.com/office/drawing/2014/main" id="{387FF566-5642-463D-9C9F-8A0B0973A1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7641" y="2723311"/>
            <a:ext cx="7529377" cy="1331056"/>
          </a:xfrm>
          <a:prstGeom prst="rect">
            <a:avLst/>
          </a:prstGeom>
        </p:spPr>
      </p:pic>
      <p:pic>
        <p:nvPicPr>
          <p:cNvPr id="21" name="Imagem 20">
            <a:extLst>
              <a:ext uri="{FF2B5EF4-FFF2-40B4-BE49-F238E27FC236}">
                <a16:creationId xmlns:a16="http://schemas.microsoft.com/office/drawing/2014/main" id="{AC172EA7-33E9-486F-B9DE-A9F1ECB491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6907" y="3901372"/>
            <a:ext cx="6083703" cy="2415948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56418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9A5E8336-0580-4DAA-A69F-B81FC6DADED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694" y="439564"/>
            <a:ext cx="9676611" cy="634143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06954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001D4A59-A58C-4276-A11E-918C6EB13602}"/>
              </a:ext>
            </a:extLst>
          </p:cNvPr>
          <p:cNvSpPr/>
          <p:nvPr/>
        </p:nvSpPr>
        <p:spPr>
          <a:xfrm>
            <a:off x="3109354" y="752342"/>
            <a:ext cx="4452930" cy="830997"/>
          </a:xfrm>
          <a:prstGeom prst="rect">
            <a:avLst/>
          </a:prstGeom>
          <a:solidFill>
            <a:srgbClr val="6D6834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Vocativo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C15F956-24C6-430B-8C1A-1393835CAB16}"/>
              </a:ext>
            </a:extLst>
          </p:cNvPr>
          <p:cNvSpPr/>
          <p:nvPr/>
        </p:nvSpPr>
        <p:spPr>
          <a:xfrm>
            <a:off x="1327195" y="2270539"/>
            <a:ext cx="9766875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q"/>
              <a:tabLst/>
              <a:defRPr/>
            </a:pPr>
            <a:r>
              <a:rPr lang="pt-BR" sz="2800" dirty="0">
                <a:solidFill>
                  <a:srgbClr val="BD582C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800" dirty="0" err="1">
                <a:solidFill>
                  <a:srgbClr val="BD582C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</a:t>
            </a:r>
            <a:r>
              <a:rPr kumimoji="0" lang="pt-BR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alavra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ou expressão usada pelo falante para chamar o seu interlocutor no discurso direto, isolado por sinal de pontuação. O vocativo não exerce função sintática.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39E7B3D-B2D1-4396-B372-9A95BC346055}"/>
              </a:ext>
            </a:extLst>
          </p:cNvPr>
          <p:cNvSpPr/>
          <p:nvPr/>
        </p:nvSpPr>
        <p:spPr>
          <a:xfrm>
            <a:off x="1724760" y="4015469"/>
            <a:ext cx="14446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Exemplo: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767F0E3B-DDE3-4A67-B3F8-EDBC60ACB5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8363" y="4475871"/>
            <a:ext cx="7335274" cy="94310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436043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001D4A59-A58C-4276-A11E-918C6EB13602}"/>
              </a:ext>
            </a:extLst>
          </p:cNvPr>
          <p:cNvSpPr/>
          <p:nvPr/>
        </p:nvSpPr>
        <p:spPr>
          <a:xfrm>
            <a:off x="3488894" y="706265"/>
            <a:ext cx="4452930" cy="830997"/>
          </a:xfrm>
          <a:prstGeom prst="rect">
            <a:avLst/>
          </a:prstGeom>
          <a:solidFill>
            <a:srgbClr val="6D6834"/>
          </a:solidFill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Aposto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CC15F956-24C6-430B-8C1A-1393835CAB16}"/>
              </a:ext>
            </a:extLst>
          </p:cNvPr>
          <p:cNvSpPr/>
          <p:nvPr/>
        </p:nvSpPr>
        <p:spPr>
          <a:xfrm>
            <a:off x="1088656" y="1997669"/>
            <a:ext cx="96534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t-BR" sz="2800" dirty="0">
                <a:solidFill>
                  <a:srgbClr val="BD582C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Palavra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ou expressão usada para explicar, resumir, especificar ou enumerar um termo anterior.</a:t>
            </a:r>
          </a:p>
          <a:p>
            <a:pPr marL="216000" marR="0" lvl="0" indent="-2160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lang="pt-BR" sz="2800" noProof="0" dirty="0">
                <a:solidFill>
                  <a:srgbClr val="BD582C">
                    <a:lumMod val="50000"/>
                  </a:srgbClr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parece separado dos outros termos</a:t>
            </a:r>
            <a:r>
              <a:rPr kumimoji="0" lang="pt-BR" sz="2800" b="0" i="0" u="none" strike="noStrike" kern="1200" cap="none" spc="0" normalizeH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da </a:t>
            </a:r>
            <a:r>
              <a:rPr kumimoji="0" lang="pt-BR" sz="28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oração por um sinal de pontuação.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B39E7B3D-B2D1-4396-B372-9A95BC346055}"/>
              </a:ext>
            </a:extLst>
          </p:cNvPr>
          <p:cNvSpPr/>
          <p:nvPr/>
        </p:nvSpPr>
        <p:spPr>
          <a:xfrm>
            <a:off x="1461514" y="3839604"/>
            <a:ext cx="1259960" cy="369332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Exemplo:</a:t>
            </a:r>
          </a:p>
        </p:txBody>
      </p:sp>
      <p:pic>
        <p:nvPicPr>
          <p:cNvPr id="19" name="Imagem 18">
            <a:extLst>
              <a:ext uri="{FF2B5EF4-FFF2-40B4-BE49-F238E27FC236}">
                <a16:creationId xmlns:a16="http://schemas.microsoft.com/office/drawing/2014/main" id="{91E42C76-EFFC-42FC-8FA7-C5F0394FDA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8656" y="4332136"/>
            <a:ext cx="10557927" cy="1491367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51027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72E0E88-41EF-4389-B0E4-401E6ACAF5FE}"/>
              </a:ext>
            </a:extLst>
          </p:cNvPr>
          <p:cNvSpPr/>
          <p:nvPr/>
        </p:nvSpPr>
        <p:spPr>
          <a:xfrm rot="10800000">
            <a:off x="-26994" y="0"/>
            <a:ext cx="1659988" cy="6858000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Adjunto adverbial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46C91D6E-C8FB-41BC-BFF4-6EB05CF9EB1E}"/>
              </a:ext>
            </a:extLst>
          </p:cNvPr>
          <p:cNvGrpSpPr/>
          <p:nvPr/>
        </p:nvGrpSpPr>
        <p:grpSpPr>
          <a:xfrm>
            <a:off x="2093843" y="601171"/>
            <a:ext cx="9688824" cy="5781108"/>
            <a:chOff x="2093843" y="601171"/>
            <a:chExt cx="8593722" cy="5781108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35FA6AA2-D065-44BC-BB26-9AB61C8189FF}"/>
                </a:ext>
              </a:extLst>
            </p:cNvPr>
            <p:cNvSpPr/>
            <p:nvPr/>
          </p:nvSpPr>
          <p:spPr>
            <a:xfrm>
              <a:off x="2093843" y="601171"/>
              <a:ext cx="8593722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lang="pt-BR" sz="2400" noProof="0" dirty="0">
                  <a:solidFill>
                    <a:srgbClr val="BD582C">
                      <a:lumMod val="50000"/>
                    </a:srgb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Termo</a:t>
              </a: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acessório da oração que indica a circunstância de um verbo, de um adjetivo ou de um outro advérbio.</a:t>
              </a:r>
            </a:p>
          </p:txBody>
        </p:sp>
        <p:sp>
          <p:nvSpPr>
            <p:cNvPr id="7" name="Retângulo 6">
              <a:extLst>
                <a:ext uri="{FF2B5EF4-FFF2-40B4-BE49-F238E27FC236}">
                  <a16:creationId xmlns:a16="http://schemas.microsoft.com/office/drawing/2014/main" id="{479BFB45-DF03-4400-B717-D3414491F24E}"/>
                </a:ext>
              </a:extLst>
            </p:cNvPr>
            <p:cNvSpPr/>
            <p:nvPr/>
          </p:nvSpPr>
          <p:spPr>
            <a:xfrm>
              <a:off x="3437742" y="5247163"/>
              <a:ext cx="5396029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Os alunos escreveram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muito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4D00FF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 </a:t>
              </a:r>
              <a:r>
                <a:rPr kumimoji="0" lang="pt-BR" sz="20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bem os projetos.</a:t>
              </a:r>
            </a:p>
          </p:txBody>
        </p:sp>
        <p:grpSp>
          <p:nvGrpSpPr>
            <p:cNvPr id="18" name="Agrupar 17">
              <a:extLst>
                <a:ext uri="{FF2B5EF4-FFF2-40B4-BE49-F238E27FC236}">
                  <a16:creationId xmlns:a16="http://schemas.microsoft.com/office/drawing/2014/main" id="{B81F87C4-4935-484C-8E07-9F166C8446ED}"/>
                </a:ext>
              </a:extLst>
            </p:cNvPr>
            <p:cNvGrpSpPr/>
            <p:nvPr/>
          </p:nvGrpSpPr>
          <p:grpSpPr>
            <a:xfrm>
              <a:off x="2733726" y="1685459"/>
              <a:ext cx="7832035" cy="1117833"/>
              <a:chOff x="2345634" y="1424856"/>
              <a:chExt cx="7832035" cy="1117833"/>
            </a:xfrm>
          </p:grpSpPr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FAC63195-13FB-47AF-968B-E833E9A99597}"/>
                  </a:ext>
                </a:extLst>
              </p:cNvPr>
              <p:cNvSpPr/>
              <p:nvPr/>
            </p:nvSpPr>
            <p:spPr>
              <a:xfrm>
                <a:off x="2345634" y="1424856"/>
                <a:ext cx="783203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Os professores corrigiram 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8312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rapidamente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D00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os projetos da classe.</a:t>
                </a:r>
              </a:p>
            </p:txBody>
          </p:sp>
          <p:grpSp>
            <p:nvGrpSpPr>
              <p:cNvPr id="17" name="Agrupar 16">
                <a:extLst>
                  <a:ext uri="{FF2B5EF4-FFF2-40B4-BE49-F238E27FC236}">
                    <a16:creationId xmlns:a16="http://schemas.microsoft.com/office/drawing/2014/main" id="{F78B1A97-59BC-44C9-B66D-F9CADBFF730E}"/>
                  </a:ext>
                </a:extLst>
              </p:cNvPr>
              <p:cNvGrpSpPr/>
              <p:nvPr/>
            </p:nvGrpSpPr>
            <p:grpSpPr>
              <a:xfrm>
                <a:off x="4240696" y="1809667"/>
                <a:ext cx="4078312" cy="733022"/>
                <a:chOff x="4240696" y="1809667"/>
                <a:chExt cx="4078312" cy="733022"/>
              </a:xfrm>
            </p:grpSpPr>
            <p:cxnSp>
              <p:nvCxnSpPr>
                <p:cNvPr id="9" name="Conector reto 8">
                  <a:extLst>
                    <a:ext uri="{FF2B5EF4-FFF2-40B4-BE49-F238E27FC236}">
                      <a16:creationId xmlns:a16="http://schemas.microsoft.com/office/drawing/2014/main" id="{638EC6AA-2368-4836-B043-0EFA9D3CF65A}"/>
                    </a:ext>
                  </a:extLst>
                </p:cNvPr>
                <p:cNvCxnSpPr/>
                <p:nvPr/>
              </p:nvCxnSpPr>
              <p:spPr>
                <a:xfrm>
                  <a:off x="4240696" y="1809667"/>
                  <a:ext cx="1139687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1" name="Conector reto 10">
                  <a:extLst>
                    <a:ext uri="{FF2B5EF4-FFF2-40B4-BE49-F238E27FC236}">
                      <a16:creationId xmlns:a16="http://schemas.microsoft.com/office/drawing/2014/main" id="{E4EC2F1F-1945-42A5-A7DA-7813736916A2}"/>
                    </a:ext>
                  </a:extLst>
                </p:cNvPr>
                <p:cNvCxnSpPr/>
                <p:nvPr/>
              </p:nvCxnSpPr>
              <p:spPr>
                <a:xfrm>
                  <a:off x="5473148" y="1809667"/>
                  <a:ext cx="1378226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" name="Conector de Seta Reta 12">
                  <a:extLst>
                    <a:ext uri="{FF2B5EF4-FFF2-40B4-BE49-F238E27FC236}">
                      <a16:creationId xmlns:a16="http://schemas.microsoft.com/office/drawing/2014/main" id="{F8FA7225-561E-4CE4-8B7E-D0584F96CF8C}"/>
                    </a:ext>
                  </a:extLst>
                </p:cNvPr>
                <p:cNvCxnSpPr/>
                <p:nvPr/>
              </p:nvCxnSpPr>
              <p:spPr>
                <a:xfrm>
                  <a:off x="4800793" y="1809667"/>
                  <a:ext cx="0" cy="36369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Conector de Seta Reta 13">
                  <a:extLst>
                    <a:ext uri="{FF2B5EF4-FFF2-40B4-BE49-F238E27FC236}">
                      <a16:creationId xmlns:a16="http://schemas.microsoft.com/office/drawing/2014/main" id="{11BDE284-1C96-4DCA-B9E3-1424E1E24B8A}"/>
                    </a:ext>
                  </a:extLst>
                </p:cNvPr>
                <p:cNvCxnSpPr/>
                <p:nvPr/>
              </p:nvCxnSpPr>
              <p:spPr>
                <a:xfrm>
                  <a:off x="6162261" y="1809667"/>
                  <a:ext cx="0" cy="36369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Retângulo 14">
                  <a:extLst>
                    <a:ext uri="{FF2B5EF4-FFF2-40B4-BE49-F238E27FC236}">
                      <a16:creationId xmlns:a16="http://schemas.microsoft.com/office/drawing/2014/main" id="{24233DF0-02A9-451A-9965-639A9C50D720}"/>
                    </a:ext>
                  </a:extLst>
                </p:cNvPr>
                <p:cNvSpPr/>
                <p:nvPr/>
              </p:nvSpPr>
              <p:spPr>
                <a:xfrm>
                  <a:off x="4424856" y="2173357"/>
                  <a:ext cx="77136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BD582C">
                          <a:lumMod val="50000"/>
                        </a:srgbClr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verbo</a:t>
                  </a:r>
                </a:p>
              </p:txBody>
            </p:sp>
            <p:sp>
              <p:nvSpPr>
                <p:cNvPr id="16" name="Retângulo 15">
                  <a:extLst>
                    <a:ext uri="{FF2B5EF4-FFF2-40B4-BE49-F238E27FC236}">
                      <a16:creationId xmlns:a16="http://schemas.microsoft.com/office/drawing/2014/main" id="{76EA7E61-70C2-41BF-867D-A896514B70CF}"/>
                    </a:ext>
                  </a:extLst>
                </p:cNvPr>
                <p:cNvSpPr/>
                <p:nvPr/>
              </p:nvSpPr>
              <p:spPr>
                <a:xfrm>
                  <a:off x="5380383" y="2173357"/>
                  <a:ext cx="293862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pt-BR" sz="1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srgbClr val="E48312"/>
                      </a:solidFill>
                      <a:effectLst/>
                      <a:uLnTx/>
                      <a:uFillTx/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adjunto adverbial de modo</a:t>
                  </a:r>
                </a:p>
              </p:txBody>
            </p:sp>
          </p:grpSp>
        </p:grpSp>
        <p:grpSp>
          <p:nvGrpSpPr>
            <p:cNvPr id="27" name="Agrupar 26">
              <a:extLst>
                <a:ext uri="{FF2B5EF4-FFF2-40B4-BE49-F238E27FC236}">
                  <a16:creationId xmlns:a16="http://schemas.microsoft.com/office/drawing/2014/main" id="{5C922159-7926-495E-9BC9-EE55A262D63C}"/>
                </a:ext>
              </a:extLst>
            </p:cNvPr>
            <p:cNvGrpSpPr/>
            <p:nvPr/>
          </p:nvGrpSpPr>
          <p:grpSpPr>
            <a:xfrm>
              <a:off x="3640840" y="3458662"/>
              <a:ext cx="4910319" cy="1126127"/>
              <a:chOff x="2345633" y="2826014"/>
              <a:chExt cx="4910319" cy="1126127"/>
            </a:xfrm>
          </p:grpSpPr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2BCA6D35-CDE5-4A05-B369-FD38556C6490}"/>
                  </a:ext>
                </a:extLst>
              </p:cNvPr>
              <p:cNvSpPr/>
              <p:nvPr/>
            </p:nvSpPr>
            <p:spPr>
              <a:xfrm>
                <a:off x="2345633" y="2826014"/>
                <a:ext cx="491031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Os projetos estão 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8312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bastante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D00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interessantes.</a:t>
                </a:r>
              </a:p>
            </p:txBody>
          </p:sp>
          <p:cxnSp>
            <p:nvCxnSpPr>
              <p:cNvPr id="20" name="Conector reto 19">
                <a:extLst>
                  <a:ext uri="{FF2B5EF4-FFF2-40B4-BE49-F238E27FC236}">
                    <a16:creationId xmlns:a16="http://schemas.microsoft.com/office/drawing/2014/main" id="{C827EAC1-A40F-4E78-98BD-EA38F06DF8FB}"/>
                  </a:ext>
                </a:extLst>
              </p:cNvPr>
              <p:cNvCxnSpPr/>
              <p:nvPr/>
            </p:nvCxnSpPr>
            <p:spPr>
              <a:xfrm>
                <a:off x="4505739" y="3226124"/>
                <a:ext cx="954157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ector reto 21">
                <a:extLst>
                  <a:ext uri="{FF2B5EF4-FFF2-40B4-BE49-F238E27FC236}">
                    <a16:creationId xmlns:a16="http://schemas.microsoft.com/office/drawing/2014/main" id="{DADD105C-ADF6-45EE-AE46-FA63B115EA76}"/>
                  </a:ext>
                </a:extLst>
              </p:cNvPr>
              <p:cNvCxnSpPr/>
              <p:nvPr/>
            </p:nvCxnSpPr>
            <p:spPr>
              <a:xfrm>
                <a:off x="5565913" y="3226124"/>
                <a:ext cx="145774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ector de Seta Reta 22">
                <a:extLst>
                  <a:ext uri="{FF2B5EF4-FFF2-40B4-BE49-F238E27FC236}">
                    <a16:creationId xmlns:a16="http://schemas.microsoft.com/office/drawing/2014/main" id="{A891426E-BEA1-4E1A-AF8C-861F0D24D41B}"/>
                  </a:ext>
                </a:extLst>
              </p:cNvPr>
              <p:cNvCxnSpPr/>
              <p:nvPr/>
            </p:nvCxnSpPr>
            <p:spPr>
              <a:xfrm>
                <a:off x="4949687" y="3226124"/>
                <a:ext cx="0" cy="36369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de Seta Reta 23">
                <a:extLst>
                  <a:ext uri="{FF2B5EF4-FFF2-40B4-BE49-F238E27FC236}">
                    <a16:creationId xmlns:a16="http://schemas.microsoft.com/office/drawing/2014/main" id="{5D9FB745-9894-4F91-8CF8-AD74BEA35A4D}"/>
                  </a:ext>
                </a:extLst>
              </p:cNvPr>
              <p:cNvCxnSpPr/>
              <p:nvPr/>
            </p:nvCxnSpPr>
            <p:spPr>
              <a:xfrm>
                <a:off x="6235147" y="3226124"/>
                <a:ext cx="0" cy="36369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tângulo 24">
                <a:extLst>
                  <a:ext uri="{FF2B5EF4-FFF2-40B4-BE49-F238E27FC236}">
                    <a16:creationId xmlns:a16="http://schemas.microsoft.com/office/drawing/2014/main" id="{8BA8AD60-D67A-435F-98E0-6800C0F30D3F}"/>
                  </a:ext>
                </a:extLst>
              </p:cNvPr>
              <p:cNvSpPr/>
              <p:nvPr/>
            </p:nvSpPr>
            <p:spPr>
              <a:xfrm>
                <a:off x="2490056" y="3582809"/>
                <a:ext cx="3501280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8312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adjunto adverbial de intensidade</a:t>
                </a:r>
              </a:p>
            </p:txBody>
          </p:sp>
          <p:sp>
            <p:nvSpPr>
              <p:cNvPr id="26" name="Retângulo 25">
                <a:extLst>
                  <a:ext uri="{FF2B5EF4-FFF2-40B4-BE49-F238E27FC236}">
                    <a16:creationId xmlns:a16="http://schemas.microsoft.com/office/drawing/2014/main" id="{EA5A1D35-D077-495D-9F15-7FA2292DEB45}"/>
                  </a:ext>
                </a:extLst>
              </p:cNvPr>
              <p:cNvSpPr/>
              <p:nvPr/>
            </p:nvSpPr>
            <p:spPr>
              <a:xfrm>
                <a:off x="5977389" y="3577166"/>
                <a:ext cx="990977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adjetivo</a:t>
                </a:r>
              </a:p>
            </p:txBody>
          </p:sp>
        </p:grpSp>
        <p:cxnSp>
          <p:nvCxnSpPr>
            <p:cNvPr id="29" name="Conector reto 28">
              <a:extLst>
                <a:ext uri="{FF2B5EF4-FFF2-40B4-BE49-F238E27FC236}">
                  <a16:creationId xmlns:a16="http://schemas.microsoft.com/office/drawing/2014/main" id="{9E33EAA0-C379-4DEE-8815-5D5510E26277}"/>
                </a:ext>
              </a:extLst>
            </p:cNvPr>
            <p:cNvCxnSpPr>
              <a:cxnSpLocks/>
            </p:cNvCxnSpPr>
            <p:nvPr/>
          </p:nvCxnSpPr>
          <p:spPr>
            <a:xfrm>
              <a:off x="6095999" y="5647273"/>
              <a:ext cx="61934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Conector reto 30">
              <a:extLst>
                <a:ext uri="{FF2B5EF4-FFF2-40B4-BE49-F238E27FC236}">
                  <a16:creationId xmlns:a16="http://schemas.microsoft.com/office/drawing/2014/main" id="{1A6051E0-7792-4F38-8924-24606C87A8B8}"/>
                </a:ext>
              </a:extLst>
            </p:cNvPr>
            <p:cNvCxnSpPr/>
            <p:nvPr/>
          </p:nvCxnSpPr>
          <p:spPr>
            <a:xfrm>
              <a:off x="6834615" y="5647273"/>
              <a:ext cx="46800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Conector de Seta Reta 31">
              <a:extLst>
                <a:ext uri="{FF2B5EF4-FFF2-40B4-BE49-F238E27FC236}">
                  <a16:creationId xmlns:a16="http://schemas.microsoft.com/office/drawing/2014/main" id="{16A3B790-C7FE-47D8-9582-DE9D18D924C0}"/>
                </a:ext>
              </a:extLst>
            </p:cNvPr>
            <p:cNvCxnSpPr/>
            <p:nvPr/>
          </p:nvCxnSpPr>
          <p:spPr>
            <a:xfrm>
              <a:off x="6405672" y="5647273"/>
              <a:ext cx="0" cy="3636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Conector de Seta Reta 32">
              <a:extLst>
                <a:ext uri="{FF2B5EF4-FFF2-40B4-BE49-F238E27FC236}">
                  <a16:creationId xmlns:a16="http://schemas.microsoft.com/office/drawing/2014/main" id="{CEC72EE8-9F01-4ADF-80C6-DC133E0A299D}"/>
                </a:ext>
              </a:extLst>
            </p:cNvPr>
            <p:cNvCxnSpPr/>
            <p:nvPr/>
          </p:nvCxnSpPr>
          <p:spPr>
            <a:xfrm>
              <a:off x="7068615" y="5647273"/>
              <a:ext cx="0" cy="36369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tângulo 33">
              <a:extLst>
                <a:ext uri="{FF2B5EF4-FFF2-40B4-BE49-F238E27FC236}">
                  <a16:creationId xmlns:a16="http://schemas.microsoft.com/office/drawing/2014/main" id="{19D92405-02BD-4D37-B7C2-0D8EA7BF36E7}"/>
                </a:ext>
              </a:extLst>
            </p:cNvPr>
            <p:cNvSpPr/>
            <p:nvPr/>
          </p:nvSpPr>
          <p:spPr>
            <a:xfrm>
              <a:off x="3284105" y="6010963"/>
              <a:ext cx="3501280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E48312"/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adjunto adverbial de intensidade</a:t>
              </a:r>
            </a:p>
          </p:txBody>
        </p:sp>
        <p:sp>
          <p:nvSpPr>
            <p:cNvPr id="35" name="Retângulo 34">
              <a:extLst>
                <a:ext uri="{FF2B5EF4-FFF2-40B4-BE49-F238E27FC236}">
                  <a16:creationId xmlns:a16="http://schemas.microsoft.com/office/drawing/2014/main" id="{B91B73CA-CF3C-4CD1-A5B5-F1584C9F67E9}"/>
                </a:ext>
              </a:extLst>
            </p:cNvPr>
            <p:cNvSpPr/>
            <p:nvPr/>
          </p:nvSpPr>
          <p:spPr>
            <a:xfrm>
              <a:off x="6834615" y="6012947"/>
              <a:ext cx="1069524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pt-BR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advérbio</a:t>
              </a:r>
            </a:p>
          </p:txBody>
        </p:sp>
      </p:grp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30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394494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372E0E88-41EF-4389-B0E4-401E6ACAF5FE}"/>
              </a:ext>
            </a:extLst>
          </p:cNvPr>
          <p:cNvSpPr/>
          <p:nvPr/>
        </p:nvSpPr>
        <p:spPr>
          <a:xfrm rot="10800000">
            <a:off x="10553607" y="0"/>
            <a:ext cx="1659988" cy="6858000"/>
          </a:xfrm>
          <a:prstGeom prst="rect">
            <a:avLst/>
          </a:prstGeom>
          <a:solidFill>
            <a:srgbClr val="FFFFFF"/>
          </a:solidFill>
          <a:ln>
            <a:solidFill>
              <a:srgbClr val="9B83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400" i="0" u="none" strike="noStrike" kern="1200" cap="none" spc="0" normalizeH="0" baseline="0" noProof="0" dirty="0">
                <a:ln>
                  <a:noFill/>
                </a:ln>
                <a:solidFill>
                  <a:srgbClr val="6D683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Adjunto adverbial</a:t>
            </a:r>
          </a:p>
        </p:txBody>
      </p:sp>
      <p:grpSp>
        <p:nvGrpSpPr>
          <p:cNvPr id="5" name="Agrupar 4">
            <a:extLst>
              <a:ext uri="{FF2B5EF4-FFF2-40B4-BE49-F238E27FC236}">
                <a16:creationId xmlns:a16="http://schemas.microsoft.com/office/drawing/2014/main" id="{74CDC9D4-E745-401C-B1C8-8B3DDC9348D1}"/>
              </a:ext>
            </a:extLst>
          </p:cNvPr>
          <p:cNvGrpSpPr/>
          <p:nvPr/>
        </p:nvGrpSpPr>
        <p:grpSpPr>
          <a:xfrm>
            <a:off x="623274" y="797226"/>
            <a:ext cx="9216018" cy="5439284"/>
            <a:chOff x="623274" y="585194"/>
            <a:chExt cx="9216018" cy="5439284"/>
          </a:xfrm>
        </p:grpSpPr>
        <p:sp>
          <p:nvSpPr>
            <p:cNvPr id="3" name="Retângulo 2">
              <a:extLst>
                <a:ext uri="{FF2B5EF4-FFF2-40B4-BE49-F238E27FC236}">
                  <a16:creationId xmlns:a16="http://schemas.microsoft.com/office/drawing/2014/main" id="{35FA6AA2-D065-44BC-BB26-9AB61C8189FF}"/>
                </a:ext>
              </a:extLst>
            </p:cNvPr>
            <p:cNvSpPr/>
            <p:nvPr/>
          </p:nvSpPr>
          <p:spPr>
            <a:xfrm>
              <a:off x="623274" y="585194"/>
              <a:ext cx="9216018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342900" marR="0" lvl="0" indent="-34290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Wingdings" panose="05000000000000000000" pitchFamily="2" charset="2"/>
                <a:buChar char="q"/>
                <a:tabLst/>
                <a:defRPr/>
              </a:pPr>
              <a:r>
                <a:rPr lang="pt-BR" sz="2400" dirty="0">
                  <a:solidFill>
                    <a:srgbClr val="BD582C">
                      <a:lumMod val="50000"/>
                    </a:srgbClr>
                  </a:solidFill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P</a:t>
              </a:r>
              <a:r>
                <a:rPr kumimoji="0" lang="pt-BR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BD582C">
                      <a:lumMod val="50000"/>
                    </a:srgbClr>
                  </a:solidFill>
                  <a:effectLst/>
                  <a:uLnTx/>
                  <a:uFillTx/>
                  <a:latin typeface="Roboto" panose="02000000000000000000" pitchFamily="2" charset="0"/>
                  <a:ea typeface="Roboto" panose="02000000000000000000" pitchFamily="2" charset="0"/>
                  <a:cs typeface="Roboto" panose="02000000000000000000" pitchFamily="2" charset="0"/>
                </a:rPr>
                <a:t>ode se apresentar por um advérbio, por uma locução adverbial ou até mesmo por uma oração.</a:t>
              </a:r>
            </a:p>
          </p:txBody>
        </p:sp>
        <p:grpSp>
          <p:nvGrpSpPr>
            <p:cNvPr id="19" name="Agrupar 18">
              <a:extLst>
                <a:ext uri="{FF2B5EF4-FFF2-40B4-BE49-F238E27FC236}">
                  <a16:creationId xmlns:a16="http://schemas.microsoft.com/office/drawing/2014/main" id="{C78F9AA9-0583-4521-86BB-407EECEF43E5}"/>
                </a:ext>
              </a:extLst>
            </p:cNvPr>
            <p:cNvGrpSpPr/>
            <p:nvPr/>
          </p:nvGrpSpPr>
          <p:grpSpPr>
            <a:xfrm>
              <a:off x="2114038" y="3227076"/>
              <a:ext cx="6221575" cy="1180484"/>
              <a:chOff x="1923957" y="3113990"/>
              <a:chExt cx="6221575" cy="1180484"/>
            </a:xfrm>
          </p:grpSpPr>
          <p:sp>
            <p:nvSpPr>
              <p:cNvPr id="6" name="Retângulo 5">
                <a:extLst>
                  <a:ext uri="{FF2B5EF4-FFF2-40B4-BE49-F238E27FC236}">
                    <a16:creationId xmlns:a16="http://schemas.microsoft.com/office/drawing/2014/main" id="{2BCA6D35-CDE5-4A05-B369-FD38556C6490}"/>
                  </a:ext>
                </a:extLst>
              </p:cNvPr>
              <p:cNvSpPr/>
              <p:nvPr/>
            </p:nvSpPr>
            <p:spPr>
              <a:xfrm>
                <a:off x="1923957" y="3113990"/>
                <a:ext cx="622157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Os alunos estudaram 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8312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com muita atenção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D00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 matéria.</a:t>
                </a:r>
              </a:p>
            </p:txBody>
          </p:sp>
          <p:cxnSp>
            <p:nvCxnSpPr>
              <p:cNvPr id="22" name="Conector reto 21">
                <a:extLst>
                  <a:ext uri="{FF2B5EF4-FFF2-40B4-BE49-F238E27FC236}">
                    <a16:creationId xmlns:a16="http://schemas.microsoft.com/office/drawing/2014/main" id="{DADD105C-ADF6-45EE-AE46-FA63B115EA7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518991" y="3514100"/>
                <a:ext cx="2130752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Conector de Seta Reta 23">
                <a:extLst>
                  <a:ext uri="{FF2B5EF4-FFF2-40B4-BE49-F238E27FC236}">
                    <a16:creationId xmlns:a16="http://schemas.microsoft.com/office/drawing/2014/main" id="{5D9FB745-9894-4F91-8CF8-AD74BEA35A4D}"/>
                  </a:ext>
                </a:extLst>
              </p:cNvPr>
              <p:cNvCxnSpPr/>
              <p:nvPr/>
            </p:nvCxnSpPr>
            <p:spPr>
              <a:xfrm>
                <a:off x="5584313" y="3514100"/>
                <a:ext cx="0" cy="36369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Retângulo 24">
                <a:extLst>
                  <a:ext uri="{FF2B5EF4-FFF2-40B4-BE49-F238E27FC236}">
                    <a16:creationId xmlns:a16="http://schemas.microsoft.com/office/drawing/2014/main" id="{8BA8AD60-D67A-435F-98E0-6800C0F30D3F}"/>
                  </a:ext>
                </a:extLst>
              </p:cNvPr>
              <p:cNvSpPr/>
              <p:nvPr/>
            </p:nvSpPr>
            <p:spPr>
              <a:xfrm>
                <a:off x="3540323" y="3925142"/>
                <a:ext cx="408797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8312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adjunto adverbial (locução adverbial)</a:t>
                </a:r>
              </a:p>
            </p:txBody>
          </p:sp>
        </p:grpSp>
        <p:grpSp>
          <p:nvGrpSpPr>
            <p:cNvPr id="8" name="Agrupar 7">
              <a:extLst>
                <a:ext uri="{FF2B5EF4-FFF2-40B4-BE49-F238E27FC236}">
                  <a16:creationId xmlns:a16="http://schemas.microsoft.com/office/drawing/2014/main" id="{97ABFE2A-B868-4FF4-9F16-5388E4C68C7F}"/>
                </a:ext>
              </a:extLst>
            </p:cNvPr>
            <p:cNvGrpSpPr/>
            <p:nvPr/>
          </p:nvGrpSpPr>
          <p:grpSpPr>
            <a:xfrm>
              <a:off x="1858898" y="4871706"/>
              <a:ext cx="7830990" cy="1152772"/>
              <a:chOff x="3437742" y="4982123"/>
              <a:chExt cx="7830990" cy="1152772"/>
            </a:xfrm>
          </p:grpSpPr>
          <p:sp>
            <p:nvSpPr>
              <p:cNvPr id="7" name="Retângulo 6">
                <a:extLst>
                  <a:ext uri="{FF2B5EF4-FFF2-40B4-BE49-F238E27FC236}">
                    <a16:creationId xmlns:a16="http://schemas.microsoft.com/office/drawing/2014/main" id="{479BFB45-DF03-4400-B717-D3414491F24E}"/>
                  </a:ext>
                </a:extLst>
              </p:cNvPr>
              <p:cNvSpPr/>
              <p:nvPr/>
            </p:nvSpPr>
            <p:spPr>
              <a:xfrm>
                <a:off x="3437742" y="4982123"/>
                <a:ext cx="7830990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8312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Quando amanheceu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, os alunos estudaram atentamente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D00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 matéria.</a:t>
                </a:r>
              </a:p>
            </p:txBody>
          </p:sp>
          <p:cxnSp>
            <p:nvCxnSpPr>
              <p:cNvPr id="29" name="Conector reto 28">
                <a:extLst>
                  <a:ext uri="{FF2B5EF4-FFF2-40B4-BE49-F238E27FC236}">
                    <a16:creationId xmlns:a16="http://schemas.microsoft.com/office/drawing/2014/main" id="{9E33EAA0-C379-4DEE-8815-5D5510E2627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45977" y="5382233"/>
                <a:ext cx="2196000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Conector de Seta Reta 31">
                <a:extLst>
                  <a:ext uri="{FF2B5EF4-FFF2-40B4-BE49-F238E27FC236}">
                    <a16:creationId xmlns:a16="http://schemas.microsoft.com/office/drawing/2014/main" id="{16A3B790-C7FE-47D8-9582-DE9D18D924C0}"/>
                  </a:ext>
                </a:extLst>
              </p:cNvPr>
              <p:cNvCxnSpPr/>
              <p:nvPr/>
            </p:nvCxnSpPr>
            <p:spPr>
              <a:xfrm>
                <a:off x="4643977" y="5389614"/>
                <a:ext cx="0" cy="363690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4" name="Retângulo 33">
                <a:extLst>
                  <a:ext uri="{FF2B5EF4-FFF2-40B4-BE49-F238E27FC236}">
                    <a16:creationId xmlns:a16="http://schemas.microsoft.com/office/drawing/2014/main" id="{19D92405-02BD-4D37-B7C2-0D8EA7BF36E7}"/>
                  </a:ext>
                </a:extLst>
              </p:cNvPr>
              <p:cNvSpPr/>
              <p:nvPr/>
            </p:nvSpPr>
            <p:spPr>
              <a:xfrm>
                <a:off x="3699647" y="5765563"/>
                <a:ext cx="188865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8312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oração adverbial</a:t>
                </a:r>
              </a:p>
            </p:txBody>
          </p:sp>
        </p:grpSp>
        <p:grpSp>
          <p:nvGrpSpPr>
            <p:cNvPr id="28" name="Agrupar 27">
              <a:extLst>
                <a:ext uri="{FF2B5EF4-FFF2-40B4-BE49-F238E27FC236}">
                  <a16:creationId xmlns:a16="http://schemas.microsoft.com/office/drawing/2014/main" id="{AE4DB248-C35E-455F-9964-ED1F4A7F5D38}"/>
                </a:ext>
              </a:extLst>
            </p:cNvPr>
            <p:cNvGrpSpPr/>
            <p:nvPr/>
          </p:nvGrpSpPr>
          <p:grpSpPr>
            <a:xfrm>
              <a:off x="2568250" y="1644701"/>
              <a:ext cx="5313152" cy="1218686"/>
              <a:chOff x="2733726" y="1742768"/>
              <a:chExt cx="5313152" cy="1218686"/>
            </a:xfrm>
          </p:grpSpPr>
          <p:sp>
            <p:nvSpPr>
              <p:cNvPr id="4" name="Retângulo 3">
                <a:extLst>
                  <a:ext uri="{FF2B5EF4-FFF2-40B4-BE49-F238E27FC236}">
                    <a16:creationId xmlns:a16="http://schemas.microsoft.com/office/drawing/2014/main" id="{FAC63195-13FB-47AF-968B-E833E9A99597}"/>
                  </a:ext>
                </a:extLst>
              </p:cNvPr>
              <p:cNvSpPr/>
              <p:nvPr/>
            </p:nvSpPr>
            <p:spPr>
              <a:xfrm>
                <a:off x="2733726" y="1742768"/>
                <a:ext cx="5313152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Os alunos estudaram 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8312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atentamente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4D00FF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  <a:r>
                  <a:rPr kumimoji="0" lang="pt-BR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BD582C">
                        <a:lumMod val="50000"/>
                      </a:srgbClr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 matéria.</a:t>
                </a:r>
              </a:p>
            </p:txBody>
          </p:sp>
          <p:grpSp>
            <p:nvGrpSpPr>
              <p:cNvPr id="17" name="Agrupar 16">
                <a:extLst>
                  <a:ext uri="{FF2B5EF4-FFF2-40B4-BE49-F238E27FC236}">
                    <a16:creationId xmlns:a16="http://schemas.microsoft.com/office/drawing/2014/main" id="{F78B1A97-59BC-44C9-B66D-F9CADBFF730E}"/>
                  </a:ext>
                </a:extLst>
              </p:cNvPr>
              <p:cNvGrpSpPr/>
              <p:nvPr/>
            </p:nvGrpSpPr>
            <p:grpSpPr>
              <a:xfrm>
                <a:off x="5264888" y="2142878"/>
                <a:ext cx="1476000" cy="363690"/>
                <a:chOff x="4876797" y="1809667"/>
                <a:chExt cx="1476000" cy="363690"/>
              </a:xfrm>
            </p:grpSpPr>
            <p:cxnSp>
              <p:nvCxnSpPr>
                <p:cNvPr id="11" name="Conector reto 10">
                  <a:extLst>
                    <a:ext uri="{FF2B5EF4-FFF2-40B4-BE49-F238E27FC236}">
                      <a16:creationId xmlns:a16="http://schemas.microsoft.com/office/drawing/2014/main" id="{E4EC2F1F-1945-42A5-A7DA-7813736916A2}"/>
                    </a:ext>
                  </a:extLst>
                </p:cNvPr>
                <p:cNvCxnSpPr/>
                <p:nvPr/>
              </p:nvCxnSpPr>
              <p:spPr>
                <a:xfrm>
                  <a:off x="4876797" y="1809667"/>
                  <a:ext cx="1476000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" name="Conector de Seta Reta 13">
                  <a:extLst>
                    <a:ext uri="{FF2B5EF4-FFF2-40B4-BE49-F238E27FC236}">
                      <a16:creationId xmlns:a16="http://schemas.microsoft.com/office/drawing/2014/main" id="{11BDE284-1C96-4DCA-B9E3-1424E1E24B8A}"/>
                    </a:ext>
                  </a:extLst>
                </p:cNvPr>
                <p:cNvCxnSpPr/>
                <p:nvPr/>
              </p:nvCxnSpPr>
              <p:spPr>
                <a:xfrm>
                  <a:off x="5645080" y="1809667"/>
                  <a:ext cx="0" cy="363690"/>
                </a:xfrm>
                <a:prstGeom prst="straightConnector1">
                  <a:avLst/>
                </a:prstGeom>
                <a:ln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6" name="Retângulo 35">
                <a:extLst>
                  <a:ext uri="{FF2B5EF4-FFF2-40B4-BE49-F238E27FC236}">
                    <a16:creationId xmlns:a16="http://schemas.microsoft.com/office/drawing/2014/main" id="{229DAAAB-2747-483B-B4EA-203081149357}"/>
                  </a:ext>
                </a:extLst>
              </p:cNvPr>
              <p:cNvSpPr/>
              <p:nvPr/>
            </p:nvSpPr>
            <p:spPr>
              <a:xfrm>
                <a:off x="3958898" y="2592122"/>
                <a:ext cx="304617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pt-BR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E48312"/>
                    </a:solidFill>
                    <a:effectLst/>
                    <a:uLnTx/>
                    <a:uFillTx/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adjunto adverbial (advérbio)</a:t>
                </a:r>
              </a:p>
            </p:txBody>
          </p:sp>
        </p:grpSp>
      </p:grp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2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0091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C7415A44-56D6-4DB4-8EDB-25D3EEBDCD4E}"/>
              </a:ext>
            </a:extLst>
          </p:cNvPr>
          <p:cNvSpPr/>
          <p:nvPr/>
        </p:nvSpPr>
        <p:spPr>
          <a:xfrm>
            <a:off x="4558747" y="592379"/>
            <a:ext cx="7036905" cy="25560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classificação do </a:t>
            </a: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adjunto adverbial 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segue, de modo geral, a mesma classificação dos advérbios: afirmação, negação, tempo, modo, frequência, finalidade etc.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rgbClr val="E48312"/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Atenção</a:t>
            </a: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: não confunda adjunto adverbial com advérbio. </a:t>
            </a:r>
            <a:b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kumimoji="0" lang="pt-BR" sz="20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/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advérbio é uma classificação morfológica. O adjunto adverbial é uma função sintática. Compare:</a:t>
            </a:r>
          </a:p>
        </p:txBody>
      </p:sp>
      <p:sp>
        <p:nvSpPr>
          <p:cNvPr id="3" name="Retângulo 2">
            <a:extLst>
              <a:ext uri="{FF2B5EF4-FFF2-40B4-BE49-F238E27FC236}">
                <a16:creationId xmlns:a16="http://schemas.microsoft.com/office/drawing/2014/main" id="{0D59F8D1-6BCE-4BBF-926B-E457F1CDE70C}"/>
              </a:ext>
            </a:extLst>
          </p:cNvPr>
          <p:cNvSpPr/>
          <p:nvPr/>
        </p:nvSpPr>
        <p:spPr>
          <a:xfrm rot="10800000">
            <a:off x="0" y="0"/>
            <a:ext cx="1659988" cy="6858000"/>
          </a:xfrm>
          <a:prstGeom prst="rect">
            <a:avLst/>
          </a:prstGeom>
          <a:noFill/>
          <a:ln>
            <a:solidFill>
              <a:srgbClr val="9B835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4800" i="0" u="none" strike="noStrike" kern="1200" cap="none" spc="0" normalizeH="0" baseline="0" noProof="0" dirty="0">
                <a:ln>
                  <a:noFill/>
                </a:ln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Adjunto adverbial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BEB77D9A-B03A-4797-9DD8-A6E0CA7A7EC8}"/>
              </a:ext>
            </a:extLst>
          </p:cNvPr>
          <p:cNvSpPr/>
          <p:nvPr/>
        </p:nvSpPr>
        <p:spPr>
          <a:xfrm>
            <a:off x="2216012" y="3408957"/>
            <a:ext cx="3678374" cy="461665"/>
          </a:xfrm>
          <a:prstGeom prst="rect">
            <a:avLst/>
          </a:prstGeom>
        </p:spPr>
        <p:txBody>
          <a:bodyPr wrap="none" lIns="0" rIns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400" b="0" i="0" u="none" strike="noStrike" kern="1200" cap="none" spc="0" normalizeH="0" baseline="0" noProof="0" dirty="0">
                <a:ln>
                  <a:noFill/>
                </a:ln>
                <a:solidFill>
                  <a:srgbClr val="BD582C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Você é tão sem confiança.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5813557-4D54-453C-884F-C522574D0B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16012" y="4141304"/>
            <a:ext cx="9207362" cy="1856947"/>
          </a:xfrm>
          <a:prstGeom prst="rect">
            <a:avLst/>
          </a:prstGeom>
        </p:spPr>
      </p:pic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9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2839676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405</Words>
  <Application>Microsoft Office PowerPoint</Application>
  <PresentationFormat>Widescreen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9</vt:i4>
      </vt:variant>
    </vt:vector>
  </HeadingPairs>
  <TitlesOfParts>
    <vt:vector size="15" baseType="lpstr">
      <vt:lpstr>Arial</vt:lpstr>
      <vt:lpstr>Calibri</vt:lpstr>
      <vt:lpstr>Calibri Light</vt:lpstr>
      <vt:lpstr>Roboto</vt:lpstr>
      <vt:lpstr>Wingdings</vt:lpstr>
      <vt:lpstr>Tema do Office</vt:lpstr>
      <vt:lpstr>Unidade 4</vt:lpstr>
      <vt:lpstr>Texto dramático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4</dc:title>
  <dc:creator>João Paulo Bortoluci</dc:creator>
  <cp:lastModifiedBy>João Paulo Bortoluci</cp:lastModifiedBy>
  <cp:revision>1</cp:revision>
  <dcterms:created xsi:type="dcterms:W3CDTF">2020-04-03T14:13:24Z</dcterms:created>
  <dcterms:modified xsi:type="dcterms:W3CDTF">2020-04-03T14:17:35Z</dcterms:modified>
</cp:coreProperties>
</file>