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27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F6D9C-FF91-4EAD-A12F-410CFA2E02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C6A9D-50D9-4A2D-8B7F-0B12C33D1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2311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CE9514-F4F2-489E-AFE2-98E2FC5A1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4D9951-0D08-4468-BEA5-50750450A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51E3A1-FE89-48E7-9C67-0FD6D94FE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28C-4034-4670-BE82-D56AA81E53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56478E-185B-453C-8A38-F67E9395A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3CC9C7-39AF-4FF2-B654-7B159A0C8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12ABE-E42C-40D7-AA7C-DD4DFAB2B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6068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9497C8-7C44-4AA5-9BC2-9D063A4C9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271682-6F51-480C-A8FD-F86F6C22C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086C6F-D953-4B76-B3DA-2BC0830EE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28C-4034-4670-BE82-D56AA81E53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92933E-27B9-4D14-9D22-991726DB8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4E8819-F052-45D6-8397-392B9691C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12ABE-E42C-40D7-AA7C-DD4DFAB2B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259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C0BCEA-3F37-4926-99E8-677F6115D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0F33AEB-23A3-4EF0-8788-A4AB8D2C6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9146C2-798C-413F-808E-77128100D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28C-4034-4670-BE82-D56AA81E53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4291AE-E5CB-42CF-8D4E-76F8D1CDF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D625BD-38BD-4FF1-B41A-53BD1532C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12ABE-E42C-40D7-AA7C-DD4DFAB2B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0592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4E1E41-A38F-46D5-9833-767EEA444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50E09D-3319-4C49-A835-E76417C70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FB848AF-7EF0-43F7-ACB8-515905764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E5EF4D-A453-44A9-9B81-ABE1AE6EC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28C-4034-4670-BE82-D56AA81E53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D8F5755-DDA8-434F-B10B-9FCD5CB7D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CECA2D7-85BE-4790-B637-D7372926F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12ABE-E42C-40D7-AA7C-DD4DFAB2B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0626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22B9E1-B2AB-4861-923E-D0364F342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73E7CF4-A0C6-4465-89F1-AECE9A20A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D4C41F-7572-4585-9881-DF464FBE55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F3852F7-AB84-44D0-96D7-172E0CAEFA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DE02501-E4F1-4CC5-B527-1FD7AA1A66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822AC8-DB86-490D-9FAD-C9AA076D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28C-4034-4670-BE82-D56AA81E53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DE08A3A-4BD6-49FB-A4FB-DC8F30BD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8E6460D-63BC-437B-B1FA-F9C1CB214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12ABE-E42C-40D7-AA7C-DD4DFAB2B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7738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C65F6-F1D3-43B8-88E1-8A8BBECE9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E372EEE-15B0-4259-8362-510792D32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28C-4034-4670-BE82-D56AA81E53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6D5A1AD-F828-41A6-9CF5-A3FEA0569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0D45250-8898-4D5F-990B-D816C13BC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12ABE-E42C-40D7-AA7C-DD4DFAB2B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645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39F1674-2C0E-4A1A-915E-A7922676F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28C-4034-4670-BE82-D56AA81E53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2D88B12-7026-461E-8D62-F10CB89C2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F87326-570C-41E0-ACA1-3F74D35D3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12ABE-E42C-40D7-AA7C-DD4DFAB2B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2725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475189-5611-4189-9973-4DE04560A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17D409-F00B-4612-906B-8C4241CDC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4C361AE-1487-4D11-B972-3ABD3D7DDA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12EC3C-2837-47BA-9D8A-319F21C3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28C-4034-4670-BE82-D56AA81E53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A32AFE-6C6B-45DB-965A-BBDF91CAC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8AB582-DC24-4C01-8A7C-0F16D889C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12ABE-E42C-40D7-AA7C-DD4DFAB2B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4548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171BB-72DB-41CD-BA5C-8E82456EB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AD8DA3A-7399-4352-A361-F9C24E7DDD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38DE940-9F2E-40FD-B76F-75183E6C0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FE9CD9-AB8E-46AB-A1C1-BC61E192B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28C-4034-4670-BE82-D56AA81E53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F24A0E5-8E1F-4B01-96A4-61683B55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0A29D5F-5E75-429C-ADF9-4D932EDAD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12ABE-E42C-40D7-AA7C-DD4DFAB2B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8255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213D29-EC09-4FB4-BC49-75C90F071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DD3E26-22CB-4807-9587-0DF40850F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1BC5F7-3FB6-4A82-900C-9844C0277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28C-4034-4670-BE82-D56AA81E53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B70486-F4B1-4ABC-8AFE-6CD916073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DBF242-C67C-4183-8BD0-1F7624556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12ABE-E42C-40D7-AA7C-DD4DFAB2B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4872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DBEF469-837A-4D88-8269-DC426CF87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98A6DBD-3A86-45F7-8C30-B43A986DC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755F3B-F41D-46EA-A8E3-BCA83738B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528C-4034-4670-BE82-D56AA81E53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D02147-3B3C-4ACC-8CB6-7B540EB25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029547-81F4-4719-93B0-69C5ED252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12ABE-E42C-40D7-AA7C-DD4DFAB2B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495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7024F8E-9139-4952-AE2E-754DFB6CE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EF9E235-720B-4443-8E77-6A9118732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4D2BDD-099A-4B31-95D6-D45A43642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4528C-4034-4670-BE82-D56AA81E53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DF8760-2394-4378-9ABA-73471F903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64FEE0-E90A-4EDD-B3DD-CFC0F0B3B4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12ABE-E42C-40D7-AA7C-DD4DFAB2B9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98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latin typeface="RobotoBR" pitchFamily="2" charset="0"/>
              </a:rPr>
              <a:t>Unidade 5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388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EC9014-A093-48C6-9B10-6539D03C6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74694" y="4648440"/>
            <a:ext cx="4992542" cy="841143"/>
          </a:xfrm>
        </p:spPr>
        <p:txBody>
          <a:bodyPr lIns="0" anchor="ctr" anchorCtr="0">
            <a:noAutofit/>
          </a:bodyPr>
          <a:lstStyle/>
          <a:p>
            <a:pPr marL="0" indent="0">
              <a:buNone/>
            </a:pPr>
            <a:r>
              <a:rPr lang="pt-BR" sz="24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leitor/público fica à espera </a:t>
            </a:r>
            <a:r>
              <a:rPr lang="pt-BR" sz="2400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do final</a:t>
            </a:r>
          </a:p>
          <a:p>
            <a:pPr marL="0" indent="0">
              <a:buNone/>
            </a:pPr>
            <a:r>
              <a:rPr lang="pt-BR" sz="24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momento de </a:t>
            </a:r>
            <a:r>
              <a:rPr lang="pt-BR" sz="2400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expectativa</a:t>
            </a:r>
            <a:r>
              <a:rPr lang="pt-BR" sz="24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 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B7E34626-B056-4D61-976E-9A465D4BD3C6}"/>
              </a:ext>
            </a:extLst>
          </p:cNvPr>
          <p:cNvSpPr/>
          <p:nvPr/>
        </p:nvSpPr>
        <p:spPr>
          <a:xfrm>
            <a:off x="4262156" y="2723322"/>
            <a:ext cx="5919414" cy="89255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pt-BR" sz="2400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problema</a:t>
            </a:r>
            <a:r>
              <a:rPr lang="pt-BR" sz="24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envolvendo as personagens</a:t>
            </a:r>
          </a:p>
          <a:p>
            <a:pPr algn="r">
              <a:spcAft>
                <a:spcPts val="1200"/>
              </a:spcAft>
            </a:pPr>
            <a:r>
              <a:rPr lang="pt-BR" sz="24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faz a história </a:t>
            </a:r>
            <a:r>
              <a:rPr lang="pt-BR" sz="2400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progredir</a:t>
            </a:r>
            <a:endParaRPr lang="pt-BR" sz="2400" dirty="0">
              <a:solidFill>
                <a:srgbClr val="D00000"/>
              </a:solidFill>
              <a:latin typeface="RobotoBR" pitchFamily="2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357FD08-0093-4A79-A915-F321E57FFE50}"/>
              </a:ext>
            </a:extLst>
          </p:cNvPr>
          <p:cNvSpPr txBox="1"/>
          <p:nvPr/>
        </p:nvSpPr>
        <p:spPr>
          <a:xfrm>
            <a:off x="1774692" y="4089608"/>
            <a:ext cx="208145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DESFECHO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06ED011-95BC-4E51-834F-CA834A204CA3}"/>
              </a:ext>
            </a:extLst>
          </p:cNvPr>
          <p:cNvSpPr txBox="1"/>
          <p:nvPr/>
        </p:nvSpPr>
        <p:spPr>
          <a:xfrm>
            <a:off x="8309570" y="2227360"/>
            <a:ext cx="1872000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r>
              <a:rPr lang="pt-BR" sz="2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CONFLITO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9A4064B-9253-4278-B486-E5C0972A4FC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latin typeface="RobotoBR" pitchFamily="2" charset="0"/>
              </a:rPr>
              <a:t>Gênero: texto dramático</a:t>
            </a:r>
            <a:endParaRPr lang="pt-BR" b="1" i="1" dirty="0">
              <a:solidFill>
                <a:schemeClr val="bg1"/>
              </a:solidFill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2225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4FB364D-48E5-4106-A49B-5FAAD2DCA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9" y="489584"/>
            <a:ext cx="10910443" cy="6380947"/>
          </a:xfrm>
          <a:prstGeom prst="rect">
            <a:avLst/>
          </a:prstGeom>
        </p:spPr>
      </p:pic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5664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luxograma: Dados Armazenados 23">
            <a:extLst>
              <a:ext uri="{FF2B5EF4-FFF2-40B4-BE49-F238E27FC236}">
                <a16:creationId xmlns:a16="http://schemas.microsoft.com/office/drawing/2014/main" id="{34BF4D21-B2F2-4A67-9E09-3EE6C3401D93}"/>
              </a:ext>
            </a:extLst>
          </p:cNvPr>
          <p:cNvSpPr/>
          <p:nvPr/>
        </p:nvSpPr>
        <p:spPr>
          <a:xfrm rot="10800000">
            <a:off x="7785217" y="4288566"/>
            <a:ext cx="3568581" cy="1529696"/>
          </a:xfrm>
          <a:prstGeom prst="flowChartOnlineStorag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>
              <a:latin typeface="RobotoBR" pitchFamily="2" charset="0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42509698-7A71-4877-BF0B-C6884B4D66B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latin typeface="RobotoBR" pitchFamily="2" charset="0"/>
              </a:rPr>
              <a:t>Linguagem</a:t>
            </a:r>
            <a:endParaRPr lang="pt-BR" b="1" i="1" dirty="0">
              <a:solidFill>
                <a:schemeClr val="bg1"/>
              </a:solidFill>
              <a:latin typeface="RobotoBR" pitchFamily="2" charset="0"/>
            </a:endParaRPr>
          </a:p>
        </p:txBody>
      </p:sp>
      <p:sp>
        <p:nvSpPr>
          <p:cNvPr id="6" name="Fluxograma: Dados Armazenados 5">
            <a:extLst>
              <a:ext uri="{FF2B5EF4-FFF2-40B4-BE49-F238E27FC236}">
                <a16:creationId xmlns:a16="http://schemas.microsoft.com/office/drawing/2014/main" id="{66BC1322-C466-4FBB-AD55-9EB5569569B0}"/>
              </a:ext>
            </a:extLst>
          </p:cNvPr>
          <p:cNvSpPr/>
          <p:nvPr/>
        </p:nvSpPr>
        <p:spPr>
          <a:xfrm>
            <a:off x="838200" y="2375731"/>
            <a:ext cx="3212507" cy="1529697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800" dirty="0">
                <a:latin typeface="RobotoBR" pitchFamily="2" charset="0"/>
              </a:rPr>
              <a:t>Formal</a:t>
            </a:r>
          </a:p>
        </p:txBody>
      </p:sp>
      <p:sp>
        <p:nvSpPr>
          <p:cNvPr id="16" name="Fluxograma: Dados Armazenados 15">
            <a:extLst>
              <a:ext uri="{FF2B5EF4-FFF2-40B4-BE49-F238E27FC236}">
                <a16:creationId xmlns:a16="http://schemas.microsoft.com/office/drawing/2014/main" id="{A52E6626-AF9F-4F85-9DF6-03E824057393}"/>
              </a:ext>
            </a:extLst>
          </p:cNvPr>
          <p:cNvSpPr/>
          <p:nvPr/>
        </p:nvSpPr>
        <p:spPr>
          <a:xfrm>
            <a:off x="838200" y="4288565"/>
            <a:ext cx="3212507" cy="1529697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800" dirty="0">
                <a:latin typeface="RobotoBR" pitchFamily="2" charset="0"/>
              </a:rPr>
              <a:t>Informal</a:t>
            </a:r>
          </a:p>
        </p:txBody>
      </p:sp>
      <p:sp>
        <p:nvSpPr>
          <p:cNvPr id="7" name="Fluxograma: Terminação 6">
            <a:extLst>
              <a:ext uri="{FF2B5EF4-FFF2-40B4-BE49-F238E27FC236}">
                <a16:creationId xmlns:a16="http://schemas.microsoft.com/office/drawing/2014/main" id="{84FD160A-3B00-4B03-AC85-EC102A04D7D0}"/>
              </a:ext>
            </a:extLst>
          </p:cNvPr>
          <p:cNvSpPr/>
          <p:nvPr/>
        </p:nvSpPr>
        <p:spPr>
          <a:xfrm>
            <a:off x="3888337" y="2375731"/>
            <a:ext cx="4101981" cy="1529697"/>
          </a:xfrm>
          <a:prstGeom prst="flowChartTermina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tx1"/>
              </a:solidFill>
              <a:latin typeface="RobotoBR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ctr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uso monitorado</a:t>
            </a:r>
          </a:p>
          <a:p>
            <a:pPr lvl="0" algn="ctr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em situações que exigem </a:t>
            </a:r>
            <a:b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mais formalidade</a:t>
            </a:r>
          </a:p>
          <a:p>
            <a:pPr lvl="0" algn="ctr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empregada com interlocutores </a:t>
            </a:r>
            <a:b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desconhecidos ou mais formais</a:t>
            </a:r>
            <a:endParaRPr lang="pt-BR" dirty="0">
              <a:solidFill>
                <a:schemeClr val="tx1"/>
              </a:solidFill>
              <a:latin typeface="RobotoBR" pitchFamily="2" charset="0"/>
            </a:endParaRPr>
          </a:p>
          <a:p>
            <a:pPr algn="ctr"/>
            <a:endParaRPr lang="pt-BR" dirty="0">
              <a:latin typeface="RobotoBR" pitchFamily="2" charset="0"/>
            </a:endParaRPr>
          </a:p>
        </p:txBody>
      </p:sp>
      <p:sp>
        <p:nvSpPr>
          <p:cNvPr id="9" name="Fluxograma: Dados Armazenados 8">
            <a:extLst>
              <a:ext uri="{FF2B5EF4-FFF2-40B4-BE49-F238E27FC236}">
                <a16:creationId xmlns:a16="http://schemas.microsoft.com/office/drawing/2014/main" id="{34F6B035-430A-43A5-8C96-5D737AAECE43}"/>
              </a:ext>
            </a:extLst>
          </p:cNvPr>
          <p:cNvSpPr/>
          <p:nvPr/>
        </p:nvSpPr>
        <p:spPr>
          <a:xfrm rot="10800000">
            <a:off x="7785218" y="2375731"/>
            <a:ext cx="3568581" cy="1529696"/>
          </a:xfrm>
          <a:prstGeom prst="flowChartOnlineStorag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latin typeface="RobotoBR" pitchFamily="2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186BBF1-0382-413E-8A43-C1B1C3DDB2F9}"/>
              </a:ext>
            </a:extLst>
          </p:cNvPr>
          <p:cNvSpPr/>
          <p:nvPr/>
        </p:nvSpPr>
        <p:spPr>
          <a:xfrm>
            <a:off x="8363483" y="2375730"/>
            <a:ext cx="29903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dirty="0"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Exemplo: “Senhor Petrúquio, aceita Catarina Minola como sua legítima esposa, prometendo amá-la e honrá-la...”</a:t>
            </a:r>
            <a:endParaRPr lang="pt-BR" dirty="0">
              <a:latin typeface="RobotoBR" pitchFamily="2" charset="0"/>
            </a:endParaRPr>
          </a:p>
        </p:txBody>
      </p:sp>
      <p:sp>
        <p:nvSpPr>
          <p:cNvPr id="21" name="Fluxograma: Terminação 20">
            <a:extLst>
              <a:ext uri="{FF2B5EF4-FFF2-40B4-BE49-F238E27FC236}">
                <a16:creationId xmlns:a16="http://schemas.microsoft.com/office/drawing/2014/main" id="{446B95B1-BD1D-494E-945F-6602443415DA}"/>
              </a:ext>
            </a:extLst>
          </p:cNvPr>
          <p:cNvSpPr/>
          <p:nvPr/>
        </p:nvSpPr>
        <p:spPr>
          <a:xfrm>
            <a:off x="3888337" y="4288565"/>
            <a:ext cx="4101981" cy="1529697"/>
          </a:xfrm>
          <a:prstGeom prst="flowChartTerminator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lvl="0" algn="ctr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tx1"/>
              </a:solidFill>
              <a:latin typeface="RobotoBR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ctr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uso mais espontâneo</a:t>
            </a:r>
          </a:p>
          <a:p>
            <a:pPr lvl="0" algn="ctr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em situações que </a:t>
            </a:r>
            <a:b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permitem informalidade</a:t>
            </a:r>
          </a:p>
          <a:p>
            <a:pPr lvl="0" algn="ctr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empregada com interlocutores </a:t>
            </a:r>
            <a:b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dirty="0">
                <a:solidFill>
                  <a:schemeClr val="tx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com quem temos proximidade</a:t>
            </a:r>
            <a:endParaRPr lang="pt-BR" dirty="0">
              <a:solidFill>
                <a:schemeClr val="tx1"/>
              </a:solidFill>
              <a:latin typeface="RobotoBR" pitchFamily="2" charset="0"/>
            </a:endParaRPr>
          </a:p>
          <a:p>
            <a:pPr algn="ctr"/>
            <a:endParaRPr lang="pt-BR" dirty="0">
              <a:latin typeface="RobotoBR" pitchFamily="2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64783B70-98F9-49FA-A6B8-B650045C1C7E}"/>
              </a:ext>
            </a:extLst>
          </p:cNvPr>
          <p:cNvSpPr/>
          <p:nvPr/>
        </p:nvSpPr>
        <p:spPr>
          <a:xfrm>
            <a:off x="8363483" y="4453248"/>
            <a:ext cx="29903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dirty="0"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“O que diabos o senhor </a:t>
            </a:r>
            <a:br>
              <a:rPr lang="pt-BR" dirty="0"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dirty="0"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acha que eu vim fazer aqui? É claro que aceito. Sim.”</a:t>
            </a:r>
            <a:endParaRPr lang="pt-BR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9996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Agrupar 13">
            <a:extLst>
              <a:ext uri="{FF2B5EF4-FFF2-40B4-BE49-F238E27FC236}">
                <a16:creationId xmlns:a16="http://schemas.microsoft.com/office/drawing/2014/main" id="{CA722E99-05A1-429C-849D-568F323AD9E1}"/>
              </a:ext>
            </a:extLst>
          </p:cNvPr>
          <p:cNvGrpSpPr/>
          <p:nvPr/>
        </p:nvGrpSpPr>
        <p:grpSpPr>
          <a:xfrm>
            <a:off x="893409" y="1846904"/>
            <a:ext cx="6090838" cy="3821270"/>
            <a:chOff x="729380" y="2420166"/>
            <a:chExt cx="6090838" cy="3821270"/>
          </a:xfrm>
        </p:grpSpPr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F76FCFE9-0823-4C14-A897-213E51D11739}"/>
                </a:ext>
              </a:extLst>
            </p:cNvPr>
            <p:cNvSpPr/>
            <p:nvPr/>
          </p:nvSpPr>
          <p:spPr>
            <a:xfrm>
              <a:off x="3778187" y="2420166"/>
              <a:ext cx="3042031" cy="1188629"/>
            </a:xfrm>
            <a:custGeom>
              <a:avLst/>
              <a:gdLst>
                <a:gd name="connsiteX0" fmla="*/ 0 w 1170079"/>
                <a:gd name="connsiteY0" fmla="*/ 0 h 682546"/>
                <a:gd name="connsiteX1" fmla="*/ 1170079 w 1170079"/>
                <a:gd name="connsiteY1" fmla="*/ 0 h 682546"/>
                <a:gd name="connsiteX2" fmla="*/ 1170079 w 1170079"/>
                <a:gd name="connsiteY2" fmla="*/ 682546 h 682546"/>
                <a:gd name="connsiteX3" fmla="*/ 0 w 1170079"/>
                <a:gd name="connsiteY3" fmla="*/ 682546 h 682546"/>
                <a:gd name="connsiteX4" fmla="*/ 0 w 1170079"/>
                <a:gd name="connsiteY4" fmla="*/ 0 h 68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0079" h="682546">
                  <a:moveTo>
                    <a:pt x="0" y="0"/>
                  </a:moveTo>
                  <a:lnTo>
                    <a:pt x="1170079" y="0"/>
                  </a:lnTo>
                  <a:lnTo>
                    <a:pt x="1170079" y="682546"/>
                  </a:lnTo>
                  <a:lnTo>
                    <a:pt x="0" y="68254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1" defTabSz="488950">
                <a:spcBef>
                  <a:spcPct val="0"/>
                </a:spcBef>
              </a:pPr>
              <a:r>
                <a:rPr lang="pt-BR" sz="2400" kern="12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um processo </a:t>
              </a:r>
              <a:br>
                <a:rPr lang="pt-BR" sz="2400" kern="12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pt-BR" sz="2400" kern="12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 </a:t>
              </a:r>
              <a:r>
                <a:rPr lang="pt-BR" sz="2400" b="1" kern="1200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mudança</a:t>
              </a:r>
              <a:r>
                <a:rPr lang="pt-BR" sz="2400" kern="1200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br>
                <a:rPr lang="pt-BR" sz="2400" kern="12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pt-BR" sz="2400" kern="12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natural das línguas.</a:t>
              </a:r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530F9143-6D41-45B1-A2FE-130233F1477D}"/>
                </a:ext>
              </a:extLst>
            </p:cNvPr>
            <p:cNvSpPr/>
            <p:nvPr/>
          </p:nvSpPr>
          <p:spPr>
            <a:xfrm>
              <a:off x="3769663" y="3669360"/>
              <a:ext cx="2732489" cy="1253388"/>
            </a:xfrm>
            <a:custGeom>
              <a:avLst/>
              <a:gdLst>
                <a:gd name="connsiteX0" fmla="*/ 0 w 1170079"/>
                <a:gd name="connsiteY0" fmla="*/ 0 h 682546"/>
                <a:gd name="connsiteX1" fmla="*/ 1170079 w 1170079"/>
                <a:gd name="connsiteY1" fmla="*/ 0 h 682546"/>
                <a:gd name="connsiteX2" fmla="*/ 1170079 w 1170079"/>
                <a:gd name="connsiteY2" fmla="*/ 682546 h 682546"/>
                <a:gd name="connsiteX3" fmla="*/ 0 w 1170079"/>
                <a:gd name="connsiteY3" fmla="*/ 682546 h 682546"/>
                <a:gd name="connsiteX4" fmla="*/ 0 w 1170079"/>
                <a:gd name="connsiteY4" fmla="*/ 0 h 68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0079" h="682546">
                  <a:moveTo>
                    <a:pt x="0" y="0"/>
                  </a:moveTo>
                  <a:lnTo>
                    <a:pt x="1170079" y="0"/>
                  </a:lnTo>
                  <a:lnTo>
                    <a:pt x="1170079" y="682546"/>
                  </a:lnTo>
                  <a:lnTo>
                    <a:pt x="0" y="68254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l" defTabSz="488950">
                <a:spcBef>
                  <a:spcPct val="0"/>
                </a:spcBef>
                <a:buNone/>
              </a:pPr>
              <a:r>
                <a:rPr lang="pt-BR" sz="2400" kern="12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Apresenta-se no </a:t>
              </a:r>
              <a:r>
                <a:rPr lang="pt-BR" sz="2400" b="1" kern="1200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tempo</a:t>
              </a:r>
              <a:r>
                <a:rPr lang="pt-BR" sz="2400" kern="12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no </a:t>
              </a:r>
              <a:r>
                <a:rPr lang="pt-BR" sz="2400" b="1" kern="1200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espaço</a:t>
              </a:r>
              <a:r>
                <a:rPr lang="pt-BR" sz="2400" kern="12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na </a:t>
              </a:r>
              <a:r>
                <a:rPr lang="pt-BR" sz="2400" b="1" kern="1200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sociedade</a:t>
              </a:r>
              <a:r>
                <a:rPr lang="pt-BR" sz="2400" kern="12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53D12B3F-F0D7-484B-9DD5-8DFBB0610856}"/>
                </a:ext>
              </a:extLst>
            </p:cNvPr>
            <p:cNvSpPr/>
            <p:nvPr/>
          </p:nvSpPr>
          <p:spPr>
            <a:xfrm>
              <a:off x="3778187" y="4983756"/>
              <a:ext cx="3005540" cy="1203897"/>
            </a:xfrm>
            <a:custGeom>
              <a:avLst/>
              <a:gdLst>
                <a:gd name="connsiteX0" fmla="*/ 0 w 1170079"/>
                <a:gd name="connsiteY0" fmla="*/ 0 h 682546"/>
                <a:gd name="connsiteX1" fmla="*/ 1170079 w 1170079"/>
                <a:gd name="connsiteY1" fmla="*/ 0 h 682546"/>
                <a:gd name="connsiteX2" fmla="*/ 1170079 w 1170079"/>
                <a:gd name="connsiteY2" fmla="*/ 682546 h 682546"/>
                <a:gd name="connsiteX3" fmla="*/ 0 w 1170079"/>
                <a:gd name="connsiteY3" fmla="*/ 682546 h 682546"/>
                <a:gd name="connsiteX4" fmla="*/ 0 w 1170079"/>
                <a:gd name="connsiteY4" fmla="*/ 0 h 68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0079" h="682546">
                  <a:moveTo>
                    <a:pt x="0" y="0"/>
                  </a:moveTo>
                  <a:lnTo>
                    <a:pt x="1170079" y="0"/>
                  </a:lnTo>
                  <a:lnTo>
                    <a:pt x="1170079" y="682546"/>
                  </a:lnTo>
                  <a:lnTo>
                    <a:pt x="0" y="68254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marL="0" lvl="0" indent="0" algn="l" defTabSz="488950">
                <a:spcBef>
                  <a:spcPct val="0"/>
                </a:spcBef>
                <a:buNone/>
              </a:pPr>
              <a:r>
                <a:rPr lang="pt-BR" sz="2400" kern="12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Não pode ser considerado </a:t>
              </a:r>
              <a:br>
                <a:rPr lang="pt-BR" sz="2400" kern="12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pt-BR" sz="2400" b="1" kern="1200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erro</a:t>
              </a:r>
              <a:r>
                <a:rPr lang="pt-BR" sz="2400" kern="12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de português.</a:t>
              </a:r>
            </a:p>
          </p:txBody>
        </p:sp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025903C9-4000-4B98-B19F-D91AEA76D01C}"/>
                </a:ext>
              </a:extLst>
            </p:cNvPr>
            <p:cNvGrpSpPr/>
            <p:nvPr/>
          </p:nvGrpSpPr>
          <p:grpSpPr>
            <a:xfrm>
              <a:off x="729380" y="2645777"/>
              <a:ext cx="3046473" cy="3595659"/>
              <a:chOff x="729380" y="2645777"/>
              <a:chExt cx="3046473" cy="3595659"/>
            </a:xfrm>
          </p:grpSpPr>
          <p:grpSp>
            <p:nvGrpSpPr>
              <p:cNvPr id="10" name="Agrupar 9">
                <a:extLst>
                  <a:ext uri="{FF2B5EF4-FFF2-40B4-BE49-F238E27FC236}">
                    <a16:creationId xmlns:a16="http://schemas.microsoft.com/office/drawing/2014/main" id="{11ECD9E6-85DC-4FDA-842F-6FF8607EA5A2}"/>
                  </a:ext>
                </a:extLst>
              </p:cNvPr>
              <p:cNvGrpSpPr/>
              <p:nvPr/>
            </p:nvGrpSpPr>
            <p:grpSpPr>
              <a:xfrm>
                <a:off x="729380" y="3901278"/>
                <a:ext cx="2340158" cy="2340158"/>
                <a:chOff x="1393066" y="3060628"/>
                <a:chExt cx="2340158" cy="2340158"/>
              </a:xfrm>
            </p:grpSpPr>
            <p:sp>
              <p:nvSpPr>
                <p:cNvPr id="26" name="Elipse 25">
                  <a:extLst>
                    <a:ext uri="{FF2B5EF4-FFF2-40B4-BE49-F238E27FC236}">
                      <a16:creationId xmlns:a16="http://schemas.microsoft.com/office/drawing/2014/main" id="{438D2257-A065-495D-81D5-B2660EB06890}"/>
                    </a:ext>
                  </a:extLst>
                </p:cNvPr>
                <p:cNvSpPr/>
                <p:nvPr/>
              </p:nvSpPr>
              <p:spPr>
                <a:xfrm>
                  <a:off x="1393066" y="3060628"/>
                  <a:ext cx="2340158" cy="2340158"/>
                </a:xfrm>
                <a:prstGeom prst="ellipse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7" name="Elipse 26">
                  <a:extLst>
                    <a:ext uri="{FF2B5EF4-FFF2-40B4-BE49-F238E27FC236}">
                      <a16:creationId xmlns:a16="http://schemas.microsoft.com/office/drawing/2014/main" id="{E09560E8-8800-4D88-AF78-38E0A4B94A8B}"/>
                    </a:ext>
                  </a:extLst>
                </p:cNvPr>
                <p:cNvSpPr/>
                <p:nvPr/>
              </p:nvSpPr>
              <p:spPr>
                <a:xfrm>
                  <a:off x="1861097" y="3528660"/>
                  <a:ext cx="1404094" cy="1404094"/>
                </a:xfrm>
                <a:prstGeom prst="ellipse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8" name="Elipse 27">
                  <a:extLst>
                    <a:ext uri="{FF2B5EF4-FFF2-40B4-BE49-F238E27FC236}">
                      <a16:creationId xmlns:a16="http://schemas.microsoft.com/office/drawing/2014/main" id="{4AF4A290-D947-4BDA-8607-339D68D40011}"/>
                    </a:ext>
                  </a:extLst>
                </p:cNvPr>
                <p:cNvSpPr/>
                <p:nvPr/>
              </p:nvSpPr>
              <p:spPr>
                <a:xfrm>
                  <a:off x="2329129" y="3996692"/>
                  <a:ext cx="468031" cy="468031"/>
                </a:xfrm>
                <a:prstGeom prst="ellipse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  <p:grpSp>
            <p:nvGrpSpPr>
              <p:cNvPr id="2" name="Agrupar 1">
                <a:extLst>
                  <a:ext uri="{FF2B5EF4-FFF2-40B4-BE49-F238E27FC236}">
                    <a16:creationId xmlns:a16="http://schemas.microsoft.com/office/drawing/2014/main" id="{5F2A3BB9-7561-40C3-A76C-F6F77376C681}"/>
                  </a:ext>
                </a:extLst>
              </p:cNvPr>
              <p:cNvGrpSpPr/>
              <p:nvPr/>
            </p:nvGrpSpPr>
            <p:grpSpPr>
              <a:xfrm>
                <a:off x="1897538" y="2645777"/>
                <a:ext cx="1878315" cy="2394464"/>
                <a:chOff x="2563144" y="1718635"/>
                <a:chExt cx="2820016" cy="1608858"/>
              </a:xfrm>
            </p:grpSpPr>
            <p:sp>
              <p:nvSpPr>
                <p:cNvPr id="30" name="Conector reto 29">
                  <a:extLst>
                    <a:ext uri="{FF2B5EF4-FFF2-40B4-BE49-F238E27FC236}">
                      <a16:creationId xmlns:a16="http://schemas.microsoft.com/office/drawing/2014/main" id="{F105E782-E275-4B5C-AD5D-98DCCFE3F2FE}"/>
                    </a:ext>
                  </a:extLst>
                </p:cNvPr>
                <p:cNvSpPr/>
                <p:nvPr/>
              </p:nvSpPr>
              <p:spPr>
                <a:xfrm>
                  <a:off x="3830729" y="1718635"/>
                  <a:ext cx="1552431" cy="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1" name="Conector reto 30">
                  <a:extLst>
                    <a:ext uri="{FF2B5EF4-FFF2-40B4-BE49-F238E27FC236}">
                      <a16:creationId xmlns:a16="http://schemas.microsoft.com/office/drawing/2014/main" id="{27016E10-CB7C-42FC-9A84-000E0454C91E}"/>
                    </a:ext>
                  </a:extLst>
                </p:cNvPr>
                <p:cNvSpPr/>
                <p:nvPr/>
              </p:nvSpPr>
              <p:spPr>
                <a:xfrm rot="5400000">
                  <a:off x="2392118" y="1890051"/>
                  <a:ext cx="1608468" cy="1266415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  <p:grpSp>
            <p:nvGrpSpPr>
              <p:cNvPr id="3" name="Agrupar 2">
                <a:extLst>
                  <a:ext uri="{FF2B5EF4-FFF2-40B4-BE49-F238E27FC236}">
                    <a16:creationId xmlns:a16="http://schemas.microsoft.com/office/drawing/2014/main" id="{A66B420B-0A3D-48A6-8E3F-CEAEA7E601B1}"/>
                  </a:ext>
                </a:extLst>
              </p:cNvPr>
              <p:cNvGrpSpPr/>
              <p:nvPr/>
            </p:nvGrpSpPr>
            <p:grpSpPr>
              <a:xfrm>
                <a:off x="2234882" y="3993910"/>
                <a:ext cx="1477967" cy="1404094"/>
                <a:chOff x="2898569" y="3303965"/>
                <a:chExt cx="1248147" cy="1253388"/>
              </a:xfrm>
            </p:grpSpPr>
            <p:sp>
              <p:nvSpPr>
                <p:cNvPr id="33" name="Conector reto 32">
                  <a:extLst>
                    <a:ext uri="{FF2B5EF4-FFF2-40B4-BE49-F238E27FC236}">
                      <a16:creationId xmlns:a16="http://schemas.microsoft.com/office/drawing/2014/main" id="{028569E3-365A-4824-A345-74D03F3C7887}"/>
                    </a:ext>
                  </a:extLst>
                </p:cNvPr>
                <p:cNvSpPr/>
                <p:nvPr/>
              </p:nvSpPr>
              <p:spPr>
                <a:xfrm>
                  <a:off x="3823271" y="3304395"/>
                  <a:ext cx="323445" cy="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4" name="Conector reto 33">
                  <a:extLst>
                    <a:ext uri="{FF2B5EF4-FFF2-40B4-BE49-F238E27FC236}">
                      <a16:creationId xmlns:a16="http://schemas.microsoft.com/office/drawing/2014/main" id="{0BF2D304-FB02-4F3D-ACCD-A34C9FC64A4C}"/>
                    </a:ext>
                  </a:extLst>
                </p:cNvPr>
                <p:cNvSpPr/>
                <p:nvPr/>
              </p:nvSpPr>
              <p:spPr>
                <a:xfrm rot="5400000">
                  <a:off x="2737371" y="3465163"/>
                  <a:ext cx="1253388" cy="930992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  <p:grpSp>
            <p:nvGrpSpPr>
              <p:cNvPr id="5" name="Agrupar 4">
                <a:extLst>
                  <a:ext uri="{FF2B5EF4-FFF2-40B4-BE49-F238E27FC236}">
                    <a16:creationId xmlns:a16="http://schemas.microsoft.com/office/drawing/2014/main" id="{5BF8EE26-72E5-49A4-AE7A-DB279D0D0D2C}"/>
                  </a:ext>
                </a:extLst>
              </p:cNvPr>
              <p:cNvGrpSpPr/>
              <p:nvPr/>
            </p:nvGrpSpPr>
            <p:grpSpPr>
              <a:xfrm>
                <a:off x="2569329" y="5214863"/>
                <a:ext cx="1206524" cy="507837"/>
                <a:chOff x="3233015" y="3986551"/>
                <a:chExt cx="957715" cy="895500"/>
              </a:xfrm>
            </p:grpSpPr>
            <p:sp>
              <p:nvSpPr>
                <p:cNvPr id="36" name="Conector reto 35">
                  <a:extLst>
                    <a:ext uri="{FF2B5EF4-FFF2-40B4-BE49-F238E27FC236}">
                      <a16:creationId xmlns:a16="http://schemas.microsoft.com/office/drawing/2014/main" id="{DC870CF8-C2CD-491A-BD31-A8002FB6AAE8}"/>
                    </a:ext>
                  </a:extLst>
                </p:cNvPr>
                <p:cNvSpPr/>
                <p:nvPr/>
              </p:nvSpPr>
              <p:spPr>
                <a:xfrm>
                  <a:off x="3830730" y="3986941"/>
                  <a:ext cx="360000" cy="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7" name="Conector reto 36">
                  <a:extLst>
                    <a:ext uri="{FF2B5EF4-FFF2-40B4-BE49-F238E27FC236}">
                      <a16:creationId xmlns:a16="http://schemas.microsoft.com/office/drawing/2014/main" id="{70FC8C9B-5E59-4422-AD9A-4A369459F4C5}"/>
                    </a:ext>
                  </a:extLst>
                </p:cNvPr>
                <p:cNvSpPr/>
                <p:nvPr/>
              </p:nvSpPr>
              <p:spPr>
                <a:xfrm rot="5400000">
                  <a:off x="3083050" y="4136516"/>
                  <a:ext cx="895500" cy="595570"/>
                </a:xfrm>
                <a:prstGeom prst="line">
                  <a:avLst/>
                </a:prstGeom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</p:grpSp>
      </p:grp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id="{83EE7F86-2720-4790-BC62-DE87368AA0D7}"/>
              </a:ext>
            </a:extLst>
          </p:cNvPr>
          <p:cNvSpPr txBox="1">
            <a:spLocks/>
          </p:cNvSpPr>
          <p:nvPr/>
        </p:nvSpPr>
        <p:spPr>
          <a:xfrm>
            <a:off x="0" y="5754631"/>
            <a:ext cx="12192000" cy="110336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endParaRPr lang="pt-BR" sz="2200" dirty="0">
              <a:solidFill>
                <a:schemeClr val="tx2"/>
              </a:solidFill>
              <a:latin typeface="RobotoBR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2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É negativo para a sociedade a existência do </a:t>
            </a:r>
            <a:r>
              <a:rPr lang="pt-BR" sz="2200" b="1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preconceito linguístico</a:t>
            </a:r>
            <a:r>
              <a:rPr lang="pt-BR" sz="22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EEC3578-78FA-49C8-BDC4-B3225B44193F}"/>
              </a:ext>
            </a:extLst>
          </p:cNvPr>
          <p:cNvSpPr txBox="1"/>
          <p:nvPr/>
        </p:nvSpPr>
        <p:spPr>
          <a:xfrm>
            <a:off x="7364939" y="1802975"/>
            <a:ext cx="3980805" cy="409342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>
              <a:spcAft>
                <a:spcPts val="1800"/>
              </a:spcAft>
            </a:pPr>
            <a:r>
              <a:rPr lang="pt-BR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Região Nordeste</a:t>
            </a:r>
          </a:p>
          <a:p>
            <a:pPr algn="r"/>
            <a:r>
              <a:rPr lang="pt-BR" sz="2000" b="1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macaxeira</a:t>
            </a:r>
            <a:r>
              <a:rPr lang="pt-BR" sz="2000" dirty="0"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– mandioca</a:t>
            </a:r>
          </a:p>
          <a:p>
            <a:pPr algn="r">
              <a:spcAft>
                <a:spcPts val="1800"/>
              </a:spcAft>
            </a:pPr>
            <a:r>
              <a:rPr lang="pt-BR" sz="2000" b="1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baixa da égua</a:t>
            </a:r>
            <a:r>
              <a:rPr lang="pt-BR" sz="2000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– lugar distante</a:t>
            </a:r>
          </a:p>
          <a:p>
            <a:pPr algn="r">
              <a:spcAft>
                <a:spcPts val="1800"/>
              </a:spcAft>
            </a:pPr>
            <a:r>
              <a:rPr lang="pt-BR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Região Sul</a:t>
            </a:r>
          </a:p>
          <a:p>
            <a:pPr algn="r"/>
            <a:r>
              <a:rPr lang="pt-BR" sz="2000" b="1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bergamota</a:t>
            </a:r>
            <a:r>
              <a:rPr lang="pt-BR" sz="2000" dirty="0"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– mexerica</a:t>
            </a:r>
          </a:p>
          <a:p>
            <a:pPr algn="r"/>
            <a:r>
              <a:rPr lang="pt-BR" sz="2000" b="1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cacetinho</a:t>
            </a:r>
            <a:r>
              <a:rPr lang="pt-BR" sz="2000" dirty="0"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– pão francês</a:t>
            </a:r>
          </a:p>
          <a:p>
            <a:pPr algn="r"/>
            <a:endParaRPr lang="pt-BR" sz="2000" dirty="0">
              <a:latin typeface="RobotoBR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>
              <a:spcAft>
                <a:spcPts val="1800"/>
              </a:spcAft>
            </a:pPr>
            <a:r>
              <a:rPr lang="pt-BR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Região Centro-Oeste</a:t>
            </a:r>
          </a:p>
          <a:p>
            <a:pPr algn="r"/>
            <a:r>
              <a:rPr lang="pt-BR" sz="2000" b="1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pinchar</a:t>
            </a:r>
            <a:r>
              <a:rPr lang="pt-BR" sz="2000" dirty="0"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–  jogar fora</a:t>
            </a:r>
          </a:p>
          <a:p>
            <a:pPr algn="r"/>
            <a:r>
              <a:rPr lang="pt-BR" sz="2000" b="1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sarapantar</a:t>
            </a:r>
            <a:r>
              <a:rPr lang="pt-BR" sz="2000" dirty="0"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– assustar</a:t>
            </a: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F26C8158-0522-4A47-88CF-AF82A0D2FD8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latin typeface="RobotoBR" pitchFamily="2" charset="0"/>
              </a:rPr>
              <a:t>Variação linguística</a:t>
            </a:r>
            <a:endParaRPr lang="pt-BR" b="1" i="1" dirty="0">
              <a:solidFill>
                <a:schemeClr val="bg1"/>
              </a:solidFill>
              <a:latin typeface="RobotoBR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2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869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Agrupar 98">
            <a:extLst>
              <a:ext uri="{FF2B5EF4-FFF2-40B4-BE49-F238E27FC236}">
                <a16:creationId xmlns:a16="http://schemas.microsoft.com/office/drawing/2014/main" id="{E8A6F292-5B86-4835-B0F3-CB9132C0266D}"/>
              </a:ext>
            </a:extLst>
          </p:cNvPr>
          <p:cNvGrpSpPr/>
          <p:nvPr/>
        </p:nvGrpSpPr>
        <p:grpSpPr>
          <a:xfrm>
            <a:off x="199417" y="2528335"/>
            <a:ext cx="6871739" cy="3404420"/>
            <a:chOff x="1111074" y="1399231"/>
            <a:chExt cx="6871739" cy="3404420"/>
          </a:xfrm>
        </p:grpSpPr>
        <p:grpSp>
          <p:nvGrpSpPr>
            <p:cNvPr id="83" name="Agrupar 82">
              <a:extLst>
                <a:ext uri="{FF2B5EF4-FFF2-40B4-BE49-F238E27FC236}">
                  <a16:creationId xmlns:a16="http://schemas.microsoft.com/office/drawing/2014/main" id="{88246406-9DA2-46D8-BBA6-A63646E6EB3F}"/>
                </a:ext>
              </a:extLst>
            </p:cNvPr>
            <p:cNvGrpSpPr/>
            <p:nvPr/>
          </p:nvGrpSpPr>
          <p:grpSpPr>
            <a:xfrm>
              <a:off x="3347027" y="1399231"/>
              <a:ext cx="1815856" cy="2087191"/>
              <a:chOff x="3779635" y="98"/>
              <a:chExt cx="1815856" cy="2087191"/>
            </a:xfrm>
          </p:grpSpPr>
          <p:sp>
            <p:nvSpPr>
              <p:cNvPr id="84" name="Hexágono 83">
                <a:extLst>
                  <a:ext uri="{FF2B5EF4-FFF2-40B4-BE49-F238E27FC236}">
                    <a16:creationId xmlns:a16="http://schemas.microsoft.com/office/drawing/2014/main" id="{61688ABC-B972-4CE1-8F37-D1C22A7F2D9A}"/>
                  </a:ext>
                </a:extLst>
              </p:cNvPr>
              <p:cNvSpPr/>
              <p:nvPr/>
            </p:nvSpPr>
            <p:spPr>
              <a:xfrm rot="5400000">
                <a:off x="3643967" y="135766"/>
                <a:ext cx="2087191" cy="1815856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5" name="Hexágono 4">
                <a:extLst>
                  <a:ext uri="{FF2B5EF4-FFF2-40B4-BE49-F238E27FC236}">
                    <a16:creationId xmlns:a16="http://schemas.microsoft.com/office/drawing/2014/main" id="{A7345FAA-8B20-46BD-89B9-FBB61649CE50}"/>
                  </a:ext>
                </a:extLst>
              </p:cNvPr>
              <p:cNvSpPr txBox="1"/>
              <p:nvPr/>
            </p:nvSpPr>
            <p:spPr>
              <a:xfrm>
                <a:off x="4062605" y="325353"/>
                <a:ext cx="1249914" cy="143668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endParaRPr lang="pt-BR" sz="2000" kern="1200" dirty="0"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sp>
          <p:nvSpPr>
            <p:cNvPr id="73" name="CaixaDeTexto 72">
              <a:extLst>
                <a:ext uri="{FF2B5EF4-FFF2-40B4-BE49-F238E27FC236}">
                  <a16:creationId xmlns:a16="http://schemas.microsoft.com/office/drawing/2014/main" id="{530CFFAA-599D-488B-ABB8-927BF67206B0}"/>
                </a:ext>
              </a:extLst>
            </p:cNvPr>
            <p:cNvSpPr txBox="1"/>
            <p:nvPr/>
          </p:nvSpPr>
          <p:spPr>
            <a:xfrm>
              <a:off x="1111074" y="1834960"/>
              <a:ext cx="218264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spcAft>
                  <a:spcPts val="0"/>
                </a:spcAft>
              </a:pP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Nem todas</a:t>
              </a:r>
              <a:r>
                <a:rPr lang="pt-BR" sz="2000" b="1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</a:p>
            <a:p>
              <a:pPr lvl="0" algn="r">
                <a:spcAft>
                  <a:spcPts val="0"/>
                </a:spcAft>
              </a:pP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 sílabas tônicas </a:t>
              </a:r>
            </a:p>
            <a:p>
              <a:pPr lvl="0" algn="r">
                <a:spcAft>
                  <a:spcPts val="0"/>
                </a:spcAft>
              </a:pP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são 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acentuadas</a:t>
              </a:r>
            </a:p>
          </p:txBody>
        </p:sp>
        <p:grpSp>
          <p:nvGrpSpPr>
            <p:cNvPr id="98" name="Agrupar 97">
              <a:extLst>
                <a:ext uri="{FF2B5EF4-FFF2-40B4-BE49-F238E27FC236}">
                  <a16:creationId xmlns:a16="http://schemas.microsoft.com/office/drawing/2014/main" id="{159E5121-A595-47A1-8CE3-08EF02B430B3}"/>
                </a:ext>
              </a:extLst>
            </p:cNvPr>
            <p:cNvGrpSpPr/>
            <p:nvPr/>
          </p:nvGrpSpPr>
          <p:grpSpPr>
            <a:xfrm>
              <a:off x="4197817" y="2720279"/>
              <a:ext cx="1803127" cy="2083372"/>
              <a:chOff x="4323853" y="3213805"/>
              <a:chExt cx="1803127" cy="2083372"/>
            </a:xfrm>
          </p:grpSpPr>
          <p:sp>
            <p:nvSpPr>
              <p:cNvPr id="75" name="Hexágono 74">
                <a:extLst>
                  <a:ext uri="{FF2B5EF4-FFF2-40B4-BE49-F238E27FC236}">
                    <a16:creationId xmlns:a16="http://schemas.microsoft.com/office/drawing/2014/main" id="{ADEB8C30-AA90-4D6F-9A34-CDD36AC83BD4}"/>
                  </a:ext>
                </a:extLst>
              </p:cNvPr>
              <p:cNvSpPr/>
              <p:nvPr/>
            </p:nvSpPr>
            <p:spPr>
              <a:xfrm rot="5400000">
                <a:off x="4183731" y="3353927"/>
                <a:ext cx="2083372" cy="1803127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9" name="CaixaDeTexto 78">
                <a:extLst>
                  <a:ext uri="{FF2B5EF4-FFF2-40B4-BE49-F238E27FC236}">
                    <a16:creationId xmlns:a16="http://schemas.microsoft.com/office/drawing/2014/main" id="{F3BFC2FB-6317-4869-BE54-606FA43E296C}"/>
                  </a:ext>
                </a:extLst>
              </p:cNvPr>
              <p:cNvSpPr txBox="1"/>
              <p:nvPr/>
            </p:nvSpPr>
            <p:spPr>
              <a:xfrm>
                <a:off x="4397417" y="3702973"/>
                <a:ext cx="1656000" cy="1044000"/>
              </a:xfrm>
              <a:prstGeom prst="rect">
                <a:avLst/>
              </a:prstGeom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889000">
                  <a:spcBef>
                    <a:spcPct val="0"/>
                  </a:spcBef>
                  <a:buNone/>
                </a:pPr>
                <a:r>
                  <a:rPr lang="pt-BR" sz="2200" kern="1200" dirty="0">
                    <a:solidFill>
                      <a:schemeClr val="bg1"/>
                    </a:solidFill>
                    <a:latin typeface="RobotoBR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Todas têm </a:t>
                </a:r>
              </a:p>
              <a:p>
                <a:pPr marL="0" lvl="0" indent="0" algn="ctr" defTabSz="889000">
                  <a:spcBef>
                    <a:spcPct val="0"/>
                  </a:spcBef>
                  <a:buNone/>
                </a:pPr>
                <a:r>
                  <a:rPr lang="pt-BR" sz="2200" kern="1200" dirty="0">
                    <a:solidFill>
                      <a:schemeClr val="bg1"/>
                    </a:solidFill>
                    <a:latin typeface="RobotoBR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 </a:t>
                </a:r>
                <a:r>
                  <a:rPr lang="pt-BR" sz="2200" b="1" kern="1200" dirty="0">
                    <a:solidFill>
                      <a:schemeClr val="bg1"/>
                    </a:solidFill>
                    <a:latin typeface="RobotoBR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última</a:t>
                </a:r>
                <a:r>
                  <a:rPr lang="pt-BR" sz="2200" kern="1200" dirty="0">
                    <a:solidFill>
                      <a:schemeClr val="bg1"/>
                    </a:solidFill>
                    <a:latin typeface="RobotoBR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sílaba tônica</a:t>
                </a:r>
              </a:p>
            </p:txBody>
          </p:sp>
        </p:grpSp>
        <p:sp>
          <p:nvSpPr>
            <p:cNvPr id="86" name="Hexágono 4">
              <a:extLst>
                <a:ext uri="{FF2B5EF4-FFF2-40B4-BE49-F238E27FC236}">
                  <a16:creationId xmlns:a16="http://schemas.microsoft.com/office/drawing/2014/main" id="{32737AD8-DAC9-4748-9763-704E271ADFAB}"/>
                </a:ext>
              </a:extLst>
            </p:cNvPr>
            <p:cNvSpPr txBox="1"/>
            <p:nvPr/>
          </p:nvSpPr>
          <p:spPr>
            <a:xfrm>
              <a:off x="3627336" y="1799287"/>
              <a:ext cx="1242509" cy="14356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endParaRPr lang="pt-BR" sz="2200" b="1" kern="1200" dirty="0"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93" name="CaixaDeTexto 92">
              <a:extLst>
                <a:ext uri="{FF2B5EF4-FFF2-40B4-BE49-F238E27FC236}">
                  <a16:creationId xmlns:a16="http://schemas.microsoft.com/office/drawing/2014/main" id="{F26F881A-6530-466E-9560-569BF8E2847A}"/>
                </a:ext>
              </a:extLst>
            </p:cNvPr>
            <p:cNvSpPr txBox="1"/>
            <p:nvPr/>
          </p:nvSpPr>
          <p:spPr>
            <a:xfrm>
              <a:off x="6146813" y="3159061"/>
              <a:ext cx="1836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fub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á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sof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ás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caf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bon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és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cip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ó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tren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ós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vint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ém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ref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éns</a:t>
              </a:r>
              <a:endParaRPr lang="pt-BR" sz="2000" b="1" dirty="0">
                <a:solidFill>
                  <a:srgbClr val="D00000"/>
                </a:solidFill>
                <a:latin typeface="RobotoBR" pitchFamily="2" charset="0"/>
              </a:endParaRPr>
            </a:p>
          </p:txBody>
        </p:sp>
        <p:sp>
          <p:nvSpPr>
            <p:cNvPr id="94" name="CaixaDeTexto 93">
              <a:extLst>
                <a:ext uri="{FF2B5EF4-FFF2-40B4-BE49-F238E27FC236}">
                  <a16:creationId xmlns:a16="http://schemas.microsoft.com/office/drawing/2014/main" id="{DF9F0CED-6012-4DBE-BE0D-E436CF382DE4}"/>
                </a:ext>
              </a:extLst>
            </p:cNvPr>
            <p:cNvSpPr txBox="1"/>
            <p:nvPr/>
          </p:nvSpPr>
          <p:spPr>
            <a:xfrm>
              <a:off x="1795071" y="3481999"/>
              <a:ext cx="2196000" cy="720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ca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qui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pa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pel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na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dar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ventila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dor</a:t>
              </a:r>
              <a:endParaRPr lang="pt-BR" sz="2000" b="1" dirty="0">
                <a:latin typeface="RobotoBR" pitchFamily="2" charset="0"/>
              </a:endParaRP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id="{B90712BE-45B3-4151-B09A-54410C597945}"/>
                </a:ext>
              </a:extLst>
            </p:cNvPr>
            <p:cNvSpPr txBox="1"/>
            <p:nvPr/>
          </p:nvSpPr>
          <p:spPr>
            <a:xfrm>
              <a:off x="3263881" y="2126763"/>
              <a:ext cx="19615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977900">
                <a:spcBef>
                  <a:spcPct val="0"/>
                </a:spcBef>
              </a:pPr>
              <a:r>
                <a:rPr lang="pt-BR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OXÍTONAS</a:t>
              </a:r>
            </a:p>
          </p:txBody>
        </p:sp>
        <p:sp>
          <p:nvSpPr>
            <p:cNvPr id="97" name="CaixaDeTexto 96">
              <a:extLst>
                <a:ext uri="{FF2B5EF4-FFF2-40B4-BE49-F238E27FC236}">
                  <a16:creationId xmlns:a16="http://schemas.microsoft.com/office/drawing/2014/main" id="{7077B724-F311-4AEC-B82E-A5EFB95C048D}"/>
                </a:ext>
              </a:extLst>
            </p:cNvPr>
            <p:cNvSpPr txBox="1"/>
            <p:nvPr/>
          </p:nvSpPr>
          <p:spPr>
            <a:xfrm>
              <a:off x="5409540" y="1828907"/>
              <a:ext cx="2420904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terminadas em 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a(-s)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e(-s)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o(-s)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</a:t>
              </a:r>
              <a:r>
                <a:rPr lang="pt-BR" sz="2000" b="1" dirty="0">
                  <a:solidFill>
                    <a:srgbClr val="D00000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em(-ens)</a:t>
              </a:r>
              <a:r>
                <a:rPr lang="pt-BR" sz="2000" dirty="0">
                  <a:solidFill>
                    <a:schemeClr val="tx2"/>
                  </a:solidFill>
                  <a:latin typeface="RobotoBR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são acentuadas</a:t>
              </a:r>
              <a:endParaRPr lang="pt-BR" sz="2000" dirty="0">
                <a:latin typeface="RobotoBR" pitchFamily="2" charset="0"/>
              </a:endParaRPr>
            </a:p>
          </p:txBody>
        </p:sp>
      </p:grpSp>
      <p:sp>
        <p:nvSpPr>
          <p:cNvPr id="117" name="Forma Livre: Forma 116">
            <a:extLst>
              <a:ext uri="{FF2B5EF4-FFF2-40B4-BE49-F238E27FC236}">
                <a16:creationId xmlns:a16="http://schemas.microsoft.com/office/drawing/2014/main" id="{315E4D19-DDB6-44FC-849A-F8B927680592}"/>
              </a:ext>
            </a:extLst>
          </p:cNvPr>
          <p:cNvSpPr/>
          <p:nvPr/>
        </p:nvSpPr>
        <p:spPr>
          <a:xfrm>
            <a:off x="10163128" y="4197103"/>
            <a:ext cx="2142446" cy="1548000"/>
          </a:xfrm>
          <a:custGeom>
            <a:avLst/>
            <a:gdLst>
              <a:gd name="connsiteX0" fmla="*/ 0 w 2142446"/>
              <a:gd name="connsiteY0" fmla="*/ 0 h 2656849"/>
              <a:gd name="connsiteX1" fmla="*/ 2142446 w 2142446"/>
              <a:gd name="connsiteY1" fmla="*/ 0 h 2656849"/>
              <a:gd name="connsiteX2" fmla="*/ 2142446 w 2142446"/>
              <a:gd name="connsiteY2" fmla="*/ 2656849 h 2656849"/>
              <a:gd name="connsiteX3" fmla="*/ 0 w 2142446"/>
              <a:gd name="connsiteY3" fmla="*/ 2656849 h 2656849"/>
              <a:gd name="connsiteX4" fmla="*/ 0 w 2142446"/>
              <a:gd name="connsiteY4" fmla="*/ 0 h 265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2446" h="2656849">
                <a:moveTo>
                  <a:pt x="0" y="0"/>
                </a:moveTo>
                <a:lnTo>
                  <a:pt x="2142446" y="0"/>
                </a:lnTo>
                <a:lnTo>
                  <a:pt x="2142446" y="2656849"/>
                </a:lnTo>
                <a:lnTo>
                  <a:pt x="0" y="265684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142240" bIns="14224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buNone/>
            </a:pPr>
            <a:r>
              <a:rPr lang="pt-BR" sz="2000" b="1" kern="1200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má</a:t>
            </a:r>
            <a:r>
              <a:rPr lang="pt-BR" sz="2000" kern="12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gico, primo</a:t>
            </a:r>
            <a:r>
              <a:rPr lang="pt-BR" sz="2000" b="1" kern="1200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gê</a:t>
            </a:r>
            <a:r>
              <a:rPr lang="pt-BR" sz="2000" kern="12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nito, </a:t>
            </a:r>
            <a:r>
              <a:rPr lang="pt-BR" sz="2000" b="1" kern="1200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náu</a:t>
            </a:r>
            <a:r>
              <a:rPr lang="pt-BR" sz="2000" kern="12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frago, aca</a:t>
            </a:r>
            <a:r>
              <a:rPr lang="pt-BR" sz="2000" b="1" kern="1200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dê</a:t>
            </a:r>
            <a:r>
              <a:rPr lang="pt-BR" sz="2000" kern="12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mico, me</a:t>
            </a:r>
            <a:r>
              <a:rPr lang="pt-BR" sz="2000" b="1" kern="1200" dirty="0">
                <a:solidFill>
                  <a:srgbClr val="D00000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tró</a:t>
            </a:r>
            <a:r>
              <a:rPr lang="pt-BR" sz="2000" kern="1200" dirty="0">
                <a:solidFill>
                  <a:schemeClr val="tx2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pole</a:t>
            </a: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D04F5CC7-2156-4A98-8B2A-6E3D4393618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latin typeface="RobotoBR" pitchFamily="2" charset="0"/>
              </a:rPr>
              <a:t>Palavras oxítonas e proparoxítonas</a:t>
            </a:r>
            <a:endParaRPr lang="pt-BR" b="1" i="1" dirty="0">
              <a:solidFill>
                <a:schemeClr val="bg1"/>
              </a:solidFill>
              <a:latin typeface="RobotoBR" pitchFamily="2" charset="0"/>
            </a:endParaRPr>
          </a:p>
        </p:txBody>
      </p:sp>
      <p:sp>
        <p:nvSpPr>
          <p:cNvPr id="23" name="Hexágono 22">
            <a:extLst>
              <a:ext uri="{FF2B5EF4-FFF2-40B4-BE49-F238E27FC236}">
                <a16:creationId xmlns:a16="http://schemas.microsoft.com/office/drawing/2014/main" id="{F9FCFEA4-C65A-4ABA-A193-7F83A1811739}"/>
              </a:ext>
            </a:extLst>
          </p:cNvPr>
          <p:cNvSpPr/>
          <p:nvPr/>
        </p:nvSpPr>
        <p:spPr>
          <a:xfrm rot="5400000">
            <a:off x="7189573" y="2659580"/>
            <a:ext cx="2087191" cy="1815856"/>
          </a:xfrm>
          <a:prstGeom prst="hexagon">
            <a:avLst>
              <a:gd name="adj" fmla="val 25000"/>
              <a:gd name="vf" fmla="val 1154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Hexágono 23">
            <a:extLst>
              <a:ext uri="{FF2B5EF4-FFF2-40B4-BE49-F238E27FC236}">
                <a16:creationId xmlns:a16="http://schemas.microsoft.com/office/drawing/2014/main" id="{DA0B6F68-71F0-43BA-89A5-756D86227148}"/>
              </a:ext>
            </a:extLst>
          </p:cNvPr>
          <p:cNvSpPr/>
          <p:nvPr/>
        </p:nvSpPr>
        <p:spPr>
          <a:xfrm rot="5400000">
            <a:off x="8080742" y="3940248"/>
            <a:ext cx="2083372" cy="1892793"/>
          </a:xfrm>
          <a:prstGeom prst="hexagon">
            <a:avLst>
              <a:gd name="adj" fmla="val 25000"/>
              <a:gd name="vf" fmla="val 1154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541B5DB-33A3-4A30-AEF5-B5BEDF758CB2}"/>
              </a:ext>
            </a:extLst>
          </p:cNvPr>
          <p:cNvSpPr txBox="1"/>
          <p:nvPr/>
        </p:nvSpPr>
        <p:spPr>
          <a:xfrm>
            <a:off x="8146247" y="4425579"/>
            <a:ext cx="1936310" cy="1044000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ctr" defTabSz="889000">
              <a:spcBef>
                <a:spcPct val="0"/>
              </a:spcBef>
              <a:buNone/>
            </a:pPr>
            <a:r>
              <a:rPr lang="pt-BR" sz="2000" b="1" kern="1200" dirty="0">
                <a:solidFill>
                  <a:schemeClr val="bg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Todas</a:t>
            </a:r>
            <a:r>
              <a:rPr lang="pt-BR" sz="2000" kern="1200" dirty="0">
                <a:solidFill>
                  <a:schemeClr val="bg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são </a:t>
            </a:r>
          </a:p>
          <a:p>
            <a:pPr marL="0" lvl="0" indent="0" algn="ctr" defTabSz="889000">
              <a:spcBef>
                <a:spcPct val="0"/>
              </a:spcBef>
              <a:buNone/>
            </a:pPr>
            <a:r>
              <a:rPr lang="pt-BR" sz="2000" b="1" kern="1200" dirty="0">
                <a:solidFill>
                  <a:schemeClr val="bg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acentuadas</a:t>
            </a:r>
            <a:r>
              <a:rPr lang="pt-BR" sz="2000" kern="1200" dirty="0">
                <a:solidFill>
                  <a:schemeClr val="bg1"/>
                </a:solidFill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 na antepenúltima sílaba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EED4C6B-9E7E-48FF-B395-038E1782A375}"/>
              </a:ext>
            </a:extLst>
          </p:cNvPr>
          <p:cNvSpPr txBox="1"/>
          <p:nvPr/>
        </p:nvSpPr>
        <p:spPr>
          <a:xfrm>
            <a:off x="7252400" y="3385371"/>
            <a:ext cx="1961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77900">
              <a:spcBef>
                <a:spcPct val="0"/>
              </a:spcBef>
            </a:pP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  <a:cs typeface="Roboto" panose="02000000000000000000" pitchFamily="2" charset="0"/>
              </a:rPr>
              <a:t>PROPAROXÍTONAS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2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949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9A896F8F-A305-4ABE-84AF-9B2615AC674A}"/>
              </a:ext>
            </a:extLst>
          </p:cNvPr>
          <p:cNvSpPr/>
          <p:nvPr/>
        </p:nvSpPr>
        <p:spPr>
          <a:xfrm>
            <a:off x="4076423" y="609759"/>
            <a:ext cx="3744000" cy="95078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Light" pitchFamily="2" charset="0"/>
                <a:ea typeface="Roboto" panose="02000000000000000000" pitchFamily="2" charset="0"/>
                <a:cs typeface="Roboto" panose="02000000000000000000" pitchFamily="2" charset="0"/>
              </a:rPr>
              <a:t>Concordância nominal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EF4B0CA4-5C25-4101-91B7-1D0957B3F2AC}"/>
              </a:ext>
            </a:extLst>
          </p:cNvPr>
          <p:cNvGrpSpPr/>
          <p:nvPr/>
        </p:nvGrpSpPr>
        <p:grpSpPr>
          <a:xfrm>
            <a:off x="447432" y="1122848"/>
            <a:ext cx="11432810" cy="5527730"/>
            <a:chOff x="447432" y="801569"/>
            <a:chExt cx="11432810" cy="5527730"/>
          </a:xfrm>
        </p:grpSpPr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E51E9245-2A03-464F-8423-858BF1823108}"/>
                </a:ext>
              </a:extLst>
            </p:cNvPr>
            <p:cNvSpPr txBox="1"/>
            <p:nvPr/>
          </p:nvSpPr>
          <p:spPr>
            <a:xfrm>
              <a:off x="4661457" y="5098193"/>
              <a:ext cx="3384000" cy="123110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pt-BR" sz="20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uma </a:t>
              </a:r>
              <a:r>
                <a:rPr lang="pt-BR" sz="2000" b="1" dirty="0">
                  <a:solidFill>
                    <a:srgbClr val="D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enumeração</a:t>
              </a:r>
              <a:r>
                <a:rPr lang="pt-BR" sz="20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de substantivos, o adjetivo concorda </a:t>
              </a:r>
              <a:r>
                <a:rPr lang="pt-BR" sz="2000" b="1" dirty="0">
                  <a:solidFill>
                    <a:srgbClr val="D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obrigatoriamente</a:t>
              </a:r>
              <a:r>
                <a:rPr lang="pt-BR" sz="20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com o </a:t>
              </a:r>
              <a:r>
                <a:rPr lang="pt-BR" sz="2000" b="1" dirty="0">
                  <a:solidFill>
                    <a:srgbClr val="D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1º</a:t>
              </a:r>
              <a:r>
                <a:rPr lang="pt-BR" sz="20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substantivo da série</a:t>
              </a:r>
            </a:p>
          </p:txBody>
        </p:sp>
        <p:sp>
          <p:nvSpPr>
            <p:cNvPr id="75" name="Arco 74">
              <a:extLst>
                <a:ext uri="{FF2B5EF4-FFF2-40B4-BE49-F238E27FC236}">
                  <a16:creationId xmlns:a16="http://schemas.microsoft.com/office/drawing/2014/main" id="{2D14D095-D910-4D4F-A1B2-E2DD3FBF92F4}"/>
                </a:ext>
              </a:extLst>
            </p:cNvPr>
            <p:cNvSpPr/>
            <p:nvPr/>
          </p:nvSpPr>
          <p:spPr>
            <a:xfrm rot="16480314">
              <a:off x="3539885" y="784025"/>
              <a:ext cx="727136" cy="762223"/>
            </a:xfrm>
            <a:prstGeom prst="arc">
              <a:avLst/>
            </a:prstGeom>
            <a:ln w="12700">
              <a:solidFill>
                <a:srgbClr val="00B050"/>
              </a:solidFill>
              <a:headEnd w="sm" len="lg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b="1" dirty="0"/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5BF0CE4F-154B-4BF3-A594-37823048A961}"/>
                </a:ext>
              </a:extLst>
            </p:cNvPr>
            <p:cNvGrpSpPr/>
            <p:nvPr/>
          </p:nvGrpSpPr>
          <p:grpSpPr>
            <a:xfrm>
              <a:off x="447432" y="1054057"/>
              <a:ext cx="11432810" cy="4699935"/>
              <a:chOff x="447432" y="1054057"/>
              <a:chExt cx="11432810" cy="4699935"/>
            </a:xfrm>
          </p:grpSpPr>
          <p:sp>
            <p:nvSpPr>
              <p:cNvPr id="2" name="Retângulo: Cantos Arredondados 1">
                <a:extLst>
                  <a:ext uri="{FF2B5EF4-FFF2-40B4-BE49-F238E27FC236}">
                    <a16:creationId xmlns:a16="http://schemas.microsoft.com/office/drawing/2014/main" id="{F9F278B8-7645-4A1B-8D92-AA08CF169626}"/>
                  </a:ext>
                </a:extLst>
              </p:cNvPr>
              <p:cNvSpPr/>
              <p:nvPr/>
            </p:nvSpPr>
            <p:spPr>
              <a:xfrm>
                <a:off x="4922423" y="2300138"/>
                <a:ext cx="2376710" cy="7200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pt-BR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substantivo</a:t>
                </a:r>
              </a:p>
            </p:txBody>
          </p:sp>
          <p:cxnSp>
            <p:nvCxnSpPr>
              <p:cNvPr id="5" name="Conector de Seta Reta 4">
                <a:extLst>
                  <a:ext uri="{FF2B5EF4-FFF2-40B4-BE49-F238E27FC236}">
                    <a16:creationId xmlns:a16="http://schemas.microsoft.com/office/drawing/2014/main" id="{D4D4F237-23F9-4EB4-829D-0B38B37914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48423" y="1198941"/>
                <a:ext cx="0" cy="952200"/>
              </a:xfrm>
              <a:prstGeom prst="straightConnector1">
                <a:avLst/>
              </a:prstGeom>
              <a:ln w="34925" cap="flat" cmpd="sng" algn="ctr">
                <a:solidFill>
                  <a:srgbClr val="D00000"/>
                </a:solidFill>
                <a:prstDash val="solid"/>
                <a:round/>
                <a:headEnd type="triangle" w="lg" len="lg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6" name="Retângulo: Cantos Arredondados 5">
                <a:extLst>
                  <a:ext uri="{FF2B5EF4-FFF2-40B4-BE49-F238E27FC236}">
                    <a16:creationId xmlns:a16="http://schemas.microsoft.com/office/drawing/2014/main" id="{463F820E-0E02-4168-835F-FFA284FE10E4}"/>
                  </a:ext>
                </a:extLst>
              </p:cNvPr>
              <p:cNvSpPr/>
              <p:nvPr/>
            </p:nvSpPr>
            <p:spPr>
              <a:xfrm>
                <a:off x="10043050" y="4215312"/>
                <a:ext cx="1548000" cy="151200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t-BR" sz="2200" b="1" dirty="0">
                    <a:solidFill>
                      <a:schemeClr val="tx2"/>
                    </a:solidFill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artigos</a:t>
                </a:r>
              </a:p>
              <a:p>
                <a:pPr algn="ctr"/>
                <a:r>
                  <a:rPr lang="pt-BR" sz="2200" b="1" dirty="0">
                    <a:solidFill>
                      <a:schemeClr val="tx2"/>
                    </a:solidFill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adjetivos</a:t>
                </a:r>
              </a:p>
              <a:p>
                <a:pPr algn="ctr"/>
                <a:r>
                  <a:rPr lang="pt-BR" sz="2200" b="1" dirty="0">
                    <a:solidFill>
                      <a:schemeClr val="tx2"/>
                    </a:solidFill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numerais</a:t>
                </a:r>
              </a:p>
              <a:p>
                <a:pPr algn="ctr"/>
                <a:r>
                  <a:rPr lang="pt-BR" sz="2200" b="1" dirty="0">
                    <a:solidFill>
                      <a:schemeClr val="tx2"/>
                    </a:solidFill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pronomes</a:t>
                </a:r>
              </a:p>
            </p:txBody>
          </p:sp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F470A1A6-2294-4055-93DA-2C19D3CD8888}"/>
                  </a:ext>
                </a:extLst>
              </p:cNvPr>
              <p:cNvSpPr txBox="1"/>
              <p:nvPr/>
            </p:nvSpPr>
            <p:spPr>
              <a:xfrm>
                <a:off x="3204469" y="1283469"/>
                <a:ext cx="1972493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r"/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é o </a:t>
                </a:r>
                <a:r>
                  <a:rPr lang="pt-BR" sz="2000" b="1" dirty="0">
                    <a:solidFill>
                      <a:srgbClr val="D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núcleo</a:t>
                </a:r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dos </a:t>
                </a:r>
              </a:p>
              <a:p>
                <a:pPr algn="r"/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mecanismos de concordância</a:t>
                </a:r>
              </a:p>
            </p:txBody>
          </p:sp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E245AA95-BF81-4E3D-8A39-EAED63F4976D}"/>
                  </a:ext>
                </a:extLst>
              </p:cNvPr>
              <p:cNvSpPr txBox="1"/>
              <p:nvPr/>
            </p:nvSpPr>
            <p:spPr>
              <a:xfrm>
                <a:off x="7082382" y="2982655"/>
                <a:ext cx="2412000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concorda em:</a:t>
                </a:r>
                <a:endParaRPr lang="pt-BR" sz="2000" b="1" dirty="0">
                  <a:solidFill>
                    <a:srgbClr val="D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pPr algn="ctr"/>
                <a:r>
                  <a:rPr lang="pt-BR" sz="2000" b="1" dirty="0">
                    <a:solidFill>
                      <a:srgbClr val="D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gênero</a:t>
                </a:r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(masc./fem.)</a:t>
                </a:r>
              </a:p>
              <a:p>
                <a:pPr algn="ctr"/>
                <a:r>
                  <a:rPr lang="pt-BR" sz="2000" b="1" dirty="0">
                    <a:solidFill>
                      <a:srgbClr val="D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número</a:t>
                </a:r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(sing./plural)</a:t>
                </a:r>
              </a:p>
            </p:txBody>
          </p:sp>
          <p:cxnSp>
            <p:nvCxnSpPr>
              <p:cNvPr id="25" name="Conector reto 24">
                <a:extLst>
                  <a:ext uri="{FF2B5EF4-FFF2-40B4-BE49-F238E27FC236}">
                    <a16:creationId xmlns:a16="http://schemas.microsoft.com/office/drawing/2014/main" id="{ADFF2863-DC01-4B02-B9BC-6F00A49ACEB0}"/>
                  </a:ext>
                </a:extLst>
              </p:cNvPr>
              <p:cNvCxnSpPr/>
              <p:nvPr/>
            </p:nvCxnSpPr>
            <p:spPr>
              <a:xfrm>
                <a:off x="5232177" y="1777766"/>
                <a:ext cx="712685" cy="1"/>
              </a:xfrm>
              <a:prstGeom prst="line">
                <a:avLst/>
              </a:prstGeom>
              <a:ln w="254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Retângulo: Cantos Arredondados 29">
                <a:extLst>
                  <a:ext uri="{FF2B5EF4-FFF2-40B4-BE49-F238E27FC236}">
                    <a16:creationId xmlns:a16="http://schemas.microsoft.com/office/drawing/2014/main" id="{06FE0544-3459-4F9C-9A1C-D8D31D742B93}"/>
                  </a:ext>
                </a:extLst>
              </p:cNvPr>
              <p:cNvSpPr/>
              <p:nvPr/>
            </p:nvSpPr>
            <p:spPr>
              <a:xfrm>
                <a:off x="4684246" y="3984892"/>
                <a:ext cx="2520000" cy="1033354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1"/>
              <a:lstStyle/>
              <a:p>
                <a:pPr algn="ctr"/>
                <a:r>
                  <a:rPr lang="pt-BR" sz="2200" dirty="0">
                    <a:solidFill>
                      <a:schemeClr val="bg1"/>
                    </a:solidFill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com o </a:t>
                </a:r>
              </a:p>
              <a:p>
                <a:pPr algn="ctr"/>
                <a:r>
                  <a:rPr lang="pt-BR" sz="2200" b="1" dirty="0">
                    <a:solidFill>
                      <a:schemeClr val="bg1"/>
                    </a:solidFill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adjetivo anteposto</a:t>
                </a:r>
              </a:p>
            </p:txBody>
          </p:sp>
          <p:sp>
            <p:nvSpPr>
              <p:cNvPr id="37" name="CaixaDeTexto 36">
                <a:extLst>
                  <a:ext uri="{FF2B5EF4-FFF2-40B4-BE49-F238E27FC236}">
                    <a16:creationId xmlns:a16="http://schemas.microsoft.com/office/drawing/2014/main" id="{46D8182D-3A24-4B96-84B3-4AEF64129E5B}"/>
                  </a:ext>
                </a:extLst>
              </p:cNvPr>
              <p:cNvSpPr txBox="1"/>
              <p:nvPr/>
            </p:nvSpPr>
            <p:spPr>
              <a:xfrm>
                <a:off x="447432" y="3196311"/>
                <a:ext cx="2664000" cy="2160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 uma enumeração de substantivos, o adjetivo pode concordar  </a:t>
                </a:r>
                <a:r>
                  <a:rPr lang="pt-BR" sz="2000" b="1" dirty="0">
                    <a:solidFill>
                      <a:srgbClr val="D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indiferentemente</a:t>
                </a:r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com o </a:t>
                </a:r>
                <a:r>
                  <a:rPr lang="pt-BR" sz="2000" b="1" dirty="0">
                    <a:solidFill>
                      <a:srgbClr val="D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último</a:t>
                </a:r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da série; ou, no </a:t>
                </a:r>
                <a:r>
                  <a:rPr lang="pt-BR" sz="2000" b="1" dirty="0">
                    <a:solidFill>
                      <a:srgbClr val="D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plural</a:t>
                </a:r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com </a:t>
                </a:r>
                <a:r>
                  <a:rPr lang="pt-BR" sz="2000" b="1" dirty="0">
                    <a:solidFill>
                      <a:srgbClr val="D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todos</a:t>
                </a:r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os substantivos</a:t>
                </a:r>
              </a:p>
            </p:txBody>
          </p:sp>
          <p:cxnSp>
            <p:nvCxnSpPr>
              <p:cNvPr id="49" name="Conector de Seta Reta 48">
                <a:extLst>
                  <a:ext uri="{FF2B5EF4-FFF2-40B4-BE49-F238E27FC236}">
                    <a16:creationId xmlns:a16="http://schemas.microsoft.com/office/drawing/2014/main" id="{FC38333A-09CE-4C06-BC9D-A143EDE04C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844969" y="3143226"/>
                <a:ext cx="8060" cy="1030254"/>
              </a:xfrm>
              <a:prstGeom prst="straightConnector1">
                <a:avLst/>
              </a:prstGeom>
              <a:ln w="25400">
                <a:solidFill>
                  <a:srgbClr val="D00000"/>
                </a:solidFill>
                <a:headEnd type="triangle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Retângulo: Cantos Arredondados 59">
                <a:extLst>
                  <a:ext uri="{FF2B5EF4-FFF2-40B4-BE49-F238E27FC236}">
                    <a16:creationId xmlns:a16="http://schemas.microsoft.com/office/drawing/2014/main" id="{96B33F34-98FA-454F-BE96-E554F7D2221A}"/>
                  </a:ext>
                </a:extLst>
              </p:cNvPr>
              <p:cNvSpPr/>
              <p:nvPr/>
            </p:nvSpPr>
            <p:spPr>
              <a:xfrm>
                <a:off x="9792242" y="2145630"/>
                <a:ext cx="2088000" cy="900000"/>
              </a:xfrm>
              <a:prstGeom prst="roundRect">
                <a:avLst/>
              </a:prstGeom>
              <a:solidFill>
                <a:srgbClr val="D00000">
                  <a:alpha val="7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pt-BR" sz="2200" dirty="0">
                    <a:solidFill>
                      <a:schemeClr val="bg1"/>
                    </a:solidFill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são chamados </a:t>
                </a:r>
                <a:r>
                  <a:rPr lang="pt-BR" sz="2200" b="1" dirty="0">
                    <a:solidFill>
                      <a:schemeClr val="bg1"/>
                    </a:solidFill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determinantes</a:t>
                </a:r>
              </a:p>
            </p:txBody>
          </p:sp>
          <p:sp>
            <p:nvSpPr>
              <p:cNvPr id="73" name="Fluxograma: Conector 72">
                <a:extLst>
                  <a:ext uri="{FF2B5EF4-FFF2-40B4-BE49-F238E27FC236}">
                    <a16:creationId xmlns:a16="http://schemas.microsoft.com/office/drawing/2014/main" id="{16327BE8-36B7-4852-AB53-6657B6C58E6C}"/>
                  </a:ext>
                </a:extLst>
              </p:cNvPr>
              <p:cNvSpPr/>
              <p:nvPr/>
            </p:nvSpPr>
            <p:spPr>
              <a:xfrm>
                <a:off x="2919842" y="1054057"/>
                <a:ext cx="458823" cy="458823"/>
              </a:xfrm>
              <a:prstGeom prst="flowChartConnector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rgbClr val="D00000"/>
                    </a:solidFill>
                    <a:latin typeface="RobotoBRLight" pitchFamily="2" charset="0"/>
                  </a:rPr>
                  <a:t>1</a:t>
                </a:r>
              </a:p>
            </p:txBody>
          </p:sp>
          <p:sp>
            <p:nvSpPr>
              <p:cNvPr id="74" name="Arco 73">
                <a:extLst>
                  <a:ext uri="{FF2B5EF4-FFF2-40B4-BE49-F238E27FC236}">
                    <a16:creationId xmlns:a16="http://schemas.microsoft.com/office/drawing/2014/main" id="{7283BD21-E35E-416B-B30B-C24B2F148A90}"/>
                  </a:ext>
                </a:extLst>
              </p:cNvPr>
              <p:cNvSpPr/>
              <p:nvPr/>
            </p:nvSpPr>
            <p:spPr>
              <a:xfrm rot="8778975">
                <a:off x="3729445" y="1157870"/>
                <a:ext cx="1185821" cy="1525952"/>
              </a:xfrm>
              <a:prstGeom prst="arc">
                <a:avLst/>
              </a:prstGeom>
              <a:ln w="12700">
                <a:solidFill>
                  <a:srgbClr val="00B050"/>
                </a:solidFill>
                <a:headEnd w="sm" len="lg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 b="1" dirty="0"/>
              </a:p>
            </p:txBody>
          </p:sp>
          <p:sp>
            <p:nvSpPr>
              <p:cNvPr id="76" name="Fluxograma: Conector 75">
                <a:extLst>
                  <a:ext uri="{FF2B5EF4-FFF2-40B4-BE49-F238E27FC236}">
                    <a16:creationId xmlns:a16="http://schemas.microsoft.com/office/drawing/2014/main" id="{629102A6-09BF-4748-BDAE-EA7035D1EED0}"/>
                  </a:ext>
                </a:extLst>
              </p:cNvPr>
              <p:cNvSpPr/>
              <p:nvPr/>
            </p:nvSpPr>
            <p:spPr>
              <a:xfrm>
                <a:off x="8167081" y="2024609"/>
                <a:ext cx="458823" cy="487885"/>
              </a:xfrm>
              <a:prstGeom prst="flowChartConnector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rgbClr val="D00000"/>
                    </a:solidFill>
                    <a:latin typeface="RobotoBRLight" pitchFamily="2" charset="0"/>
                  </a:rPr>
                  <a:t>2</a:t>
                </a:r>
              </a:p>
            </p:txBody>
          </p:sp>
          <p:sp>
            <p:nvSpPr>
              <p:cNvPr id="77" name="CaixaDeTexto 76">
                <a:extLst>
                  <a:ext uri="{FF2B5EF4-FFF2-40B4-BE49-F238E27FC236}">
                    <a16:creationId xmlns:a16="http://schemas.microsoft.com/office/drawing/2014/main" id="{34B659D9-C1A6-481B-8FB4-33AB444BF6A6}"/>
                  </a:ext>
                </a:extLst>
              </p:cNvPr>
              <p:cNvSpPr txBox="1"/>
              <p:nvPr/>
            </p:nvSpPr>
            <p:spPr>
              <a:xfrm>
                <a:off x="6557148" y="1367223"/>
                <a:ext cx="2213003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r"/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todo nome variável associado</a:t>
                </a:r>
              </a:p>
            </p:txBody>
          </p:sp>
          <p:sp>
            <p:nvSpPr>
              <p:cNvPr id="79" name="Arco 78">
                <a:extLst>
                  <a:ext uri="{FF2B5EF4-FFF2-40B4-BE49-F238E27FC236}">
                    <a16:creationId xmlns:a16="http://schemas.microsoft.com/office/drawing/2014/main" id="{2FA741AC-00A1-47A6-8FDE-A493461A4EB4}"/>
                  </a:ext>
                </a:extLst>
              </p:cNvPr>
              <p:cNvSpPr/>
              <p:nvPr/>
            </p:nvSpPr>
            <p:spPr>
              <a:xfrm rot="6128280">
                <a:off x="6879996" y="1546493"/>
                <a:ext cx="914400" cy="914400"/>
              </a:xfrm>
              <a:prstGeom prst="arc">
                <a:avLst/>
              </a:prstGeom>
              <a:ln w="12700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80" name="Fluxograma: Conector 79">
                <a:extLst>
                  <a:ext uri="{FF2B5EF4-FFF2-40B4-BE49-F238E27FC236}">
                    <a16:creationId xmlns:a16="http://schemas.microsoft.com/office/drawing/2014/main" id="{477FD1AB-8F02-4D8B-85BE-2019CBD51F5B}"/>
                  </a:ext>
                </a:extLst>
              </p:cNvPr>
              <p:cNvSpPr/>
              <p:nvPr/>
            </p:nvSpPr>
            <p:spPr>
              <a:xfrm>
                <a:off x="6335260" y="3177559"/>
                <a:ext cx="458823" cy="487885"/>
              </a:xfrm>
              <a:prstGeom prst="flowChartConnector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rgbClr val="D00000"/>
                    </a:solidFill>
                    <a:latin typeface="RobotoBRLight" pitchFamily="2" charset="0"/>
                  </a:rPr>
                  <a:t>3</a:t>
                </a:r>
              </a:p>
            </p:txBody>
          </p:sp>
          <p:sp>
            <p:nvSpPr>
              <p:cNvPr id="81" name="Arco 80">
                <a:extLst>
                  <a:ext uri="{FF2B5EF4-FFF2-40B4-BE49-F238E27FC236}">
                    <a16:creationId xmlns:a16="http://schemas.microsoft.com/office/drawing/2014/main" id="{DD492E6B-8603-4AFD-B765-7CBD29D77A89}"/>
                  </a:ext>
                </a:extLst>
              </p:cNvPr>
              <p:cNvSpPr/>
              <p:nvPr/>
            </p:nvSpPr>
            <p:spPr>
              <a:xfrm rot="9903114">
                <a:off x="5661544" y="1894328"/>
                <a:ext cx="2241199" cy="1868701"/>
              </a:xfrm>
              <a:prstGeom prst="arc">
                <a:avLst/>
              </a:prstGeom>
              <a:ln w="12700">
                <a:solidFill>
                  <a:srgbClr val="00B050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82" name="Fluxograma: Conector 81">
                <a:extLst>
                  <a:ext uri="{FF2B5EF4-FFF2-40B4-BE49-F238E27FC236}">
                    <a16:creationId xmlns:a16="http://schemas.microsoft.com/office/drawing/2014/main" id="{6727D12F-2B29-4B93-B434-486179B84D97}"/>
                  </a:ext>
                </a:extLst>
              </p:cNvPr>
              <p:cNvSpPr/>
              <p:nvPr/>
            </p:nvSpPr>
            <p:spPr>
              <a:xfrm>
                <a:off x="10217220" y="3272324"/>
                <a:ext cx="458823" cy="489600"/>
              </a:xfrm>
              <a:prstGeom prst="flowChartConnector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rgbClr val="D00000"/>
                    </a:solidFill>
                    <a:latin typeface="RobotoBRLight" pitchFamily="2" charset="0"/>
                  </a:rPr>
                  <a:t>4</a:t>
                </a:r>
              </a:p>
            </p:txBody>
          </p:sp>
          <p:sp>
            <p:nvSpPr>
              <p:cNvPr id="84" name="Arco 83">
                <a:extLst>
                  <a:ext uri="{FF2B5EF4-FFF2-40B4-BE49-F238E27FC236}">
                    <a16:creationId xmlns:a16="http://schemas.microsoft.com/office/drawing/2014/main" id="{8FAB52ED-B159-49DD-B721-3E24D2AE88D1}"/>
                  </a:ext>
                </a:extLst>
              </p:cNvPr>
              <p:cNvSpPr/>
              <p:nvPr/>
            </p:nvSpPr>
            <p:spPr>
              <a:xfrm rot="12596105">
                <a:off x="9586438" y="2542375"/>
                <a:ext cx="1562324" cy="1677219"/>
              </a:xfrm>
              <a:prstGeom prst="arc">
                <a:avLst/>
              </a:prstGeom>
              <a:ln w="12700">
                <a:solidFill>
                  <a:srgbClr val="00B050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85" name="Fluxograma: Conector 84">
                <a:extLst>
                  <a:ext uri="{FF2B5EF4-FFF2-40B4-BE49-F238E27FC236}">
                    <a16:creationId xmlns:a16="http://schemas.microsoft.com/office/drawing/2014/main" id="{489A047E-D47D-4640-A3B3-5EF2A1272FDB}"/>
                  </a:ext>
                </a:extLst>
              </p:cNvPr>
              <p:cNvSpPr/>
              <p:nvPr/>
            </p:nvSpPr>
            <p:spPr>
              <a:xfrm>
                <a:off x="7787953" y="4772731"/>
                <a:ext cx="458823" cy="489600"/>
              </a:xfrm>
              <a:prstGeom prst="flowChartConnector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rgbClr val="D00000"/>
                    </a:solidFill>
                    <a:latin typeface="RobotoBRLight" pitchFamily="2" charset="0"/>
                  </a:rPr>
                  <a:t>5</a:t>
                </a:r>
              </a:p>
            </p:txBody>
          </p:sp>
          <p:sp>
            <p:nvSpPr>
              <p:cNvPr id="86" name="Arco 85">
                <a:extLst>
                  <a:ext uri="{FF2B5EF4-FFF2-40B4-BE49-F238E27FC236}">
                    <a16:creationId xmlns:a16="http://schemas.microsoft.com/office/drawing/2014/main" id="{81B64072-AA86-4059-81EA-7F7398F8400E}"/>
                  </a:ext>
                </a:extLst>
              </p:cNvPr>
              <p:cNvSpPr/>
              <p:nvPr/>
            </p:nvSpPr>
            <p:spPr>
              <a:xfrm rot="3269936">
                <a:off x="5953372" y="4073686"/>
                <a:ext cx="1815903" cy="1544709"/>
              </a:xfrm>
              <a:prstGeom prst="arc">
                <a:avLst>
                  <a:gd name="adj1" fmla="val 16200000"/>
                  <a:gd name="adj2" fmla="val 21343186"/>
                </a:avLst>
              </a:prstGeom>
              <a:ln w="12700">
                <a:solidFill>
                  <a:srgbClr val="00B050"/>
                </a:solidFill>
                <a:headEnd w="sm" len="lg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 b="1" dirty="0"/>
              </a:p>
            </p:txBody>
          </p:sp>
          <p:sp>
            <p:nvSpPr>
              <p:cNvPr id="87" name="Retângulo: Cantos Arredondados 86">
                <a:extLst>
                  <a:ext uri="{FF2B5EF4-FFF2-40B4-BE49-F238E27FC236}">
                    <a16:creationId xmlns:a16="http://schemas.microsoft.com/office/drawing/2014/main" id="{14CBD3D8-BDE3-4498-9186-88F9B40A1E1D}"/>
                  </a:ext>
                </a:extLst>
              </p:cNvPr>
              <p:cNvSpPr/>
              <p:nvPr/>
            </p:nvSpPr>
            <p:spPr>
              <a:xfrm>
                <a:off x="447432" y="2206799"/>
                <a:ext cx="2520000" cy="864000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1"/>
              <a:lstStyle/>
              <a:p>
                <a:pPr algn="ctr"/>
                <a:r>
                  <a:rPr lang="pt-BR" sz="2200" dirty="0">
                    <a:solidFill>
                      <a:schemeClr val="bg1"/>
                    </a:solidFill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com o </a:t>
                </a:r>
              </a:p>
              <a:p>
                <a:pPr algn="ctr"/>
                <a:r>
                  <a:rPr lang="pt-BR" sz="2200" b="1" dirty="0">
                    <a:solidFill>
                      <a:schemeClr val="bg1"/>
                    </a:solidFill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adjetivo posposto</a:t>
                </a:r>
              </a:p>
            </p:txBody>
          </p:sp>
          <p:sp>
            <p:nvSpPr>
              <p:cNvPr id="88" name="Fluxograma: Conector 87">
                <a:extLst>
                  <a:ext uri="{FF2B5EF4-FFF2-40B4-BE49-F238E27FC236}">
                    <a16:creationId xmlns:a16="http://schemas.microsoft.com/office/drawing/2014/main" id="{403FC9CE-FBEE-4BDE-B534-0816415981C9}"/>
                  </a:ext>
                </a:extLst>
              </p:cNvPr>
              <p:cNvSpPr/>
              <p:nvPr/>
            </p:nvSpPr>
            <p:spPr>
              <a:xfrm>
                <a:off x="3520220" y="3027524"/>
                <a:ext cx="458823" cy="489600"/>
              </a:xfrm>
              <a:prstGeom prst="flowChartConnector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rgbClr val="D00000"/>
                    </a:solidFill>
                    <a:latin typeface="RobotoBRLight" pitchFamily="2" charset="0"/>
                  </a:rPr>
                  <a:t>6</a:t>
                </a:r>
              </a:p>
            </p:txBody>
          </p:sp>
          <p:sp>
            <p:nvSpPr>
              <p:cNvPr id="90" name="Arco 89">
                <a:extLst>
                  <a:ext uri="{FF2B5EF4-FFF2-40B4-BE49-F238E27FC236}">
                    <a16:creationId xmlns:a16="http://schemas.microsoft.com/office/drawing/2014/main" id="{9EC78A8E-A39C-44AE-96E3-165B8BD84BF6}"/>
                  </a:ext>
                </a:extLst>
              </p:cNvPr>
              <p:cNvSpPr/>
              <p:nvPr/>
            </p:nvSpPr>
            <p:spPr>
              <a:xfrm rot="3063195">
                <a:off x="1043327" y="2584082"/>
                <a:ext cx="2513540" cy="2091609"/>
              </a:xfrm>
              <a:prstGeom prst="arc">
                <a:avLst>
                  <a:gd name="adj1" fmla="val 16200000"/>
                  <a:gd name="adj2" fmla="val 21343186"/>
                </a:avLst>
              </a:prstGeom>
              <a:ln w="12700">
                <a:solidFill>
                  <a:srgbClr val="00B050"/>
                </a:solidFill>
                <a:headEnd w="sm" len="lg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 b="1" dirty="0"/>
              </a:p>
            </p:txBody>
          </p:sp>
        </p:grp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3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2838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401C1005-5FEF-4C7D-8CCB-643AA4A25A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3288890"/>
            <a:ext cx="4311491" cy="2700000"/>
          </a:xfrm>
        </p:spPr>
        <p:txBody>
          <a:bodyPr lIns="0" tIns="0" rIns="0" bIns="0" anchor="t" anchorCtr="0">
            <a:normAutofit/>
          </a:bodyPr>
          <a:lstStyle/>
          <a:p>
            <a:pPr marL="180000" indent="-180000">
              <a:lnSpc>
                <a:spcPct val="120000"/>
              </a:lnSpc>
              <a:spcBef>
                <a:spcPts val="0"/>
              </a:spcBef>
              <a:buClr>
                <a:schemeClr val="tx2"/>
              </a:buClr>
            </a:pP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Deliciosos 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é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determinante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de</a:t>
            </a:r>
            <a:r>
              <a:rPr lang="pt-BR" sz="2000" dirty="0">
                <a:solidFill>
                  <a:srgbClr val="D00000"/>
                </a:solidFill>
                <a:latin typeface="RobotoBRLight" pitchFamily="2" charset="0"/>
              </a:rPr>
              <a:t> </a:t>
            </a:r>
            <a:r>
              <a:rPr lang="pt-BR" sz="2000" dirty="0">
                <a:solidFill>
                  <a:schemeClr val="accent1"/>
                </a:solidFill>
                <a:latin typeface="RobotoBRLight" pitchFamily="2" charset="0"/>
              </a:rPr>
              <a:t>bolos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e </a:t>
            </a:r>
            <a:r>
              <a:rPr lang="pt-BR" sz="2000" dirty="0">
                <a:solidFill>
                  <a:schemeClr val="accent1"/>
                </a:solidFill>
                <a:latin typeface="RobotoBRLight" pitchFamily="2" charset="0"/>
              </a:rPr>
              <a:t>tortas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. </a:t>
            </a:r>
          </a:p>
          <a:p>
            <a:pPr marL="180000" indent="-180000">
              <a:lnSpc>
                <a:spcPct val="120000"/>
              </a:lnSpc>
              <a:spcBef>
                <a:spcPts val="0"/>
              </a:spcBef>
            </a:pP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O determinante concorda com </a:t>
            </a:r>
            <a:r>
              <a:rPr lang="pt-BR" sz="2000" dirty="0">
                <a:solidFill>
                  <a:schemeClr val="accent1"/>
                </a:solidFill>
                <a:latin typeface="RobotoBRLight" pitchFamily="2" charset="0"/>
              </a:rPr>
              <a:t>bolos 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(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masculino/plural)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.</a:t>
            </a:r>
          </a:p>
          <a:p>
            <a:pPr marL="180000" indent="-180000">
              <a:lnSpc>
                <a:spcPct val="120000"/>
              </a:lnSpc>
              <a:spcBef>
                <a:spcPts val="0"/>
              </a:spcBef>
            </a:pP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Deliciosos é adjetivo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anteposto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; está colocado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antes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da enumeração dos substantivos.</a:t>
            </a:r>
            <a:endParaRPr lang="pt-BR" sz="2000" dirty="0">
              <a:latin typeface="RobotoBRLight" pitchFamily="2" charset="0"/>
            </a:endParaRP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01333C70-A005-4C64-80C0-D6C12D0EA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67400" y="3119760"/>
            <a:ext cx="5486395" cy="3738240"/>
          </a:xfrm>
        </p:spPr>
        <p:txBody>
          <a:bodyPr lIns="0" tIns="0" rIns="0" bIns="0" anchor="t" anchorCtr="0">
            <a:noAutofit/>
          </a:bodyPr>
          <a:lstStyle/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Na 1ª frase,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suja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concorda com o substantivo mais próximo a ele (</a:t>
            </a:r>
            <a:r>
              <a:rPr lang="pt-BR" sz="2000" dirty="0">
                <a:solidFill>
                  <a:schemeClr val="accent1"/>
                </a:solidFill>
                <a:latin typeface="RobotoBRLight" pitchFamily="2" charset="0"/>
              </a:rPr>
              <a:t>cortina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) e na 2ª,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sujos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concorda com o conjunto dos substantivos, por isso ele está no plural.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Na 1ª frase, apenas a </a:t>
            </a:r>
            <a:r>
              <a:rPr lang="pt-BR" sz="2000" dirty="0">
                <a:solidFill>
                  <a:schemeClr val="accent1"/>
                </a:solidFill>
                <a:latin typeface="RobotoBRLight" pitchFamily="2" charset="0"/>
              </a:rPr>
              <a:t>cortina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estava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suja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; na 2ª, tanto o </a:t>
            </a:r>
            <a:r>
              <a:rPr lang="pt-BR" sz="2000" dirty="0">
                <a:solidFill>
                  <a:schemeClr val="accent1"/>
                </a:solidFill>
                <a:latin typeface="RobotoBRLight" pitchFamily="2" charset="0"/>
              </a:rPr>
              <a:t>tapete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quanto a </a:t>
            </a:r>
            <a:r>
              <a:rPr lang="pt-BR" sz="2000" dirty="0">
                <a:solidFill>
                  <a:schemeClr val="accent1"/>
                </a:solidFill>
                <a:latin typeface="RobotoBRLight" pitchFamily="2" charset="0"/>
              </a:rPr>
              <a:t>cortina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estavam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sujos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.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</a:pP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o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,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a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,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suja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e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sujos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são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determinantes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de</a:t>
            </a:r>
            <a:r>
              <a:rPr lang="pt-BR" sz="2000" dirty="0">
                <a:solidFill>
                  <a:srgbClr val="D00000"/>
                </a:solidFill>
                <a:latin typeface="RobotoBRLight" pitchFamily="2" charset="0"/>
              </a:rPr>
              <a:t> </a:t>
            </a:r>
            <a:r>
              <a:rPr lang="pt-BR" sz="2000" dirty="0">
                <a:solidFill>
                  <a:schemeClr val="accent1"/>
                </a:solidFill>
                <a:latin typeface="RobotoBRLight" pitchFamily="2" charset="0"/>
              </a:rPr>
              <a:t>tapete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e </a:t>
            </a:r>
            <a:r>
              <a:rPr lang="pt-BR" sz="2000" dirty="0">
                <a:solidFill>
                  <a:schemeClr val="accent1"/>
                </a:solidFill>
                <a:latin typeface="RobotoBRLight" pitchFamily="2" charset="0"/>
              </a:rPr>
              <a:t>cortina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; os adjetivos são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pospostos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; estão </a:t>
            </a:r>
            <a:r>
              <a:rPr lang="pt-BR" sz="2000" b="1" dirty="0">
                <a:solidFill>
                  <a:schemeClr val="tx2"/>
                </a:solidFill>
                <a:latin typeface="RobotoBRLight" pitchFamily="2" charset="0"/>
              </a:rPr>
              <a:t>depois</a:t>
            </a:r>
            <a:r>
              <a:rPr lang="pt-BR" sz="2000" dirty="0">
                <a:solidFill>
                  <a:schemeClr val="tx2"/>
                </a:solidFill>
                <a:latin typeface="RobotoBRLight" pitchFamily="2" charset="0"/>
              </a:rPr>
              <a:t> da enumeração dos substantivos.</a:t>
            </a:r>
            <a:endParaRPr lang="pt-BR" sz="2000" dirty="0"/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E91FCE7B-7B3D-4197-8F80-CEDFDF8AE97C}"/>
              </a:ext>
            </a:extLst>
          </p:cNvPr>
          <p:cNvGrpSpPr/>
          <p:nvPr/>
        </p:nvGrpSpPr>
        <p:grpSpPr>
          <a:xfrm>
            <a:off x="838200" y="1832437"/>
            <a:ext cx="10515597" cy="1260000"/>
            <a:chOff x="587477" y="1789121"/>
            <a:chExt cx="10107800" cy="1260000"/>
          </a:xfrm>
        </p:grpSpPr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id="{087C6982-1D12-4891-A456-7AF08266806E}"/>
                </a:ext>
              </a:extLst>
            </p:cNvPr>
            <p:cNvSpPr/>
            <p:nvPr/>
          </p:nvSpPr>
          <p:spPr>
            <a:xfrm>
              <a:off x="587477" y="1789121"/>
              <a:ext cx="4144297" cy="12600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 casa da vovó, sempre como </a:t>
              </a:r>
            </a:p>
            <a:p>
              <a:pPr algn="ctr"/>
              <a:r>
                <a:rPr lang="pt-BR" sz="2000" b="1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deliciosos</a:t>
              </a:r>
              <a:r>
                <a:rPr lang="pt-BR" sz="2000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bolos e tortas.</a:t>
              </a:r>
            </a:p>
          </p:txBody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CD77E7D5-773D-4887-9A02-488AB971C927}"/>
                </a:ext>
              </a:extLst>
            </p:cNvPr>
            <p:cNvSpPr/>
            <p:nvPr/>
          </p:nvSpPr>
          <p:spPr>
            <a:xfrm>
              <a:off x="5421645" y="1789121"/>
              <a:ext cx="5273632" cy="12600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pt-BR" sz="2000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</a:t>
              </a:r>
              <a:r>
                <a:rPr lang="pt-BR" sz="2000" u="sng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tapete</a:t>
              </a:r>
              <a:r>
                <a:rPr lang="pt-BR" sz="2000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a </a:t>
              </a:r>
              <a:r>
                <a:rPr lang="pt-BR" sz="2000" u="sng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cortina</a:t>
              </a:r>
              <a:r>
                <a:rPr lang="pt-BR" sz="2000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pt-BR" sz="2000" b="1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suja</a:t>
              </a:r>
              <a:r>
                <a:rPr lang="pt-BR" sz="2000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foram lavados.</a:t>
              </a:r>
            </a:p>
            <a:p>
              <a:pPr algn="ctr"/>
              <a:r>
                <a:rPr lang="pt-BR" sz="2000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</a:t>
              </a:r>
              <a:r>
                <a:rPr lang="pt-BR" sz="2000" u="sng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tapete</a:t>
              </a:r>
              <a:r>
                <a:rPr lang="pt-BR" sz="2000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a </a:t>
              </a:r>
              <a:r>
                <a:rPr lang="pt-BR" sz="2000" u="sng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cortina</a:t>
              </a:r>
              <a:r>
                <a:rPr lang="pt-BR" sz="2000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pt-BR" sz="2000" b="1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sujos</a:t>
              </a:r>
              <a:r>
                <a:rPr lang="pt-BR" sz="2000" dirty="0">
                  <a:solidFill>
                    <a:schemeClr val="tx2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foram lavados</a:t>
              </a:r>
            </a:p>
          </p:txBody>
        </p:sp>
      </p:grp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A194BDE5-206B-4FE7-9C1E-377ADE919207}"/>
              </a:ext>
            </a:extLst>
          </p:cNvPr>
          <p:cNvCxnSpPr>
            <a:cxnSpLocks/>
          </p:cNvCxnSpPr>
          <p:nvPr/>
        </p:nvCxnSpPr>
        <p:spPr>
          <a:xfrm>
            <a:off x="5549488" y="3288890"/>
            <a:ext cx="0" cy="3159533"/>
          </a:xfrm>
          <a:prstGeom prst="line">
            <a:avLst/>
          </a:prstGeom>
          <a:ln w="254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ítulo 1">
            <a:extLst>
              <a:ext uri="{FF2B5EF4-FFF2-40B4-BE49-F238E27FC236}">
                <a16:creationId xmlns:a16="http://schemas.microsoft.com/office/drawing/2014/main" id="{290AB428-D704-4DBD-BB30-1BEF6E88008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solidFill>
                  <a:schemeClr val="bg1"/>
                </a:solidFill>
                <a:latin typeface="RobotoBR" pitchFamily="2" charset="0"/>
              </a:rPr>
              <a:t>Concordância nominal: exemplos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6010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spaço Reservado para Texto 32">
            <a:extLst>
              <a:ext uri="{FF2B5EF4-FFF2-40B4-BE49-F238E27FC236}">
                <a16:creationId xmlns:a16="http://schemas.microsoft.com/office/drawing/2014/main" id="{B416465D-4F4E-49F1-8D21-245CFF035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1" y="2026888"/>
            <a:ext cx="5157788" cy="1792944"/>
          </a:xfrm>
        </p:spPr>
        <p:txBody>
          <a:bodyPr anchor="t"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derivação prefixal modifica o sentido da palavra criando um antônimo.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Um prefixo de negação é adicionado antes da palavra primitiva.</a:t>
            </a:r>
          </a:p>
        </p:txBody>
      </p:sp>
      <p:pic>
        <p:nvPicPr>
          <p:cNvPr id="38" name="Espaço Reservado para Conteúdo 14">
            <a:extLst>
              <a:ext uri="{FF2B5EF4-FFF2-40B4-BE49-F238E27FC236}">
                <a16:creationId xmlns:a16="http://schemas.microsoft.com/office/drawing/2014/main" id="{8196651A-1A01-44F1-8C83-4B9F743854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6610" y="4020438"/>
            <a:ext cx="5157787" cy="2169225"/>
          </a:xfrm>
          <a:prstGeom prst="rect">
            <a:avLst/>
          </a:prstGeom>
        </p:spPr>
      </p:pic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id="{6B8DB645-9241-4FAE-94CE-553DE49015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4935" y="2026888"/>
            <a:ext cx="5048865" cy="1792943"/>
          </a:xfrm>
        </p:spPr>
        <p:txBody>
          <a:bodyPr anchor="t"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Também pode haver formação de palavras por derivação sufixal.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adicionado um sufixo depois da palavra primitiva.</a:t>
            </a:r>
          </a:p>
        </p:txBody>
      </p:sp>
      <p:pic>
        <p:nvPicPr>
          <p:cNvPr id="40" name="Espaço Reservado para Conteúdo 39">
            <a:extLst>
              <a:ext uri="{FF2B5EF4-FFF2-40B4-BE49-F238E27FC236}">
                <a16:creationId xmlns:a16="http://schemas.microsoft.com/office/drawing/2014/main" id="{C0B79B4D-4901-4EA2-84B0-1CD67ADAB9D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7605" y="4010830"/>
            <a:ext cx="5183188" cy="2178833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4B390073-A4AC-4BBA-81D0-4374C3AD79D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solidFill>
                  <a:schemeClr val="bg1"/>
                </a:solidFill>
                <a:latin typeface="RobotoBR" pitchFamily="2" charset="0"/>
              </a:rPr>
              <a:t>Processo de formação de palavras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7877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6">
            <a:extLst>
              <a:ext uri="{FF2B5EF4-FFF2-40B4-BE49-F238E27FC236}">
                <a16:creationId xmlns:a16="http://schemas.microsoft.com/office/drawing/2014/main" id="{D23ABCFC-B425-48A4-93A8-185F5A7D4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12" y="427703"/>
            <a:ext cx="3384000" cy="540000"/>
          </a:xfrm>
        </p:spPr>
        <p:txBody>
          <a:bodyPr lIns="0" tIns="0" rIns="0" bIns="0" anchor="b">
            <a:normAutofit fontScale="90000"/>
          </a:bodyPr>
          <a:lstStyle/>
          <a:p>
            <a:pPr algn="ctr"/>
            <a:r>
              <a:rPr lang="pt-BR" sz="2800" b="1" dirty="0">
                <a:solidFill>
                  <a:schemeClr val="accent1"/>
                </a:solidFill>
                <a:latin typeface="RobotoBRLight" pitchFamily="2" charset="0"/>
                <a:ea typeface="Roboto" panose="02000000000000000000" pitchFamily="2" charset="0"/>
                <a:cs typeface="Roboto" panose="02000000000000000000" pitchFamily="2" charset="0"/>
              </a:rPr>
              <a:t>Prefixos de negação</a:t>
            </a:r>
          </a:p>
        </p:txBody>
      </p:sp>
      <p:sp>
        <p:nvSpPr>
          <p:cNvPr id="21" name="Espaço Reservado para Conteúdo 16">
            <a:extLst>
              <a:ext uri="{FF2B5EF4-FFF2-40B4-BE49-F238E27FC236}">
                <a16:creationId xmlns:a16="http://schemas.microsoft.com/office/drawing/2014/main" id="{E8829F66-D0D1-42AB-8638-4FC6AC806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1897" y="1180681"/>
            <a:ext cx="7451557" cy="684000"/>
          </a:xfrm>
        </p:spPr>
        <p:txBody>
          <a:bodyPr lIns="0" tIns="0" rIns="0" bIns="0">
            <a:normAutofit/>
          </a:bodyPr>
          <a:lstStyle/>
          <a:p>
            <a:pPr marL="216000" indent="-216000">
              <a:spcBef>
                <a:spcPts val="0"/>
              </a:spcBef>
            </a:pPr>
            <a:r>
              <a:rPr lang="pt-BR" sz="2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Criação de nova palavra a partir da união de outras palavras ou radicais existentes.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0BC7FD1E-CBAC-406D-9EE1-C81988D734B2}"/>
              </a:ext>
            </a:extLst>
          </p:cNvPr>
          <p:cNvSpPr/>
          <p:nvPr/>
        </p:nvSpPr>
        <p:spPr>
          <a:xfrm>
            <a:off x="404612" y="1003705"/>
            <a:ext cx="3384000" cy="5328000"/>
          </a:xfrm>
          <a:prstGeom prst="rect">
            <a:avLst/>
          </a:prstGeom>
          <a:noFill/>
          <a:ln>
            <a:solidFill>
              <a:srgbClr val="D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>
              <a:buClr>
                <a:schemeClr val="tx2"/>
              </a:buClr>
            </a:pP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poluir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>
              <a:buClr>
                <a:schemeClr val="tx2"/>
              </a:buClr>
            </a:pP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igualdade</a:t>
            </a:r>
          </a:p>
          <a:p>
            <a:pPr>
              <a:spcAft>
                <a:spcPts val="1200"/>
              </a:spcAft>
              <a:buClr>
                <a:schemeClr val="tx2"/>
              </a:buClr>
            </a:pP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carga</a:t>
            </a:r>
          </a:p>
          <a:p>
            <a:pPr>
              <a:spcAft>
                <a:spcPts val="1200"/>
              </a:spcAft>
              <a:buClr>
                <a:schemeClr val="tx2"/>
              </a:buClr>
            </a:pP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feliz,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fiel,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suficiente</a:t>
            </a:r>
          </a:p>
          <a:p>
            <a:pPr marL="216000" indent="-2160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Antes de </a:t>
            </a: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</a:t>
            </a: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108000">
              <a:spcAft>
                <a:spcPts val="1200"/>
              </a:spcAft>
              <a:buClr>
                <a:schemeClr val="tx2"/>
              </a:buClr>
            </a:pP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permeável,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possível</a:t>
            </a:r>
          </a:p>
          <a:p>
            <a:pPr marL="216000" indent="-2160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Antes de </a:t>
            </a: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endParaRPr lang="pt-BR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16000">
              <a:spcAft>
                <a:spcPts val="1200"/>
              </a:spcAft>
              <a:buClr>
                <a:schemeClr val="tx2"/>
              </a:buClr>
            </a:pP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lógico,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moral</a:t>
            </a:r>
          </a:p>
          <a:p>
            <a:pPr marL="216000" indent="-2160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Antes de </a:t>
            </a: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216000">
              <a:buClr>
                <a:schemeClr val="tx2"/>
              </a:buClr>
            </a:pP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ir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racional</a:t>
            </a:r>
          </a:p>
        </p:txBody>
      </p:sp>
      <p:sp>
        <p:nvSpPr>
          <p:cNvPr id="20" name="Título 6">
            <a:extLst>
              <a:ext uri="{FF2B5EF4-FFF2-40B4-BE49-F238E27FC236}">
                <a16:creationId xmlns:a16="http://schemas.microsoft.com/office/drawing/2014/main" id="{F2940966-520C-4C5C-8A1E-5784B7E2AC9C}"/>
              </a:ext>
            </a:extLst>
          </p:cNvPr>
          <p:cNvSpPr txBox="1">
            <a:spLocks/>
          </p:cNvSpPr>
          <p:nvPr/>
        </p:nvSpPr>
        <p:spPr>
          <a:xfrm>
            <a:off x="6481898" y="595992"/>
            <a:ext cx="2700000" cy="54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b="1" dirty="0">
                <a:solidFill>
                  <a:schemeClr val="accent1"/>
                </a:solidFill>
                <a:latin typeface="RobotoBRLight" pitchFamily="2" charset="0"/>
                <a:ea typeface="Roboto" panose="02000000000000000000" pitchFamily="2" charset="0"/>
                <a:cs typeface="Roboto" panose="02000000000000000000" pitchFamily="2" charset="0"/>
              </a:rPr>
              <a:t>Composição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C46F0D0F-BD82-40CE-A3B9-184F6A8F9374}"/>
              </a:ext>
            </a:extLst>
          </p:cNvPr>
          <p:cNvSpPr/>
          <p:nvPr/>
        </p:nvSpPr>
        <p:spPr>
          <a:xfrm>
            <a:off x="4231898" y="1988374"/>
            <a:ext cx="3600000" cy="4392000"/>
          </a:xfrm>
          <a:prstGeom prst="rect">
            <a:avLst/>
          </a:prstGeom>
          <a:ln>
            <a:solidFill>
              <a:srgbClr val="D00000"/>
            </a:solidFill>
          </a:ln>
        </p:spPr>
        <p:txBody>
          <a:bodyPr wrap="square" lIns="180000" tIns="0" rIns="108000" bIns="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pt-BR" sz="1900" b="1" dirty="0">
                <a:solidFill>
                  <a:schemeClr val="accent1"/>
                </a:solidFill>
                <a:latin typeface="RobotoBRLight" pitchFamily="2" charset="0"/>
                <a:ea typeface="Roboto" panose="02000000000000000000" pitchFamily="2" charset="0"/>
                <a:cs typeface="Roboto" panose="02000000000000000000" pitchFamily="2" charset="0"/>
              </a:rPr>
              <a:t>Composição por justaposição</a:t>
            </a:r>
          </a:p>
          <a:p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Ocorre quando uma palavra nova é formada </a:t>
            </a:r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sem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que haja </a:t>
            </a:r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alteração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nas palavras (ou radicais) que a formam.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t-BR" sz="19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Exemplos:</a:t>
            </a:r>
          </a:p>
          <a:p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peixe-orelha</a:t>
            </a:r>
          </a:p>
          <a:p>
            <a:pPr>
              <a:spcAft>
                <a:spcPts val="1200"/>
              </a:spcAft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(peixe </a:t>
            </a:r>
            <a:r>
              <a:rPr lang="pt-BR" sz="1900" b="1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orelha)</a:t>
            </a:r>
          </a:p>
          <a:p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beija-flor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(beija </a:t>
            </a:r>
            <a:r>
              <a:rPr lang="pt-BR" sz="1900" b="1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flor)</a:t>
            </a:r>
          </a:p>
          <a:p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passatempo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(passa </a:t>
            </a:r>
            <a:r>
              <a:rPr lang="pt-BR" sz="1900" b="1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tempo)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BE5B22F5-BCF9-436B-B757-B2779832AF7C}"/>
              </a:ext>
            </a:extLst>
          </p:cNvPr>
          <p:cNvSpPr/>
          <p:nvPr/>
        </p:nvSpPr>
        <p:spPr>
          <a:xfrm>
            <a:off x="8083455" y="1988374"/>
            <a:ext cx="3600000" cy="4392000"/>
          </a:xfrm>
          <a:prstGeom prst="rect">
            <a:avLst/>
          </a:prstGeom>
          <a:ln>
            <a:solidFill>
              <a:srgbClr val="D00000"/>
            </a:solidFill>
          </a:ln>
        </p:spPr>
        <p:txBody>
          <a:bodyPr wrap="square" lIns="180000" tIns="0" rIns="108000" bIns="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pt-BR" sz="1900" b="1" dirty="0">
                <a:solidFill>
                  <a:schemeClr val="accent1"/>
                </a:solidFill>
                <a:latin typeface="RobotoBRLight" pitchFamily="2" charset="0"/>
                <a:ea typeface="Roboto" panose="02000000000000000000" pitchFamily="2" charset="0"/>
                <a:cs typeface="Roboto" panose="02000000000000000000" pitchFamily="2" charset="0"/>
              </a:rPr>
              <a:t>Composição por aglutinação</a:t>
            </a:r>
          </a:p>
          <a:p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Ocorre quando uma palavra nova é formada </a:t>
            </a:r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 alteração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nas palavras (ou radicais) que a formam.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pt-BR" sz="19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Exemplos:</a:t>
            </a:r>
          </a:p>
          <a:p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fatocção</a:t>
            </a:r>
          </a:p>
          <a:p>
            <a:pPr>
              <a:spcAft>
                <a:spcPts val="1200"/>
              </a:spcAft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(fato </a:t>
            </a:r>
            <a:r>
              <a:rPr lang="pt-BR" sz="1900" b="1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ficção)</a:t>
            </a:r>
          </a:p>
          <a:p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planalto</a:t>
            </a:r>
          </a:p>
          <a:p>
            <a:pPr>
              <a:spcAft>
                <a:spcPts val="1200"/>
              </a:spcAft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(plano </a:t>
            </a:r>
            <a:r>
              <a:rPr lang="pt-BR" sz="1900" b="1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alto)</a:t>
            </a:r>
          </a:p>
          <a:p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cabisbaixo</a:t>
            </a:r>
          </a:p>
          <a:p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(cabeça </a:t>
            </a:r>
            <a:r>
              <a:rPr lang="pt-BR" sz="1900" b="1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baixo)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64785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690</Words>
  <Application>Microsoft Office PowerPoint</Application>
  <PresentationFormat>Widescreen</PresentationFormat>
  <Paragraphs>132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RobotoBR</vt:lpstr>
      <vt:lpstr>RobotoBRLight</vt:lpstr>
      <vt:lpstr>Tema do Office</vt:lpstr>
      <vt:lpstr>Unidade 5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Prefixos de negação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5</dc:title>
  <dc:creator>João Paulo Bortoluci</dc:creator>
  <cp:lastModifiedBy>João Paulo Bortoluci</cp:lastModifiedBy>
  <cp:revision>1</cp:revision>
  <dcterms:created xsi:type="dcterms:W3CDTF">2020-04-02T21:41:35Z</dcterms:created>
  <dcterms:modified xsi:type="dcterms:W3CDTF">2020-04-02T21:46:07Z</dcterms:modified>
</cp:coreProperties>
</file>