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83" r:id="rId2"/>
    <p:sldId id="371" r:id="rId3"/>
    <p:sldId id="372" r:id="rId4"/>
    <p:sldId id="373" r:id="rId5"/>
    <p:sldId id="374" r:id="rId6"/>
    <p:sldId id="375" r:id="rId7"/>
    <p:sldId id="376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766408-023D-4EC7-BB7C-C1EDE0690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53C9328-C77A-4503-B973-98C679E88C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8DB8A0-A00C-400B-8111-6B0400D9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0A9F10-93CC-450A-8958-F4DF62E84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68A247-6018-4AEA-927A-2C4141D2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133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3E8AE4-1F93-4E97-89C3-0D0B3F004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09C6347-DC1B-4621-8DBA-CE5706998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E66664-8031-44FB-938A-4E6AC9640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7DFC653-9F8E-445B-B9EB-A8094D989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13120F-4F26-4EF4-878A-FAFDEA11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4236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D4FBC-DD73-47C3-968F-2643D85FE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CD0C5FA-A045-44AF-B44B-3758B8508B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685AF1-2349-4F65-8BF8-85843C1A5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4825A0-7B57-46CB-BA23-56999B1C5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EB287B-2218-45EF-997C-2FB9EB018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183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07543-7492-4363-94D9-6F19CF4FE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A59432-0635-49E9-9CA4-610171BD9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D75CABB-E86C-41CC-AE11-ED6FD79809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F4D914B-3D29-471A-81DC-B2E8C929C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FA5D7DD-7BF9-4E65-AAF2-899910826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309056-A81C-43BB-AAC6-289B1EF90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432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A7A523-91EC-44EC-B838-661C91E7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82ADDB-1C30-43EE-A3AF-F33689E236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EB608BD-8CB0-4F05-82A2-914A251CB1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B283B9D-E739-4D35-A5D6-ACD847D548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C63387C-F909-47E4-A059-8701A4B38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3595577-1905-4A85-8C5B-D0F429449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CCB0E88-1218-4472-A7A3-3BBA1659B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CD69A09-B19E-4CE2-AEB3-C2C9BE65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87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2F4D6-CDB8-4706-AAC9-D0EF26520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AD1D262-7907-4E49-9D04-5DFD43816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B66C20B-A66A-4504-A729-DF1851BD1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150CCDB-064D-4E1E-81F2-9B1B6F328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528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2B95E19-738C-44B0-9EF2-3A6A281D2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A49F48A-C12A-4EE4-94C8-48E0E087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6714699-AE0D-495A-ADDC-91292F2A8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044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F887BB-72E9-45ED-960F-EAF1E9B45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8EAEAC3-9E30-4A43-A450-58725E98E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2494745-D613-4B13-BC0A-F85C50F5B7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6B7ED05-CB10-45DA-8D7F-D0E8F5C1D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F8B39F5-2593-4B8E-992B-D137C988C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164ED19-5102-4381-B618-2E4B00C16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443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0B3387-ED72-4A90-9A3B-C71D2E6C5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76C28FD-5EA7-46F1-8E8E-A00F2DD09D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462B73-D0FA-4238-8D7E-E6C5AC64CC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0AD313-4592-4F90-9F60-9858E394E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E3B0B7-11D1-46E1-A027-D89647915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00BE2B-C842-4B06-A7DC-3834EBE03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32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C00A3A-0CC6-4430-97ED-79470FBBF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90F6C06-934E-42BA-92D7-7AADDACC8B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2655FE-CD17-4B7F-AE76-0D07E1BFE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11C86D-029C-40E0-A810-FCE9A8115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B7C48D-9799-411D-BB5B-CBD22AF95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366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F9C88D4-6741-44A5-90F8-3E9A819D8B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F2C9470-2067-4A87-8A69-45131A852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C535A61-236F-4AC5-B4BF-11BD98EAB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10ABA4-EAA7-4EF3-80FF-0F242C3E7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76F83F-4787-4390-B0A2-B68A4ADB6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47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8A50D76-83BC-4B6B-B878-ECE5BE4364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C4F3037-EF51-4131-A1C9-A4999D5BC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18FCCE-370F-4A44-998F-CD60945630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3CCA0-BD20-4BDF-B061-28932F9635AB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D093F8-6A4D-47AB-A481-20552FB767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F02AF-388E-4C1E-969B-530AB604C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4496D-7D25-4EBC-8263-68007090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6295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8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579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390ABC6-BB4F-4671-B9DF-48084FF12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587374"/>
            <a:ext cx="11223625" cy="617537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0553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30FF3BF-B7F3-47A8-A595-E8BAE4FF4149}"/>
              </a:ext>
            </a:extLst>
          </p:cNvPr>
          <p:cNvSpPr/>
          <p:nvPr/>
        </p:nvSpPr>
        <p:spPr>
          <a:xfrm>
            <a:off x="0" y="394491"/>
            <a:ext cx="12191999" cy="1323439"/>
          </a:xfrm>
          <a:prstGeom prst="rect">
            <a:avLst/>
          </a:prstGeom>
          <a:solidFill>
            <a:srgbClr val="497389"/>
          </a:solidFill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Variação linguística</a:t>
            </a:r>
            <a:r>
              <a:rPr lang="pt-BR" sz="4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</a:p>
          <a:p>
            <a:pPr algn="ctr"/>
            <a:r>
              <a:rPr lang="pt-BR" sz="40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emprego de estrangeirismos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59B4D76-6D03-4BBC-BE9B-56133DF0C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11" y="1730375"/>
            <a:ext cx="3638839" cy="246944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8C604E3-E2A1-46C6-890B-A74A80645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56" y="4302125"/>
            <a:ext cx="9961569" cy="2555875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6429A1B7-31D0-4A7D-9CD5-44510E844AAF}"/>
              </a:ext>
            </a:extLst>
          </p:cNvPr>
          <p:cNvSpPr/>
          <p:nvPr/>
        </p:nvSpPr>
        <p:spPr>
          <a:xfrm>
            <a:off x="4540250" y="2218618"/>
            <a:ext cx="7145331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ampliação do vocabulário de um idioma por meio do emprego de palavras ou expressões estrangeiras é chamada de empréstimos ou estrangeirismos.</a:t>
            </a:r>
          </a:p>
          <a:p>
            <a:pPr marL="216000" indent="-216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resultante de influência intercultural.</a:t>
            </a:r>
          </a:p>
          <a:p>
            <a:pPr marL="216000" indent="-2160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português do Brasil sofreu influências de línguas indígenas (abacaxi, aipim, mandioca etc.) e africanas (mocambo, moringa, tutu etc.).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715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30FF3BF-B7F3-47A8-A595-E8BAE4FF4149}"/>
              </a:ext>
            </a:extLst>
          </p:cNvPr>
          <p:cNvSpPr/>
          <p:nvPr/>
        </p:nvSpPr>
        <p:spPr>
          <a:xfrm>
            <a:off x="0" y="1034126"/>
            <a:ext cx="12192000" cy="646331"/>
          </a:xfrm>
          <a:prstGeom prst="rect">
            <a:avLst/>
          </a:prstGeom>
          <a:ln>
            <a:solidFill>
              <a:srgbClr val="588894"/>
            </a:solidFill>
          </a:ln>
        </p:spPr>
        <p:txBody>
          <a:bodyPr wrap="square" lIns="0">
            <a:spAutoFit/>
          </a:bodyPr>
          <a:lstStyle/>
          <a:p>
            <a:pPr algn="ctr"/>
            <a:r>
              <a:rPr lang="pt-BR" sz="3600" dirty="0">
                <a:solidFill>
                  <a:srgbClr val="49738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Variação linguística</a:t>
            </a:r>
            <a:r>
              <a:rPr lang="pt-BR" sz="3600" dirty="0">
                <a:solidFill>
                  <a:srgbClr val="49738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</a:t>
            </a:r>
            <a:r>
              <a:rPr lang="pt-BR" sz="3200" dirty="0">
                <a:solidFill>
                  <a:srgbClr val="497389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emprego de estrangeirismos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429A1B7-31D0-4A7D-9CD5-44510E844AAF}"/>
              </a:ext>
            </a:extLst>
          </p:cNvPr>
          <p:cNvSpPr/>
          <p:nvPr/>
        </p:nvSpPr>
        <p:spPr>
          <a:xfrm>
            <a:off x="5862293" y="2603069"/>
            <a:ext cx="582563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indent="-21600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 atualidade, pela influência estadunidense, especialmente nas áreas da tecnologia e na cultura de massa, temos incorporado, cada vez mais, termos originários do inglês ao nosso vocabulário cotidiano.</a:t>
            </a:r>
          </a:p>
          <a:p>
            <a:pPr marL="216000">
              <a:spcAft>
                <a:spcPts val="1200"/>
              </a:spcAft>
            </a:pPr>
            <a:r>
              <a:rPr lang="pt-BR" sz="20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Exemplos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216000">
              <a:spcAft>
                <a:spcPts val="600"/>
              </a:spcAft>
            </a:pPr>
            <a:r>
              <a:rPr lang="pt-BR" sz="20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site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sz="20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web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sz="20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top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</a:t>
            </a:r>
            <a:r>
              <a:rPr lang="pt-BR" sz="2000" i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show</a:t>
            </a:r>
            <a:r>
              <a:rPr lang="pt-BR" sz="20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etc.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D638DDB-51E0-42F7-90D8-CF09467428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714" y="4414631"/>
            <a:ext cx="4265895" cy="163374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6FB810D-2BB7-4EEA-8DC2-F11FCBEA71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253" y="2662858"/>
            <a:ext cx="4266356" cy="153228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7015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24CC9-2AD2-4B40-B000-E2E06FDC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365125"/>
            <a:ext cx="12192000" cy="1325563"/>
          </a:xfrm>
          <a:solidFill>
            <a:srgbClr val="497389"/>
          </a:solidFill>
        </p:spPr>
        <p:txBody>
          <a:bodyPr anchor="b">
            <a:no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pronomes relativos e as conjunções como recursos de coesão textual</a:t>
            </a:r>
          </a:p>
        </p:txBody>
      </p:sp>
      <p:sp>
        <p:nvSpPr>
          <p:cNvPr id="11" name="Conector reto 10">
            <a:extLst>
              <a:ext uri="{FF2B5EF4-FFF2-40B4-BE49-F238E27FC236}">
                <a16:creationId xmlns:a16="http://schemas.microsoft.com/office/drawing/2014/main" id="{934DBA9E-E7A1-4F01-A703-9630A0615CB1}"/>
              </a:ext>
            </a:extLst>
          </p:cNvPr>
          <p:cNvSpPr/>
          <p:nvPr/>
        </p:nvSpPr>
        <p:spPr>
          <a:xfrm>
            <a:off x="839788" y="1694419"/>
            <a:ext cx="10515600" cy="0"/>
          </a:xfrm>
          <a:prstGeom prst="line">
            <a:avLst/>
          </a:prstGeom>
          <a:ln w="2540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374BA9A7-5E3E-4C66-B1AA-B3602D2F0E1C}"/>
              </a:ext>
            </a:extLst>
          </p:cNvPr>
          <p:cNvSpPr/>
          <p:nvPr/>
        </p:nvSpPr>
        <p:spPr>
          <a:xfrm>
            <a:off x="839788" y="2249155"/>
            <a:ext cx="3258584" cy="4053169"/>
          </a:xfrm>
          <a:custGeom>
            <a:avLst/>
            <a:gdLst>
              <a:gd name="connsiteX0" fmla="*/ 0 w 8439124"/>
              <a:gd name="connsiteY0" fmla="*/ 0 h 1702398"/>
              <a:gd name="connsiteX1" fmla="*/ 8439124 w 8439124"/>
              <a:gd name="connsiteY1" fmla="*/ 0 h 1702398"/>
              <a:gd name="connsiteX2" fmla="*/ 8439124 w 8439124"/>
              <a:gd name="connsiteY2" fmla="*/ 1702398 h 1702398"/>
              <a:gd name="connsiteX3" fmla="*/ 0 w 8439124"/>
              <a:gd name="connsiteY3" fmla="*/ 1702398 h 1702398"/>
              <a:gd name="connsiteX4" fmla="*/ 0 w 8439124"/>
              <a:gd name="connsiteY4" fmla="*/ 0 h 170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702398">
                <a:moveTo>
                  <a:pt x="0" y="0"/>
                </a:moveTo>
                <a:lnTo>
                  <a:pt x="8439124" y="0"/>
                </a:lnTo>
                <a:lnTo>
                  <a:pt x="8439124" y="1702398"/>
                </a:lnTo>
                <a:lnTo>
                  <a:pt x="0" y="170239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marL="216000" lvl="0" indent="-216000" defTabSz="1244600">
              <a:lnSpc>
                <a:spcPct val="9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</a:t>
            </a:r>
            <a:r>
              <a:rPr lang="pt-BR" sz="2400" b="1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pronomes relativos </a:t>
            </a:r>
            <a:r>
              <a:rPr lang="pt-BR" sz="24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são palavras que retomam um termo citado anteriormente, substituindo-o e formando uma nova oração.</a:t>
            </a:r>
          </a:p>
          <a:p>
            <a:pPr marL="216000" lvl="0" indent="-216000" defTabSz="12446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pt-BR" sz="2000" kern="1200" dirty="0">
              <a:solidFill>
                <a:schemeClr val="accent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3A330A5-84B0-4608-9A2C-706B1DEB4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9375" y="1714501"/>
            <a:ext cx="8286749" cy="51435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84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24CC9-2AD2-4B40-B000-E2E06FDC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solidFill>
              <a:srgbClr val="588894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rgbClr val="5D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pronomes relativos e as conjunções como recursos de coesão textual</a:t>
            </a:r>
          </a:p>
        </p:txBody>
      </p:sp>
      <p:sp>
        <p:nvSpPr>
          <p:cNvPr id="11" name="Conector reto 10">
            <a:extLst>
              <a:ext uri="{FF2B5EF4-FFF2-40B4-BE49-F238E27FC236}">
                <a16:creationId xmlns:a16="http://schemas.microsoft.com/office/drawing/2014/main" id="{934DBA9E-E7A1-4F01-A703-9630A0615CB1}"/>
              </a:ext>
            </a:extLst>
          </p:cNvPr>
          <p:cNvSpPr/>
          <p:nvPr/>
        </p:nvSpPr>
        <p:spPr>
          <a:xfrm>
            <a:off x="839788" y="1902213"/>
            <a:ext cx="1051560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14" name="Conector reto 13">
            <a:extLst>
              <a:ext uri="{FF2B5EF4-FFF2-40B4-BE49-F238E27FC236}">
                <a16:creationId xmlns:a16="http://schemas.microsoft.com/office/drawing/2014/main" id="{50D19553-0427-47E8-9053-5C5FA7424090}"/>
              </a:ext>
            </a:extLst>
          </p:cNvPr>
          <p:cNvSpPr/>
          <p:nvPr/>
        </p:nvSpPr>
        <p:spPr>
          <a:xfrm>
            <a:off x="2751830" y="3316779"/>
            <a:ext cx="8600381" cy="0"/>
          </a:xfrm>
          <a:prstGeom prst="line">
            <a:avLst/>
          </a:prstGeom>
          <a:ln w="222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16" name="Conector reto 15">
            <a:extLst>
              <a:ext uri="{FF2B5EF4-FFF2-40B4-BE49-F238E27FC236}">
                <a16:creationId xmlns:a16="http://schemas.microsoft.com/office/drawing/2014/main" id="{DDE97115-FF63-4B27-A03E-1F40E37C1055}"/>
              </a:ext>
            </a:extLst>
          </p:cNvPr>
          <p:cNvSpPr/>
          <p:nvPr/>
        </p:nvSpPr>
        <p:spPr>
          <a:xfrm>
            <a:off x="2751829" y="4390908"/>
            <a:ext cx="8600381" cy="0"/>
          </a:xfrm>
          <a:prstGeom prst="line">
            <a:avLst/>
          </a:prstGeom>
          <a:ln w="222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Conector reto 17">
            <a:extLst>
              <a:ext uri="{FF2B5EF4-FFF2-40B4-BE49-F238E27FC236}">
                <a16:creationId xmlns:a16="http://schemas.microsoft.com/office/drawing/2014/main" id="{CF494FFA-949F-4B04-A1EA-137F833A2FFD}"/>
              </a:ext>
            </a:extLst>
          </p:cNvPr>
          <p:cNvSpPr/>
          <p:nvPr/>
        </p:nvSpPr>
        <p:spPr>
          <a:xfrm>
            <a:off x="2751827" y="5743690"/>
            <a:ext cx="8600381" cy="0"/>
          </a:xfrm>
          <a:prstGeom prst="line">
            <a:avLst/>
          </a:prstGeom>
          <a:ln w="222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tint val="5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pt-BR" dirty="0"/>
          </a:p>
        </p:txBody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395BBEE1-34D6-4BBF-BE93-74CC88B1803E}"/>
              </a:ext>
            </a:extLst>
          </p:cNvPr>
          <p:cNvSpPr/>
          <p:nvPr/>
        </p:nvSpPr>
        <p:spPr>
          <a:xfrm>
            <a:off x="2751828" y="2127543"/>
            <a:ext cx="8783680" cy="1044000"/>
          </a:xfrm>
          <a:custGeom>
            <a:avLst/>
            <a:gdLst>
              <a:gd name="connsiteX0" fmla="*/ 0 w 8439124"/>
              <a:gd name="connsiteY0" fmla="*/ 0 h 1702398"/>
              <a:gd name="connsiteX1" fmla="*/ 8439124 w 8439124"/>
              <a:gd name="connsiteY1" fmla="*/ 0 h 1702398"/>
              <a:gd name="connsiteX2" fmla="*/ 8439124 w 8439124"/>
              <a:gd name="connsiteY2" fmla="*/ 1702398 h 1702398"/>
              <a:gd name="connsiteX3" fmla="*/ 0 w 8439124"/>
              <a:gd name="connsiteY3" fmla="*/ 1702398 h 1702398"/>
              <a:gd name="connsiteX4" fmla="*/ 0 w 8439124"/>
              <a:gd name="connsiteY4" fmla="*/ 0 h 1702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39124" h="1702398">
                <a:moveTo>
                  <a:pt x="0" y="0"/>
                </a:moveTo>
                <a:lnTo>
                  <a:pt x="8439124" y="0"/>
                </a:lnTo>
                <a:lnTo>
                  <a:pt x="8439124" y="1702398"/>
                </a:lnTo>
                <a:lnTo>
                  <a:pt x="0" y="170239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6680" tIns="106680" rIns="106680" bIns="106680" numCol="1" spcCol="1270" anchor="t" anchorCtr="0">
            <a:noAutofit/>
          </a:bodyPr>
          <a:lstStyle/>
          <a:p>
            <a:pPr marL="216000" lvl="0" indent="-216000" defTabSz="1244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</a:t>
            </a:r>
            <a:r>
              <a:rPr lang="pt-BR" sz="2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conjunções subordinativas 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estabelecem a ligação entre duas orações, uma principal e outra subordinada, de modo que a subordinada complete o sentido da principal.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15CCA7B0-C51D-443F-A6B5-1CF7D1DE8084}"/>
              </a:ext>
            </a:extLst>
          </p:cNvPr>
          <p:cNvSpPr/>
          <p:nvPr/>
        </p:nvSpPr>
        <p:spPr>
          <a:xfrm>
            <a:off x="2751827" y="4561334"/>
            <a:ext cx="8600380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0" indent="-216000" defTabSz="1244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Ao mesmo tempo que ligam orações, as conjunções também apontam o tipo de </a:t>
            </a:r>
            <a:r>
              <a:rPr lang="pt-BR" sz="2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relação existente 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entre elas (adição, conclusão, explicação, condição, causa, consequência etc.).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10789947-08D4-4E49-A899-16754BE01D87}"/>
              </a:ext>
            </a:extLst>
          </p:cNvPr>
          <p:cNvSpPr/>
          <p:nvPr/>
        </p:nvSpPr>
        <p:spPr>
          <a:xfrm>
            <a:off x="2751828" y="3515573"/>
            <a:ext cx="8600380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0" indent="-216000" defTabSz="1244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Essas conjunções podem ser </a:t>
            </a:r>
            <a:r>
              <a:rPr lang="pt-BR" sz="2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integrantes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(que e se) ou </a:t>
            </a:r>
            <a:r>
              <a:rPr lang="pt-BR" sz="2200" dirty="0">
                <a:solidFill>
                  <a:schemeClr val="accent1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adverbiais</a:t>
            </a: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(porque, como, embora, ainda que, quando, à medida que etc.).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5FE66BA8-918F-454A-B3A9-6AD254287DF2}"/>
              </a:ext>
            </a:extLst>
          </p:cNvPr>
          <p:cNvSpPr/>
          <p:nvPr/>
        </p:nvSpPr>
        <p:spPr>
          <a:xfrm>
            <a:off x="2751828" y="5917295"/>
            <a:ext cx="8600380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lvl="0" indent="-216000" defTabSz="124460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Ao se empregar uma conjunção, é possível reiterar uma ideia ou indicar uma alternativa ou contraponto, por exemplo.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8596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224CC9-2AD2-4B40-B000-E2E06FDCB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625"/>
            <a:ext cx="10515600" cy="1325563"/>
          </a:xfrm>
          <a:ln>
            <a:solidFill>
              <a:srgbClr val="588894"/>
            </a:solidFill>
          </a:ln>
        </p:spPr>
        <p:txBody>
          <a:bodyPr>
            <a:normAutofit/>
          </a:bodyPr>
          <a:lstStyle/>
          <a:p>
            <a:pPr algn="ctr"/>
            <a:r>
              <a:rPr lang="pt-BR" sz="3600" dirty="0">
                <a:solidFill>
                  <a:srgbClr val="5D739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pronomes relativos e as conjunções como recursos de coesão textual</a:t>
            </a:r>
          </a:p>
        </p:txBody>
      </p:sp>
      <p:sp>
        <p:nvSpPr>
          <p:cNvPr id="11" name="Conector reto 10">
            <a:extLst>
              <a:ext uri="{FF2B5EF4-FFF2-40B4-BE49-F238E27FC236}">
                <a16:creationId xmlns:a16="http://schemas.microsoft.com/office/drawing/2014/main" id="{934DBA9E-E7A1-4F01-A703-9630A0615CB1}"/>
              </a:ext>
            </a:extLst>
          </p:cNvPr>
          <p:cNvSpPr/>
          <p:nvPr/>
        </p:nvSpPr>
        <p:spPr>
          <a:xfrm>
            <a:off x="839788" y="2218294"/>
            <a:ext cx="10515600" cy="0"/>
          </a:xfrm>
          <a:prstGeom prst="line">
            <a:avLst/>
          </a:prstGeom>
          <a:ln w="25400"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pt-BR" dirty="0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C6575FCF-6BF6-4752-9F0B-6181C3C7C05D}"/>
              </a:ext>
            </a:extLst>
          </p:cNvPr>
          <p:cNvGrpSpPr/>
          <p:nvPr/>
        </p:nvGrpSpPr>
        <p:grpSpPr>
          <a:xfrm>
            <a:off x="914531" y="2638974"/>
            <a:ext cx="10440857" cy="3315163"/>
            <a:chOff x="1030315" y="2779651"/>
            <a:chExt cx="10440857" cy="3315163"/>
          </a:xfrm>
        </p:grpSpPr>
        <p:pic>
          <p:nvPicPr>
            <p:cNvPr id="5" name="Imagem 4">
              <a:extLst>
                <a:ext uri="{FF2B5EF4-FFF2-40B4-BE49-F238E27FC236}">
                  <a16:creationId xmlns:a16="http://schemas.microsoft.com/office/drawing/2014/main" id="{05030320-D4AB-4D32-978F-2A98AACED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315" y="2779651"/>
              <a:ext cx="10440857" cy="3315163"/>
            </a:xfrm>
            <a:prstGeom prst="rect">
              <a:avLst/>
            </a:prstGeom>
          </p:spPr>
        </p:pic>
        <p:sp>
          <p:nvSpPr>
            <p:cNvPr id="8" name="Forma Livre: Forma 7">
              <a:extLst>
                <a:ext uri="{FF2B5EF4-FFF2-40B4-BE49-F238E27FC236}">
                  <a16:creationId xmlns:a16="http://schemas.microsoft.com/office/drawing/2014/main" id="{C9B52D05-0266-40C9-A862-32138B7A8B0D}"/>
                </a:ext>
              </a:extLst>
            </p:cNvPr>
            <p:cNvSpPr/>
            <p:nvPr/>
          </p:nvSpPr>
          <p:spPr>
            <a:xfrm>
              <a:off x="1415397" y="3048415"/>
              <a:ext cx="8783680" cy="2115166"/>
            </a:xfrm>
            <a:custGeom>
              <a:avLst/>
              <a:gdLst>
                <a:gd name="connsiteX0" fmla="*/ 0 w 8439124"/>
                <a:gd name="connsiteY0" fmla="*/ 0 h 1702398"/>
                <a:gd name="connsiteX1" fmla="*/ 8439124 w 8439124"/>
                <a:gd name="connsiteY1" fmla="*/ 0 h 1702398"/>
                <a:gd name="connsiteX2" fmla="*/ 8439124 w 8439124"/>
                <a:gd name="connsiteY2" fmla="*/ 1702398 h 1702398"/>
                <a:gd name="connsiteX3" fmla="*/ 0 w 8439124"/>
                <a:gd name="connsiteY3" fmla="*/ 1702398 h 1702398"/>
                <a:gd name="connsiteX4" fmla="*/ 0 w 8439124"/>
                <a:gd name="connsiteY4" fmla="*/ 0 h 170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39124" h="1702398">
                  <a:moveTo>
                    <a:pt x="0" y="0"/>
                  </a:moveTo>
                  <a:lnTo>
                    <a:pt x="8439124" y="0"/>
                  </a:lnTo>
                  <a:lnTo>
                    <a:pt x="8439124" y="1702398"/>
                  </a:lnTo>
                  <a:lnTo>
                    <a:pt x="0" y="170239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6680" tIns="106680" rIns="106680" bIns="106680" numCol="1" spcCol="1270" anchor="t" anchorCtr="0">
              <a:noAutofit/>
            </a:bodyPr>
            <a:lstStyle/>
            <a:p>
              <a:pPr marL="216000" lvl="0" indent="-216000" defTabSz="12446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pt-BR" sz="2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</a:t>
              </a:r>
              <a:r>
                <a:rPr lang="pt-BR" sz="2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pronomes relativos </a:t>
              </a:r>
              <a:r>
                <a:rPr lang="pt-BR" sz="2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 as </a:t>
              </a:r>
              <a:r>
                <a:rPr lang="pt-BR" sz="2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conjunções</a:t>
              </a:r>
              <a:r>
                <a:rPr lang="pt-BR" sz="2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são elementos que estabelecem conexão entre termos e orações, de forma que as partes do texto se relacionem e estabeleçam o sentido do texto como um todo.</a:t>
              </a:r>
            </a:p>
            <a:p>
              <a:pPr marL="216000" lvl="0" indent="-216000" defTabSz="124460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Font typeface="Wingdings" panose="05000000000000000000" pitchFamily="2" charset="2"/>
                <a:buChar char="§"/>
              </a:pPr>
              <a:r>
                <a:rPr lang="pt-BR" sz="2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São recursos usados para estabelecer a </a:t>
              </a:r>
              <a:r>
                <a:rPr lang="pt-BR" sz="2200" dirty="0">
                  <a:solidFill>
                    <a:schemeClr val="accent1">
                      <a:lumMod val="7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coesão textual</a:t>
              </a:r>
              <a:r>
                <a:rPr lang="pt-BR" sz="2200" dirty="0">
                  <a:solidFill>
                    <a:schemeClr val="accent2">
                      <a:lumMod val="5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.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91122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329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Roboto</vt:lpstr>
      <vt:lpstr>Wingdings</vt:lpstr>
      <vt:lpstr>Tema do Office</vt:lpstr>
      <vt:lpstr>Unidade 8</vt:lpstr>
      <vt:lpstr>Apresentação do PowerPoint</vt:lpstr>
      <vt:lpstr>Apresentação do PowerPoint</vt:lpstr>
      <vt:lpstr>Apresentação do PowerPoint</vt:lpstr>
      <vt:lpstr>Os pronomes relativos e as conjunções como recursos de coesão textual</vt:lpstr>
      <vt:lpstr>Os pronomes relativos e as conjunções como recursos de coesão textual</vt:lpstr>
      <vt:lpstr>Os pronomes relativos e as conjunções como recursos de coesão textual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8</dc:title>
  <dc:creator>João Paulo Bortoluci</dc:creator>
  <cp:lastModifiedBy>João Paulo Bortoluci</cp:lastModifiedBy>
  <cp:revision>1</cp:revision>
  <dcterms:created xsi:type="dcterms:W3CDTF">2020-04-03T16:36:16Z</dcterms:created>
  <dcterms:modified xsi:type="dcterms:W3CDTF">2020-04-03T16:37:57Z</dcterms:modified>
</cp:coreProperties>
</file>