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31" r:id="rId2"/>
    <p:sldId id="312" r:id="rId3"/>
    <p:sldId id="313" r:id="rId4"/>
    <p:sldId id="314" r:id="rId5"/>
    <p:sldId id="315" r:id="rId6"/>
    <p:sldId id="316" r:id="rId7"/>
    <p:sldId id="317" r:id="rId8"/>
    <p:sldId id="318" r:id="rId9"/>
    <p:sldId id="319" r:id="rId10"/>
    <p:sldId id="32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CCF4C-55B7-47C1-9A2E-C38D9E861B6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53C12-E9AD-42CC-BF10-C87F9B48E9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761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5484796508_0_2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5484796508_0_2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9" name="Google Shape;99;g5484796508_0_2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69156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484796508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484796508_0_2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g5484796508_0_2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85150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484796508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484796508_0_2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g5484796508_0_2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02972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5484796508_0_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5484796508_0_2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5" name="Google Shape;115;g5484796508_0_2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6982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5484796508_0_2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5484796508_0_2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g5484796508_0_27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7185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5484796508_0_2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5484796508_0_29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6" name="Google Shape;136;g5484796508_0_29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69160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5484796508_0_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5484796508_0_3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4" name="Google Shape;144;g5484796508_0_3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36061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7BECA-7362-438B-9C1C-0BAF670C3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AAE2FD-F3F3-4C4A-B94A-05D7DA8CD6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EB04C88-B6D6-4B7B-8C78-8A23DE35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E21E67-4F45-406E-9142-71C986812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7F61411-9A9D-4053-840A-9BA57C2C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656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92502-4D70-4091-B664-0813FC740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3C3596-0385-4429-AF7D-9A22884BA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EA06EA-BF88-43C6-A42F-0F2B7AA63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368B3C-BC46-4088-9DF0-A0BC0A79A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91F692B-7C3B-4259-9CE6-29791E94B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70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0FB1E5-5300-4CC6-B7DD-E19D7A4D1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9CA07B1-584E-4D26-BBE6-7C0326DB8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885CB3-1AC0-4CCB-94A1-F5641BBEF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3C7802-691A-4D1B-BD14-999703D4A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E4A7DC-DEF8-4006-B517-3F176821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7634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2E08FF-F790-4CD9-BB93-341EC6867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46CA23-AEEE-477B-A388-2492DB5779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11AE809-64AD-4698-8349-EF05F0832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9F9684-B865-41C1-ADED-10F8FF76E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48022F-86B3-492D-B9D2-A1A00FEE6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8DE8A98-4D5D-4091-845E-2F29C16C5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607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4549E3-9AB4-4151-9801-E88D96C97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9DAF2F-1997-4444-B29D-E510719EF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83F94C7-6717-4B1D-B8B6-8727B24A99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159D05-3B1C-408A-8356-1983D344E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CD2DF8-CD10-4324-82DA-E53D31FB1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63198C4-AD5A-46C4-87E6-D7C374015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66BA708-8C8A-42DE-BCFA-9876B74C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A32FE0A-C679-4544-9FA9-6B3C433E1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753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CC07FB-55A3-4768-ADD5-D3E52357B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50CAD3D-7864-4F89-B135-315DCF215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32200F3-9962-4F33-AAEE-0B3BCF8F8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BDFF169-0E7B-4332-8B6A-4C6DD406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4021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B6BFDE6-35E4-4C17-B5C3-FDE86D267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24F1D9E-F218-4683-80CD-771F192B5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E91444E-72E6-4E3D-A776-73148E2FB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936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D9FB6-9216-4F20-BF1F-7C536871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044B9F9-1A2E-416D-8284-4D5588FAD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43BB9B5-E215-4683-8912-257D7D67AA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EE7B425-D592-4DB8-8F7E-520AEDDE9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C9BC93-A0FE-4C52-9E57-8478CA35E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43694E-DB7A-485F-A62B-69B22C40E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793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27593-C76E-4A1E-8BAE-B1B76CAB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B607A5E-1F5E-423C-BC54-81FA6D9CF0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9DC249C-5894-4852-8E52-2FCE83423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2D07BC2-8CF3-47B7-9999-F3B6BD6C4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B9F66D-1C89-44D7-9A24-49B7D4919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2BF4E9-D430-414A-9EF5-4C7B32216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01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24CEC-50A5-4EB8-BC17-8DD8BAAE8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81F12BA-4EA5-4A20-A822-F501DAF6D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83D9CE-5336-4DDB-9BD4-CC20DCEC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E649F0-2E90-4913-BBB5-F73119CB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713130-C147-48BD-9180-014284004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2147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9069C82-74D2-4465-A6A2-4D960B1ADF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346DE4-4DD5-40D8-9B16-5516B9054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E4D4315-DA4A-45AD-BD87-AE7E23696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334DD5-4D61-4AE7-8FC7-AE15BB9B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9527B9-C980-4371-8387-8742AB36A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0539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FAB3BF5-74AC-4C17-ACC4-EF5E861AE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C1E3D06-D6A9-4C04-B5E6-CA563DC5A4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172557-9BD4-403A-A2D4-CB62AE3C8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55E0F7-7C07-4F72-909A-461F2817FF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49582D-7AAC-470A-9E92-EA265C505C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C6235D-E75D-4E43-BE93-9436725DF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B8059-7469-4FFB-9DA6-CF00521C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1031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035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rgbClr val="4997FF"/>
          </a:solidFill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Texto de divulgação científica</a:t>
            </a:r>
            <a:endParaRPr b="1" dirty="0">
              <a:solidFill>
                <a:srgbClr val="FFFF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ln>
            <a:solidFill>
              <a:schemeClr val="accent1"/>
            </a:solidFill>
            <a:prstDash val="sysDash"/>
          </a:ln>
        </p:spPr>
        <p:txBody>
          <a:bodyPr spcFirstLastPara="1" wrap="square" lIns="108000" tIns="0" rIns="108000" bIns="0" anchor="ctr" anchorCtr="0">
            <a:noAutofit/>
          </a:bodyPr>
          <a:lstStyle/>
          <a:p>
            <a:pPr>
              <a:buClr>
                <a:schemeClr val="accent1"/>
              </a:buClr>
            </a:pP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Geralmente explica os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procedimentos</a:t>
            </a:r>
            <a:r>
              <a:rPr lang="pt-BR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adotados na pesquisa e os termos técnicos.</a:t>
            </a:r>
          </a:p>
          <a:p>
            <a:pPr>
              <a:buClr>
                <a:schemeClr val="accent1"/>
              </a:buClr>
            </a:pP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Expõe informações relevantes, como resultados de pesquisas anteriores, justificativas para a pesquisa, causas e consequências dos aspectos pesquisados.</a:t>
            </a:r>
          </a:p>
          <a:p>
            <a:pPr>
              <a:buClr>
                <a:schemeClr val="accent1"/>
              </a:buClr>
            </a:pP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Recorre a elementos como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fotografias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ilustrações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esquemas</a:t>
            </a:r>
            <a:r>
              <a:rPr lang="pt-BR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infográficos.</a:t>
            </a:r>
            <a:endParaRPr lang="pt-BR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Clr>
                <a:schemeClr val="accent1"/>
              </a:buClr>
            </a:pPr>
            <a:r>
              <a:rPr lang="pt-BR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estrutura do texto é organizada por meio de </a:t>
            </a:r>
            <a:r>
              <a:rPr lang="pt-BR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intertítulos.</a:t>
            </a:r>
            <a:endParaRPr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9822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6125" y="423563"/>
            <a:ext cx="10279748" cy="651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4232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C182F18-6DFB-4DDA-9A1B-197D486DA6F4}"/>
              </a:ext>
            </a:extLst>
          </p:cNvPr>
          <p:cNvSpPr/>
          <p:nvPr/>
        </p:nvSpPr>
        <p:spPr>
          <a:xfrm>
            <a:off x="5677486" y="630777"/>
            <a:ext cx="63644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predicado que apresenta um verbo como núcleo é chamado de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predicado verbal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predicado verbal é formado por um verbo de ação, também chamado de nocional ou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significativo 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pode ter sentido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completo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incompleto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C2EA8F22-0795-4155-BED2-1DA38FF0C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170" y="809625"/>
            <a:ext cx="4981330" cy="1638095"/>
          </a:xfrm>
          <a:solidFill>
            <a:srgbClr val="4997FF"/>
          </a:solidFill>
        </p:spPr>
        <p:txBody>
          <a:bodyPr lIns="0" rIns="0">
            <a:norm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Transitividade verbal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598D021-E122-4E9C-9C04-892C8EBCB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170" y="3429000"/>
            <a:ext cx="9590137" cy="278940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869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0ADE68-7D4D-4024-A092-3AE6916E8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6990"/>
            <a:ext cx="12192000" cy="1325563"/>
          </a:xfrm>
          <a:ln>
            <a:solidFill>
              <a:srgbClr val="4997FF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Transitividade verbal</a:t>
            </a:r>
          </a:p>
        </p:txBody>
      </p:sp>
      <p:sp>
        <p:nvSpPr>
          <p:cNvPr id="117" name="Google Shape;117;p17"/>
          <p:cNvSpPr txBox="1">
            <a:spLocks noGrp="1"/>
          </p:cNvSpPr>
          <p:nvPr>
            <p:ph type="body" idx="1"/>
          </p:nvPr>
        </p:nvSpPr>
        <p:spPr>
          <a:xfrm>
            <a:off x="363888" y="1928926"/>
            <a:ext cx="4620066" cy="11160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É chamado de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intransitivo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verbo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cujo sentido não transita para outro elemento da frase.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7562740" y="3486040"/>
            <a:ext cx="4212000" cy="19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Transitivo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é o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verbo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cujo sentido depende de outro termo da frase. 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Isso ocorre porque o significado do verbo é amplo.</a:t>
            </a:r>
            <a:endParaRPr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7C68600-9A13-4917-A948-3A7AD4C085B6}"/>
              </a:ext>
            </a:extLst>
          </p:cNvPr>
          <p:cNvSpPr txBox="1"/>
          <p:nvPr/>
        </p:nvSpPr>
        <p:spPr>
          <a:xfrm>
            <a:off x="7562740" y="1886761"/>
            <a:ext cx="4432495" cy="1200329"/>
          </a:xfrm>
          <a:prstGeom prst="rect">
            <a:avLst/>
          </a:prstGeom>
          <a:noFill/>
          <a:ln>
            <a:solidFill>
              <a:srgbClr val="4997FF"/>
            </a:solidFill>
          </a:ln>
        </p:spPr>
        <p:txBody>
          <a:bodyPr wrap="square" lIns="180000" rtlCol="0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</a:t>
            </a:r>
          </a:p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uso de compostos químicos como o CFC-11 continua.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00C22735-D478-42C7-B5F9-E1F93B83C027}"/>
              </a:ext>
            </a:extLst>
          </p:cNvPr>
          <p:cNvCxnSpPr>
            <a:stCxn id="117" idx="3"/>
          </p:cNvCxnSpPr>
          <p:nvPr/>
        </p:nvCxnSpPr>
        <p:spPr>
          <a:xfrm>
            <a:off x="4983954" y="2486926"/>
            <a:ext cx="1444981" cy="0"/>
          </a:xfrm>
          <a:prstGeom prst="straightConnector1">
            <a:avLst/>
          </a:prstGeom>
          <a:ln w="19050">
            <a:solidFill>
              <a:srgbClr val="4997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1186941-9D56-45F1-9CF1-E40A08258457}"/>
              </a:ext>
            </a:extLst>
          </p:cNvPr>
          <p:cNvGrpSpPr/>
          <p:nvPr/>
        </p:nvGrpSpPr>
        <p:grpSpPr>
          <a:xfrm>
            <a:off x="363888" y="3349521"/>
            <a:ext cx="6754901" cy="3276000"/>
            <a:chOff x="363888" y="3349521"/>
            <a:chExt cx="6754901" cy="3276000"/>
          </a:xfrm>
        </p:grpSpPr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2377F993-F410-469F-99ED-7ED928D536D4}"/>
                </a:ext>
              </a:extLst>
            </p:cNvPr>
            <p:cNvSpPr txBox="1"/>
            <p:nvPr/>
          </p:nvSpPr>
          <p:spPr>
            <a:xfrm>
              <a:off x="363888" y="3349521"/>
              <a:ext cx="6732000" cy="3276000"/>
            </a:xfrm>
            <a:prstGeom prst="rect">
              <a:avLst/>
            </a:prstGeom>
            <a:noFill/>
            <a:ln>
              <a:solidFill>
                <a:srgbClr val="4997FF"/>
              </a:solidFill>
            </a:ln>
          </p:spPr>
          <p:txBody>
            <a:bodyPr wrap="square" lIns="180000" tIns="144000" rIns="0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Exemplo:</a:t>
              </a:r>
            </a:p>
            <a:p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Agência de Investigação </a:t>
              </a:r>
            </a:p>
            <a:p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Ambiental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identificou</a:t>
              </a:r>
            </a:p>
          </p:txBody>
        </p: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3BD5F8B9-122A-4042-931D-4350A5AED5D1}"/>
                </a:ext>
              </a:extLst>
            </p:cNvPr>
            <p:cNvSpPr txBox="1"/>
            <p:nvPr/>
          </p:nvSpPr>
          <p:spPr>
            <a:xfrm>
              <a:off x="3982427" y="4420280"/>
              <a:ext cx="3136362" cy="206210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/>
                <a:buChar char="•"/>
              </a:pPr>
              <a:r>
                <a:rPr lang="pt-BR" sz="18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presença de CFC-11 na</a:t>
              </a:r>
            </a:p>
            <a:p>
              <a:pPr>
                <a:spcAft>
                  <a:spcPts val="1200"/>
                </a:spcAft>
              </a:pPr>
              <a:r>
                <a:rPr lang="pt-BR" sz="18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camada de ozônio.</a:t>
              </a:r>
            </a:p>
            <a:p>
              <a:pPr marL="285750" indent="-285750">
                <a:buFont typeface="Arial"/>
                <a:buChar char="•"/>
              </a:pPr>
              <a:r>
                <a:rPr lang="pt-BR" sz="18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uma nova ameaça</a:t>
              </a:r>
            </a:p>
            <a:p>
              <a:pPr>
                <a:spcAft>
                  <a:spcPts val="1200"/>
                </a:spcAft>
              </a:pPr>
              <a:r>
                <a:rPr lang="pt-BR" sz="18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ambiental neste ano.</a:t>
              </a:r>
            </a:p>
            <a:p>
              <a:pPr marL="285750" indent="-285750">
                <a:buFont typeface="Arial"/>
                <a:buChar char="•"/>
              </a:pPr>
              <a:r>
                <a:rPr lang="pt-BR" sz="18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responsáveis pelo uso de CFC-11 na China.</a:t>
              </a:r>
            </a:p>
          </p:txBody>
        </p:sp>
      </p:grp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D16AB05F-5916-4AEA-A84E-9D3D59D05F95}"/>
              </a:ext>
            </a:extLst>
          </p:cNvPr>
          <p:cNvCxnSpPr/>
          <p:nvPr/>
        </p:nvCxnSpPr>
        <p:spPr>
          <a:xfrm>
            <a:off x="7562740" y="5908431"/>
            <a:ext cx="2777014" cy="0"/>
          </a:xfrm>
          <a:prstGeom prst="straightConnector1">
            <a:avLst/>
          </a:prstGeom>
          <a:ln w="19050">
            <a:solidFill>
              <a:srgbClr val="4997FF"/>
            </a:solidFill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7584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 txBox="1"/>
          <p:nvPr/>
        </p:nvSpPr>
        <p:spPr>
          <a:xfrm>
            <a:off x="958625" y="1789552"/>
            <a:ext cx="10315800" cy="4991465"/>
          </a:xfrm>
          <a:prstGeom prst="rect">
            <a:avLst/>
          </a:prstGeom>
          <a:noFill/>
          <a:ln>
            <a:solidFill>
              <a:schemeClr val="accent1"/>
            </a:solidFill>
            <a:prstDash val="sysDash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pt-BR"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342900" lvl="0" indent="-342900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 objeto que se relaciona com o verbo sem necessidade de preposição é chamado de </a:t>
            </a: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transitivo direto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</a:p>
          <a:p>
            <a:pPr marL="342900" lvl="0" indent="-342900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 objeto que se inicia por preposição é chamado de </a:t>
            </a: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transitivo indireto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</a:p>
          <a:p>
            <a:pPr marL="342900" lvl="0" indent="-342900" rtl="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Verbos que precisam de mais de um complemento, um iniciado sem preposição e um com preposição, é chamado de </a:t>
            </a: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transitivo direto e indireto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000" b="1" dirty="0">
              <a:solidFill>
                <a:srgbClr val="7030A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DA0AEF6-57F2-486D-8A61-BBC101477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6990"/>
            <a:ext cx="12192000" cy="1107635"/>
          </a:xfrm>
          <a:ln>
            <a:solidFill>
              <a:srgbClr val="4997FF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Transitividade verbal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A6D3AF7-97C6-4E21-9831-E136DF854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6907" y="4495800"/>
            <a:ext cx="7239000" cy="23622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B2FB5F9-A381-44EF-A703-BC2147A8D554}"/>
              </a:ext>
            </a:extLst>
          </p:cNvPr>
          <p:cNvSpPr txBox="1"/>
          <p:nvPr/>
        </p:nvSpPr>
        <p:spPr>
          <a:xfrm>
            <a:off x="1472417" y="5146205"/>
            <a:ext cx="1786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734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/>
        </p:nvSpPr>
        <p:spPr>
          <a:xfrm>
            <a:off x="282532" y="1968824"/>
            <a:ext cx="4536000" cy="1476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Homônimas perfeitas</a:t>
            </a:r>
            <a:r>
              <a:rPr lang="pt-BR" sz="28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palavras idênticas na grafia </a:t>
            </a:r>
            <a:b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e na pronúncia.</a:t>
            </a:r>
          </a:p>
          <a:p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	</a:t>
            </a:r>
            <a:endParaRPr lang="pt-BR" sz="20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7490610D-4D3B-44CA-8AEC-8462E36D1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9095"/>
            <a:ext cx="12192000" cy="1008000"/>
          </a:xfrm>
          <a:solidFill>
            <a:srgbClr val="4997FF"/>
          </a:solidFill>
          <a:ln>
            <a:noFill/>
          </a:ln>
        </p:spPr>
        <p:txBody>
          <a:bodyPr/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Palavras homônimas e parônimas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CFC2CA8-448C-46EB-84EC-BAC4EA4F3039}"/>
              </a:ext>
            </a:extLst>
          </p:cNvPr>
          <p:cNvSpPr txBox="1"/>
          <p:nvPr/>
        </p:nvSpPr>
        <p:spPr>
          <a:xfrm>
            <a:off x="6353812" y="2178589"/>
            <a:ext cx="47520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1"/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Morro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medo de andar sozinha à noite. </a:t>
            </a:r>
          </a:p>
          <a:p>
            <a:pPr lvl="1"/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Aquele </a:t>
            </a:r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morro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é bem alto. </a:t>
            </a:r>
            <a:endParaRPr lang="pt-BR" sz="20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305E863-70D1-4F0B-A310-E1FB4B52CD47}"/>
              </a:ext>
            </a:extLst>
          </p:cNvPr>
          <p:cNvSpPr txBox="1"/>
          <p:nvPr/>
        </p:nvSpPr>
        <p:spPr>
          <a:xfrm>
            <a:off x="298407" y="4043160"/>
            <a:ext cx="547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preciso estudar, ler e se informar muito para adquirir </a:t>
            </a:r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senso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crítico.</a:t>
            </a:r>
          </a:p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próximo </a:t>
            </a:r>
            <a:r>
              <a:rPr lang="pt-BR" sz="20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censo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governamental será em boa </a:t>
            </a:r>
          </a:p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parte eletrônico.</a:t>
            </a:r>
            <a:endParaRPr lang="pt-BR" sz="2000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33EB7B-82E3-4E9B-9CD2-CBF2FFF47970}"/>
              </a:ext>
            </a:extLst>
          </p:cNvPr>
          <p:cNvSpPr txBox="1"/>
          <p:nvPr/>
        </p:nvSpPr>
        <p:spPr>
          <a:xfrm>
            <a:off x="6996187" y="3678852"/>
            <a:ext cx="4824000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pt-BR" sz="28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Homófonas</a:t>
            </a:r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</a:p>
          <a:p>
            <a:pPr lvl="1"/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palavras iguais na pronúncia, </a:t>
            </a:r>
          </a:p>
          <a:p>
            <a:pPr lvl="1"/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mas diferentes na grafia.</a:t>
            </a:r>
          </a:p>
        </p:txBody>
      </p: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46BA4CD8-3438-478E-95DF-7EDA6F468296}"/>
              </a:ext>
            </a:extLst>
          </p:cNvPr>
          <p:cNvGrpSpPr/>
          <p:nvPr/>
        </p:nvGrpSpPr>
        <p:grpSpPr>
          <a:xfrm>
            <a:off x="5105532" y="2705366"/>
            <a:ext cx="1188000" cy="455939"/>
            <a:chOff x="5296032" y="3895991"/>
            <a:chExt cx="1188000" cy="455939"/>
          </a:xfrm>
        </p:grpSpPr>
        <p:cxnSp>
          <p:nvCxnSpPr>
            <p:cNvPr id="10" name="Conector de Seta Reta 9">
              <a:extLst>
                <a:ext uri="{FF2B5EF4-FFF2-40B4-BE49-F238E27FC236}">
                  <a16:creationId xmlns:a16="http://schemas.microsoft.com/office/drawing/2014/main" id="{FF4AAB62-7CB8-479B-8FA9-5FAE11F3435B}"/>
                </a:ext>
              </a:extLst>
            </p:cNvPr>
            <p:cNvCxnSpPr/>
            <p:nvPr/>
          </p:nvCxnSpPr>
          <p:spPr>
            <a:xfrm>
              <a:off x="5296032" y="4351930"/>
              <a:ext cx="1188000" cy="0"/>
            </a:xfrm>
            <a:prstGeom prst="straightConnector1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468F2DD8-3E6B-42F1-BC92-37034788F8F2}"/>
                </a:ext>
              </a:extLst>
            </p:cNvPr>
            <p:cNvSpPr txBox="1"/>
            <p:nvPr/>
          </p:nvSpPr>
          <p:spPr>
            <a:xfrm>
              <a:off x="5296032" y="3895991"/>
              <a:ext cx="1044000" cy="324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</a:t>
              </a:r>
            </a:p>
          </p:txBody>
        </p:sp>
      </p:grp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6C0CE731-F1B1-44A2-A01D-D8402A9D81A9}"/>
              </a:ext>
            </a:extLst>
          </p:cNvPr>
          <p:cNvCxnSpPr/>
          <p:nvPr/>
        </p:nvCxnSpPr>
        <p:spPr>
          <a:xfrm flipV="1">
            <a:off x="5953125" y="4704880"/>
            <a:ext cx="1005282" cy="105245"/>
          </a:xfrm>
          <a:prstGeom prst="straightConnector1">
            <a:avLst/>
          </a:prstGeom>
          <a:ln w="19050">
            <a:headEnd type="triangle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C8ABE50-F5CF-4E36-A761-3967F53A4671}"/>
              </a:ext>
            </a:extLst>
          </p:cNvPr>
          <p:cNvSpPr txBox="1"/>
          <p:nvPr/>
        </p:nvSpPr>
        <p:spPr>
          <a:xfrm>
            <a:off x="5776437" y="5059769"/>
            <a:ext cx="1044000" cy="3240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6994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/>
          <p:nvPr/>
        </p:nvSpPr>
        <p:spPr>
          <a:xfrm>
            <a:off x="210001" y="4247220"/>
            <a:ext cx="3924000" cy="22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Absolver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perdoar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Aprender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ganhar conhecimento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Comprimento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extensão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Delatar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denunciar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Despensa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local para a guarda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de alimentos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Docente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professor</a:t>
            </a:r>
            <a:endParaRPr sz="1900" b="1" dirty="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2AD9182-D1A1-4D75-9449-19D02323C131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rgbClr val="4997FF"/>
            </a:solidFill>
          </a:ln>
        </p:spPr>
        <p:txBody>
          <a:bodyPr/>
          <a:lstStyle/>
          <a:p>
            <a:pPr algn="ctr"/>
            <a:r>
              <a:rPr lang="pt-BR" dirty="0">
                <a:solidFill>
                  <a:srgbClr val="4997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Palavras homônimas e parônimas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B656BCF-D250-4EB5-A1D9-8A646F188C94}"/>
              </a:ext>
            </a:extLst>
          </p:cNvPr>
          <p:cNvSpPr txBox="1"/>
          <p:nvPr/>
        </p:nvSpPr>
        <p:spPr>
          <a:xfrm>
            <a:off x="362871" y="1928216"/>
            <a:ext cx="4748879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Homógrafas</a:t>
            </a:r>
            <a:endParaRPr lang="pt-BR" sz="2800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palavras iguais na pronúncia, </a:t>
            </a:r>
          </a:p>
          <a:p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mas diferentes na grafia.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EC0449C-2FB0-489C-86DC-94C638D39E47}"/>
              </a:ext>
            </a:extLst>
          </p:cNvPr>
          <p:cNvSpPr txBox="1"/>
          <p:nvPr/>
        </p:nvSpPr>
        <p:spPr>
          <a:xfrm>
            <a:off x="6818881" y="2360388"/>
            <a:ext cx="5112000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600"/>
              </a:spcAft>
            </a:pP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cedo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meu lugar para o senhor idoso que está de pé.</a:t>
            </a:r>
          </a:p>
          <a:p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crianças acordam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cedo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ir à escola.</a:t>
            </a:r>
            <a:endParaRPr lang="pt-BR" sz="2000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349A4BB0-5FE3-4DF5-BC7C-D4439071153B}"/>
              </a:ext>
            </a:extLst>
          </p:cNvPr>
          <p:cNvGrpSpPr/>
          <p:nvPr/>
        </p:nvGrpSpPr>
        <p:grpSpPr>
          <a:xfrm>
            <a:off x="5370516" y="2519138"/>
            <a:ext cx="1188000" cy="455939"/>
            <a:chOff x="5296032" y="3895991"/>
            <a:chExt cx="1188000" cy="455939"/>
          </a:xfrm>
        </p:grpSpPr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C3ADD1CD-AE6E-44A8-BA07-7BB768602D9D}"/>
                </a:ext>
              </a:extLst>
            </p:cNvPr>
            <p:cNvCxnSpPr/>
            <p:nvPr/>
          </p:nvCxnSpPr>
          <p:spPr>
            <a:xfrm>
              <a:off x="5296032" y="4351930"/>
              <a:ext cx="1188000" cy="0"/>
            </a:xfrm>
            <a:prstGeom prst="straightConnector1">
              <a:avLst/>
            </a:prstGeom>
            <a:ln w="19050"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8E0FE71A-80D8-4C44-AD73-82F0A590297D}"/>
                </a:ext>
              </a:extLst>
            </p:cNvPr>
            <p:cNvSpPr txBox="1"/>
            <p:nvPr/>
          </p:nvSpPr>
          <p:spPr>
            <a:xfrm>
              <a:off x="5296032" y="3895991"/>
              <a:ext cx="1044000" cy="324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20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</a:t>
              </a:r>
            </a:p>
          </p:txBody>
        </p:sp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FE8FBFC-48C0-42FA-A641-EFF34ACCEA6B}"/>
              </a:ext>
            </a:extLst>
          </p:cNvPr>
          <p:cNvSpPr txBox="1"/>
          <p:nvPr/>
        </p:nvSpPr>
        <p:spPr>
          <a:xfrm>
            <a:off x="7754250" y="4246106"/>
            <a:ext cx="4104000" cy="224676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Parônimas</a:t>
            </a:r>
            <a:endParaRPr lang="pt-BR" sz="2800" b="1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r>
              <a:rPr lang="pt-BR" sz="28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palavras de significados diferentes podem ser parecidas em grafia e pronúncia.</a:t>
            </a:r>
          </a:p>
        </p:txBody>
      </p:sp>
      <p:sp>
        <p:nvSpPr>
          <p:cNvPr id="13" name="Google Shape;147;p20">
            <a:extLst>
              <a:ext uri="{FF2B5EF4-FFF2-40B4-BE49-F238E27FC236}">
                <a16:creationId xmlns:a16="http://schemas.microsoft.com/office/drawing/2014/main" id="{84D25F66-F34F-4779-B663-B52C85D08D71}"/>
              </a:ext>
            </a:extLst>
          </p:cNvPr>
          <p:cNvSpPr txBox="1"/>
          <p:nvPr/>
        </p:nvSpPr>
        <p:spPr>
          <a:xfrm>
            <a:off x="4437751" y="4246106"/>
            <a:ext cx="3303377" cy="22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Absorver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aspirar</a:t>
            </a:r>
            <a:endParaRPr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Apreender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capturar</a:t>
            </a:r>
            <a:endParaRPr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Cumprimento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saudação</a:t>
            </a:r>
            <a:endParaRPr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Dilatar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alargar</a:t>
            </a:r>
            <a:endParaRPr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Dispensa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ato de dispensar</a:t>
            </a:r>
            <a:endParaRPr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Discente</a:t>
            </a:r>
            <a:r>
              <a:rPr lang="pt-BR" sz="20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: aluno</a:t>
            </a:r>
            <a:endParaRPr sz="20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dirty="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 dirty="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120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923FC-E087-49B3-B395-3769DDA17D5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4997FF"/>
          </a:solidFill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Sequência expositiva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A334F2-3E7E-4439-ACB2-8CE890A63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-1820594" y="2613416"/>
            <a:ext cx="10515600" cy="4351338"/>
          </a:xfrm>
        </p:spPr>
        <p:txBody>
          <a:bodyPr/>
          <a:lstStyle/>
          <a:p>
            <a:r>
              <a:rPr lang="pt-BR" dirty="0"/>
              <a:t> </a:t>
            </a:r>
          </a:p>
          <a:p>
            <a:endParaRPr lang="pt-BR" dirty="0"/>
          </a:p>
          <a:p>
            <a:endParaRPr lang="pt-BR" dirty="0"/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13ED5E54-7EA8-4B96-A8EA-0F1C43BE165D}"/>
              </a:ext>
            </a:extLst>
          </p:cNvPr>
          <p:cNvGrpSpPr/>
          <p:nvPr/>
        </p:nvGrpSpPr>
        <p:grpSpPr>
          <a:xfrm>
            <a:off x="1412813" y="1877107"/>
            <a:ext cx="8651936" cy="4645535"/>
            <a:chOff x="1933318" y="1522564"/>
            <a:chExt cx="8651936" cy="4645535"/>
          </a:xfrm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0F08E6C8-8B84-42BF-B8D8-5693DDC86C3C}"/>
                </a:ext>
              </a:extLst>
            </p:cNvPr>
            <p:cNvSpPr/>
            <p:nvPr/>
          </p:nvSpPr>
          <p:spPr>
            <a:xfrm>
              <a:off x="1955851" y="1522564"/>
              <a:ext cx="8629403" cy="1377268"/>
            </a:xfrm>
            <a:custGeom>
              <a:avLst/>
              <a:gdLst>
                <a:gd name="connsiteX0" fmla="*/ 0 w 1449298"/>
                <a:gd name="connsiteY0" fmla="*/ 0 h 724475"/>
                <a:gd name="connsiteX1" fmla="*/ 1449298 w 1449298"/>
                <a:gd name="connsiteY1" fmla="*/ 0 h 724475"/>
                <a:gd name="connsiteX2" fmla="*/ 1449298 w 1449298"/>
                <a:gd name="connsiteY2" fmla="*/ 724475 h 724475"/>
                <a:gd name="connsiteX3" fmla="*/ 0 w 1449298"/>
                <a:gd name="connsiteY3" fmla="*/ 724475 h 724475"/>
                <a:gd name="connsiteX4" fmla="*/ 0 w 1449298"/>
                <a:gd name="connsiteY4" fmla="*/ 0 h 72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298" h="724475">
                  <a:moveTo>
                    <a:pt x="0" y="0"/>
                  </a:moveTo>
                  <a:lnTo>
                    <a:pt x="1449298" y="0"/>
                  </a:lnTo>
                  <a:lnTo>
                    <a:pt x="1449298" y="724475"/>
                  </a:lnTo>
                  <a:lnTo>
                    <a:pt x="0" y="7244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95" tIns="23495" rIns="23495" bIns="23495" numCol="1" spcCol="1270" anchor="ctr" anchorCtr="0">
              <a:noAutofit/>
            </a:bodyPr>
            <a:lstStyle/>
            <a:p>
              <a:pPr marL="342900" lvl="0" indent="-342900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002060"/>
                </a:buClr>
                <a:buFont typeface="Arial"/>
                <a:buChar char="•"/>
              </a:pP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Apresentam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informações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sobre um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fato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um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objeto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um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procedimento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ou um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fenômeno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, por exemplo.</a:t>
              </a:r>
              <a:endParaRPr lang="pt-BR" sz="24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9" name="Forma Livre: Forma 8">
              <a:extLst>
                <a:ext uri="{FF2B5EF4-FFF2-40B4-BE49-F238E27FC236}">
                  <a16:creationId xmlns:a16="http://schemas.microsoft.com/office/drawing/2014/main" id="{1E7A8E08-DA6A-4672-AA7B-E1A5EE6D51FD}"/>
                </a:ext>
              </a:extLst>
            </p:cNvPr>
            <p:cNvSpPr/>
            <p:nvPr/>
          </p:nvSpPr>
          <p:spPr>
            <a:xfrm>
              <a:off x="1933318" y="3171883"/>
              <a:ext cx="8509061" cy="724475"/>
            </a:xfrm>
            <a:custGeom>
              <a:avLst/>
              <a:gdLst>
                <a:gd name="connsiteX0" fmla="*/ 0 w 1449298"/>
                <a:gd name="connsiteY0" fmla="*/ 0 h 724475"/>
                <a:gd name="connsiteX1" fmla="*/ 1449298 w 1449298"/>
                <a:gd name="connsiteY1" fmla="*/ 0 h 724475"/>
                <a:gd name="connsiteX2" fmla="*/ 1449298 w 1449298"/>
                <a:gd name="connsiteY2" fmla="*/ 724475 h 724475"/>
                <a:gd name="connsiteX3" fmla="*/ 0 w 1449298"/>
                <a:gd name="connsiteY3" fmla="*/ 724475 h 724475"/>
                <a:gd name="connsiteX4" fmla="*/ 0 w 1449298"/>
                <a:gd name="connsiteY4" fmla="*/ 0 h 72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298" h="724475">
                  <a:moveTo>
                    <a:pt x="0" y="0"/>
                  </a:moveTo>
                  <a:lnTo>
                    <a:pt x="1449298" y="0"/>
                  </a:lnTo>
                  <a:lnTo>
                    <a:pt x="1449298" y="724475"/>
                  </a:lnTo>
                  <a:lnTo>
                    <a:pt x="0" y="7244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95" tIns="23495" rIns="23495" bIns="23495" numCol="1" spcCol="1270" anchor="ctr" anchorCtr="0">
              <a:noAutofit/>
            </a:bodyPr>
            <a:lstStyle/>
            <a:p>
              <a:pPr marL="342900" lvl="0" indent="-342900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002060"/>
                </a:buClr>
                <a:buFont typeface="Arial"/>
                <a:buChar char="•"/>
              </a:pP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 finalidade é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esclarecer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as informações expostas ao leitor de modo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claro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objetivo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  <a:endParaRPr lang="pt-BR" sz="24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11" name="Forma Livre: Forma 10">
              <a:extLst>
                <a:ext uri="{FF2B5EF4-FFF2-40B4-BE49-F238E27FC236}">
                  <a16:creationId xmlns:a16="http://schemas.microsoft.com/office/drawing/2014/main" id="{BF572C26-E3C2-4248-87A8-AEDBADD3D6C8}"/>
                </a:ext>
              </a:extLst>
            </p:cNvPr>
            <p:cNvSpPr/>
            <p:nvPr/>
          </p:nvSpPr>
          <p:spPr>
            <a:xfrm>
              <a:off x="3025682" y="4512099"/>
              <a:ext cx="7488000" cy="1656000"/>
            </a:xfrm>
            <a:custGeom>
              <a:avLst/>
              <a:gdLst>
                <a:gd name="connsiteX0" fmla="*/ 0 w 1449298"/>
                <a:gd name="connsiteY0" fmla="*/ 0 h 724475"/>
                <a:gd name="connsiteX1" fmla="*/ 1449298 w 1449298"/>
                <a:gd name="connsiteY1" fmla="*/ 0 h 724475"/>
                <a:gd name="connsiteX2" fmla="*/ 1449298 w 1449298"/>
                <a:gd name="connsiteY2" fmla="*/ 724475 h 724475"/>
                <a:gd name="connsiteX3" fmla="*/ 0 w 1449298"/>
                <a:gd name="connsiteY3" fmla="*/ 724475 h 724475"/>
                <a:gd name="connsiteX4" fmla="*/ 0 w 1449298"/>
                <a:gd name="connsiteY4" fmla="*/ 0 h 72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49298" h="724475">
                  <a:moveTo>
                    <a:pt x="0" y="0"/>
                  </a:moveTo>
                  <a:lnTo>
                    <a:pt x="1449298" y="0"/>
                  </a:lnTo>
                  <a:lnTo>
                    <a:pt x="1449298" y="724475"/>
                  </a:lnTo>
                  <a:lnTo>
                    <a:pt x="0" y="72447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495" tIns="23495" rIns="23495" bIns="23495" numCol="1" spcCol="1270" anchor="ctr" anchorCtr="0">
              <a:noAutofit/>
            </a:bodyPr>
            <a:lstStyle/>
            <a:p>
              <a:pPr marL="342900" lvl="1" indent="-342900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002060"/>
                </a:buClr>
                <a:buFont typeface="Arial"/>
                <a:buChar char="•"/>
              </a:pP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Para isso, diferentes </a:t>
              </a:r>
              <a:r>
                <a:rPr lang="pt-BR" sz="2400" b="1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recursos</a:t>
              </a: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são utilizados:</a:t>
              </a:r>
            </a:p>
            <a:p>
              <a:pPr marL="900000" lvl="1" indent="-540000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>
                  <a:srgbClr val="7030A0"/>
                </a:buClr>
                <a:buFont typeface="Wingdings" charset="2"/>
                <a:buChar char="ü"/>
              </a:pPr>
              <a:r>
                <a:rPr lang="pt-BR" sz="24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definições, explicações, exemplificações, comparações, problematizações, constatações, utilização da estrutura entre causa e consequência.</a:t>
              </a:r>
              <a:endParaRPr lang="pt-BR" sz="24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12712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D91A15B0-4319-4BC6-AFF9-FF1D50F43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73" y="288167"/>
            <a:ext cx="8153400" cy="231457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0D41DE8-A83F-4A93-96B5-B1377B8A9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941" y="4283613"/>
            <a:ext cx="8164064" cy="2324424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BDF737ED-F5BA-4472-9A27-72FD7F490001}"/>
              </a:ext>
            </a:extLst>
          </p:cNvPr>
          <p:cNvSpPr txBox="1"/>
          <p:nvPr/>
        </p:nvSpPr>
        <p:spPr>
          <a:xfrm>
            <a:off x="5036234" y="2713953"/>
            <a:ext cx="63726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Esses trechos trazem relações de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causa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pt-BR" sz="24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consequência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entre os fatos apresentados,</a:t>
            </a:r>
          </a:p>
          <a:p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explicando questões do cotidiano sob uma ótica científica.</a:t>
            </a: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A2CE162B-91C3-4498-A209-87B59B4AD709}"/>
              </a:ext>
            </a:extLst>
          </p:cNvPr>
          <p:cNvGrpSpPr/>
          <p:nvPr/>
        </p:nvGrpSpPr>
        <p:grpSpPr>
          <a:xfrm>
            <a:off x="206375" y="2698750"/>
            <a:ext cx="1758462" cy="4159250"/>
            <a:chOff x="0" y="2698750"/>
            <a:chExt cx="1758462" cy="4159250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AE2D926-97BA-4190-9D37-C9FE8F5530EF}"/>
                </a:ext>
              </a:extLst>
            </p:cNvPr>
            <p:cNvSpPr/>
            <p:nvPr/>
          </p:nvSpPr>
          <p:spPr>
            <a:xfrm>
              <a:off x="0" y="2926080"/>
              <a:ext cx="1758462" cy="3931920"/>
            </a:xfrm>
            <a:prstGeom prst="rect">
              <a:avLst/>
            </a:prstGeom>
            <a:noFill/>
            <a:ln>
              <a:solidFill>
                <a:srgbClr val="4997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1C439F4-0FD7-4B01-BB17-B29AFE974066}"/>
                </a:ext>
              </a:extLst>
            </p:cNvPr>
            <p:cNvSpPr txBox="1"/>
            <p:nvPr/>
          </p:nvSpPr>
          <p:spPr>
            <a:xfrm rot="16200000">
              <a:off x="-835269" y="4059307"/>
              <a:ext cx="3429000" cy="707886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4997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t-BR" sz="4000" dirty="0">
                  <a:solidFill>
                    <a:srgbClr val="4997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Exemplos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56424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518</Words>
  <Application>Microsoft Office PowerPoint</Application>
  <PresentationFormat>Widescreen</PresentationFormat>
  <Paragraphs>91</Paragraphs>
  <Slides>10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Unidade 8</vt:lpstr>
      <vt:lpstr>Texto de divulgação científica</vt:lpstr>
      <vt:lpstr>Apresentação do PowerPoint</vt:lpstr>
      <vt:lpstr>Transitividade verbal</vt:lpstr>
      <vt:lpstr>Transitividade verbal</vt:lpstr>
      <vt:lpstr>Transitividade verbal</vt:lpstr>
      <vt:lpstr>Palavras homônimas e parônimas</vt:lpstr>
      <vt:lpstr>Palavras homônimas e parônimas</vt:lpstr>
      <vt:lpstr>Sequência expositiva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8</dc:title>
  <dc:creator>João Paulo Bortoluci</dc:creator>
  <cp:lastModifiedBy>João Paulo Bortoluci</cp:lastModifiedBy>
  <cp:revision>1</cp:revision>
  <dcterms:created xsi:type="dcterms:W3CDTF">2020-04-03T02:03:01Z</dcterms:created>
  <dcterms:modified xsi:type="dcterms:W3CDTF">2020-04-03T02:04:35Z</dcterms:modified>
</cp:coreProperties>
</file>