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6" r:id="rId2"/>
    <p:sldId id="259" r:id="rId3"/>
    <p:sldId id="357" r:id="rId4"/>
    <p:sldId id="347" r:id="rId5"/>
    <p:sldId id="348" r:id="rId6"/>
    <p:sldId id="349" r:id="rId7"/>
    <p:sldId id="358" r:id="rId8"/>
    <p:sldId id="35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E7016-4E75-4037-8B75-C174C03B8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6DFD11-52B8-49CE-BD64-C2FA75C42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DD409-A537-4BEF-8C04-B749A485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C71C7F-81EF-4113-B410-F95ED297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893A81-9BDA-44AE-9F7F-42204825B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50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6D536-3BDF-4383-91B0-4F851C3A4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CE96EF-3D14-4BA6-A9A7-9F2189609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DF950C-416E-4B91-AA04-9DEF2892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C29CF-D7DA-4D7A-9381-8B70ACFE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FDECCD-17FA-4AF8-A4CC-2D9114CE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23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FA911-A1DE-44BF-BF92-FA5B718B2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76626D-5875-4193-B875-BF911F72B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7C6064-B7E2-4DDF-B5E3-8ABD39E0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D6184A-0908-4BF0-A613-6093E0AAB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1800F6-B8F6-4ABD-A4F3-E4EA83BB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802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A477F-3204-403B-A974-9DD33E62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26E062-5684-412C-9F77-7894E8958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DDA0E1-9BF5-4DF4-A71B-40C844476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92DB28-FD82-47CD-97CC-7F73A1E2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D49BFA-8423-4214-A7AD-7BC825F60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67636E-6237-4249-B40B-311D2934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85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91FBB-7312-4E98-A408-A28F0EB6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499ABC-C074-4E68-84A0-10813EB9F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23D5EE-B2FD-44BA-BA81-45BE86974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6052B5E-6577-4F08-85DA-83674A553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5D6D6E4-7A1C-4B28-BDA5-953FEDF3F3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E910447-7BB6-4DFC-B465-CD42CE4DB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D08113D-0A85-4B51-9A5F-35BACE84E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F699D53-FCC4-4A6A-89FE-DBE7752C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74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7DFEC-8FC4-4F0A-ADF6-1C760A29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AD6DC3C-DE7F-4197-A360-F11946BF7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FCA2AB3-6A7D-4AE9-933B-722D2D2FF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78BCBC-7EB1-4C52-8065-6E72185F3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84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59EA6F5-C662-4D68-96F1-9E6D56BDB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709AE4-ABF1-444A-8C5E-4F8BEFF0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29BDDA-0DE9-4A81-8442-2EC5787F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536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9C8FA-A628-4477-A861-096E2D7B6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E09AD5-97BF-47E2-BBE9-CFA56F26E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926995-44C4-43D6-A861-3247332A4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0210B9-6CBC-479A-B9A3-55985AAE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ED8DEA-B992-4F76-9E07-019F5C97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4FA97B-2692-4634-9DF6-4F762CF5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38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A6B2F-39D1-4851-84F6-7D162BC59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8AFC982-8D5D-4CFA-8D58-F79F4FBFEF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49CE73-745B-421A-9480-EE334848C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A95D4C-DD84-4C4C-BFEA-6FC7100EF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FE6F1C-5012-4383-B7BE-BF75A3F6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60C565-4EE2-4A53-B496-E90C557F9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635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973A1-A595-48A7-8C1B-1062C27AF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68F91F-4256-4DC3-B290-D0B31DD1A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F4A9B4-5262-4248-BAF7-CAA6BBB24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B5C19C-DC3C-4D34-B837-E79CCBB5F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1C55B2-AD0D-44A0-9297-EA8F47B4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87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55162EF-A663-4915-92AE-8222F09A9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E7020E-0318-4BC3-9722-493D7A596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F71C11-1731-48EE-8AEA-04F9CD1DF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792DFD-1097-4581-A9A0-5771E4753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56CF14-A943-450E-8292-CD8A0EA85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769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D0416C7-0924-49BA-8ABF-7E90CB96F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21600B-B641-480C-92C2-342BF97B5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F8171E-99E5-4FC8-BDAB-481B76231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8664E-7FE4-48DE-BBBF-962DB356157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E33154-9ED6-4D15-BC39-3D8C7AF240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24603B-4A04-4DF3-BB63-6D30E579D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D10B9-ECA6-4853-B54F-B1BE7E23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31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5686220" y="2057995"/>
            <a:ext cx="5002010" cy="277364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Dinâmicas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população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mundial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6" name="Picture 2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1653904"/>
            <a:ext cx="716680" cy="732538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6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031510" y="591451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1" y="485712"/>
            <a:ext cx="5248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" name="Picture 1" descr="Screen Shot 2019-06-30 at 18.23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91" y="1102735"/>
            <a:ext cx="8623698" cy="5487807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3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 Side Corner Rectangle 9"/>
          <p:cNvSpPr/>
          <p:nvPr/>
        </p:nvSpPr>
        <p:spPr>
          <a:xfrm rot="10800000">
            <a:off x="670064" y="1362355"/>
            <a:ext cx="3707148" cy="4710553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81205" y="609856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41" y="485712"/>
            <a:ext cx="5248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mundial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0171" y="1564032"/>
            <a:ext cx="353704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crescimento demográfico </a:t>
            </a:r>
          </a:p>
          <a:p>
            <a:r>
              <a:rPr lang="pt-BR" dirty="0"/>
              <a:t>está relacionado ao número de filhos, à expectativa de vida e às migrações. Todos esses fatores dependem do acesso à saúde, educação, moradia, alimentação adequada e da situação econômica e política de um país, além dos aspectos culturais.</a:t>
            </a:r>
          </a:p>
          <a:p>
            <a:r>
              <a:rPr lang="pt-BR" dirty="0"/>
              <a:t>De forma geral, o número de filhos por mulher e as taxas de mortalidade têm diminuído no mundo todo, enquanto a expectativa de vida tem aumentado. </a:t>
            </a: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093058" y="5866173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30 at 18.28.4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025" y="1840144"/>
            <a:ext cx="7293236" cy="3851766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21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010635" y="609856"/>
            <a:ext cx="404521" cy="4134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341" y="485712"/>
            <a:ext cx="5721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Transição demográfica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61710" y="1384107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6-30 at 18.32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0" y="1543414"/>
            <a:ext cx="2880472" cy="4895272"/>
          </a:xfrm>
          <a:prstGeom prst="rect">
            <a:avLst/>
          </a:prstGeom>
        </p:spPr>
      </p:pic>
      <p:pic>
        <p:nvPicPr>
          <p:cNvPr id="3" name="Picture 2" descr="Screen Shot 2019-06-30 at 18.32.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10" y="1543414"/>
            <a:ext cx="7714586" cy="3771172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73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553810" y="2666999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35374" y="683476"/>
            <a:ext cx="404521" cy="413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341" y="485712"/>
            <a:ext cx="7418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População por grupos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etários e envelhecimento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da população</a:t>
            </a:r>
          </a:p>
        </p:txBody>
      </p:sp>
      <p:pic>
        <p:nvPicPr>
          <p:cNvPr id="2" name="Picture 1" descr="Screen Shot 2019-06-30 at 18.35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121" y="2332183"/>
            <a:ext cx="7050876" cy="4133272"/>
          </a:xfrm>
          <a:prstGeom prst="rect">
            <a:avLst/>
          </a:prstGeom>
        </p:spPr>
      </p:pic>
      <p:pic>
        <p:nvPicPr>
          <p:cNvPr id="3" name="Picture 2" descr="Screen Shot 2019-06-30 at 18.35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11" y="2888673"/>
            <a:ext cx="4398311" cy="368069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09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341" y="485713"/>
            <a:ext cx="49133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Distribuição da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população mundial</a:t>
            </a:r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670064" y="1925577"/>
            <a:ext cx="3707148" cy="381251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5210" y="192557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192488" y="646666"/>
            <a:ext cx="404521" cy="41347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18C8E39-AB7B-4F4A-92EB-8FF8B0D68597}"/>
              </a:ext>
            </a:extLst>
          </p:cNvPr>
          <p:cNvSpPr txBox="1"/>
          <p:nvPr/>
        </p:nvSpPr>
        <p:spPr>
          <a:xfrm>
            <a:off x="778595" y="2113973"/>
            <a:ext cx="3413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Um país </a:t>
            </a:r>
            <a:r>
              <a:rPr lang="pt-BR" b="1" dirty="0"/>
              <a:t>populoso </a:t>
            </a:r>
            <a:r>
              <a:rPr lang="pt-BR" dirty="0"/>
              <a:t>tem grande </a:t>
            </a:r>
            <a:r>
              <a:rPr lang="pt-BR" b="1" dirty="0"/>
              <a:t>população absoluta </a:t>
            </a:r>
            <a:r>
              <a:rPr lang="pt-BR" dirty="0"/>
              <a:t>(número total de habitantes). China, Índia,</a:t>
            </a:r>
          </a:p>
          <a:p>
            <a:r>
              <a:rPr lang="pt-BR" dirty="0"/>
              <a:t>Estados Unidos e Brasil são exemplos de países populosos. Um país </a:t>
            </a:r>
            <a:r>
              <a:rPr lang="pt-BR" b="1" dirty="0"/>
              <a:t>povoado</a:t>
            </a:r>
            <a:r>
              <a:rPr lang="pt-BR" dirty="0"/>
              <a:t>, por sua vez, tem alta </a:t>
            </a:r>
            <a:r>
              <a:rPr lang="pt-BR" b="1" dirty="0"/>
              <a:t>densidade demográfica</a:t>
            </a:r>
            <a:r>
              <a:rPr lang="pt-BR" dirty="0"/>
              <a:t>, que corresponde ao número total de habitantes dividido pela área</a:t>
            </a:r>
          </a:p>
          <a:p>
            <a:r>
              <a:rPr lang="pt-BR" dirty="0"/>
              <a:t>territorial, expressa em hab.</a:t>
            </a:r>
            <a:r>
              <a:rPr lang="pt-BR" baseline="30000" dirty="0"/>
              <a:t>2</a:t>
            </a:r>
            <a:r>
              <a:rPr lang="pt-BR" dirty="0"/>
              <a:t> (habitantes por quilômetro quadrado).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093058" y="5531355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30 at 18.37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08" y="2367974"/>
            <a:ext cx="7275864" cy="3071091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426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340" y="485713"/>
            <a:ext cx="4948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Indicadores sociais</a:t>
            </a:r>
          </a:p>
          <a:p>
            <a:r>
              <a:rPr lang="en-US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 desigualdades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310" y="191844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034848" y="591451"/>
            <a:ext cx="404521" cy="413472"/>
          </a:xfrm>
          <a:prstGeom prst="rect">
            <a:avLst/>
          </a:prstGeom>
        </p:spPr>
      </p:pic>
      <p:sp>
        <p:nvSpPr>
          <p:cNvPr id="8" name="Round Same Side Corner Rectangle 7"/>
          <p:cNvSpPr/>
          <p:nvPr/>
        </p:nvSpPr>
        <p:spPr>
          <a:xfrm rot="10800000">
            <a:off x="670064" y="1925577"/>
            <a:ext cx="3707148" cy="381251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093058" y="5531355"/>
            <a:ext cx="404521" cy="41347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4FDAD2D-A068-4871-8232-A8E5B3161C7C}"/>
              </a:ext>
            </a:extLst>
          </p:cNvPr>
          <p:cNvSpPr txBox="1"/>
          <p:nvPr/>
        </p:nvSpPr>
        <p:spPr>
          <a:xfrm>
            <a:off x="795919" y="1981208"/>
            <a:ext cx="351202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riqueza produzida no mundo não é distribuída de forma igualitária entre regiões, Estados e nações.</a:t>
            </a:r>
          </a:p>
          <a:p>
            <a:r>
              <a:rPr lang="pt-BR" dirty="0"/>
              <a:t>Apesar da redução global da </a:t>
            </a:r>
            <a:r>
              <a:rPr lang="pt-BR" b="1" dirty="0"/>
              <a:t>pobreza</a:t>
            </a:r>
            <a:r>
              <a:rPr lang="pt-BR" dirty="0"/>
              <a:t>, alguns países, principalmente muitos dos localizados na África, continuam apresentando </a:t>
            </a:r>
            <a:r>
              <a:rPr lang="pt-BR" b="1" dirty="0"/>
              <a:t>indicadores socioeconômicos</a:t>
            </a:r>
            <a:r>
              <a:rPr lang="pt-BR" dirty="0"/>
              <a:t>, como </a:t>
            </a:r>
            <a:r>
              <a:rPr lang="pt-BR" b="1" dirty="0"/>
              <a:t>expectativa de vida</a:t>
            </a:r>
            <a:r>
              <a:rPr lang="pt-BR" dirty="0"/>
              <a:t>, </a:t>
            </a:r>
            <a:r>
              <a:rPr lang="pt-BR" b="1" dirty="0"/>
              <a:t>taxa de alfabetização</a:t>
            </a:r>
            <a:r>
              <a:rPr lang="pt-BR" dirty="0"/>
              <a:t>, </a:t>
            </a:r>
            <a:r>
              <a:rPr lang="pt-BR" b="1" dirty="0"/>
              <a:t>renda </a:t>
            </a:r>
            <a:r>
              <a:rPr lang="pt-BR" b="1" i="1" dirty="0"/>
              <a:t>per capita </a:t>
            </a:r>
            <a:r>
              <a:rPr lang="pt-BR" dirty="0"/>
              <a:t>e </a:t>
            </a:r>
            <a:r>
              <a:rPr lang="pt-BR" b="1" dirty="0"/>
              <a:t>taxa de mortalidade infantil</a:t>
            </a:r>
            <a:r>
              <a:rPr lang="pt-BR" dirty="0"/>
              <a:t>, </a:t>
            </a:r>
          </a:p>
          <a:p>
            <a:r>
              <a:rPr lang="pt-BR" dirty="0"/>
              <a:t>muito ruins.</a:t>
            </a:r>
          </a:p>
        </p:txBody>
      </p:sp>
      <p:pic>
        <p:nvPicPr>
          <p:cNvPr id="3" name="Picture 2" descr="Screen Shot 2019-06-30 at 18.41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125" y="2101508"/>
            <a:ext cx="6328914" cy="4655753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60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44398" y="628261"/>
            <a:ext cx="404521" cy="4134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1340" y="485712"/>
            <a:ext cx="4255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Migrações atuais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B427F5F5-13B1-464E-AD05-ACC1A8B94FF9}"/>
              </a:ext>
            </a:extLst>
          </p:cNvPr>
          <p:cNvSpPr txBox="1"/>
          <p:nvPr/>
        </p:nvSpPr>
        <p:spPr>
          <a:xfrm>
            <a:off x="553810" y="1470891"/>
            <a:ext cx="90144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Os principais fatores que intensificam as migrações na atualidade </a:t>
            </a:r>
          </a:p>
          <a:p>
            <a:r>
              <a:rPr lang="pt-BR" sz="2400" dirty="0"/>
              <a:t>são conflitos, guerras e perseguições (religiosas e políticas) provocados por governos ditatoriais concentrados principalmente na África, Oriente Médio e Ásia.</a:t>
            </a:r>
          </a:p>
          <a:p>
            <a:r>
              <a:rPr lang="pt-BR" sz="2400" dirty="0"/>
              <a:t>Parte da população desses países, forçada a migrar por questões </a:t>
            </a:r>
          </a:p>
          <a:p>
            <a:r>
              <a:rPr lang="pt-BR" sz="2400" dirty="0"/>
              <a:t>de sobrevivência, compõe a parcela dos migrantes que recebe o nome de </a:t>
            </a:r>
            <a:r>
              <a:rPr lang="pt-BR" sz="2400" b="1" dirty="0"/>
              <a:t>deslocados internos </a:t>
            </a:r>
            <a:r>
              <a:rPr lang="pt-BR" sz="2400" dirty="0"/>
              <a:t>ou de </a:t>
            </a:r>
            <a:r>
              <a:rPr lang="pt-BR" sz="2400" b="1" dirty="0"/>
              <a:t>refugiados</a:t>
            </a:r>
            <a:r>
              <a:rPr lang="pt-BR" sz="2400" dirty="0"/>
              <a:t>. Enquanto os primeiros abandonam o lar e buscam refúgio em seu próprio país, </a:t>
            </a:r>
          </a:p>
          <a:p>
            <a:r>
              <a:rPr lang="pt-BR" sz="2400" dirty="0"/>
              <a:t>os segundos estão fora de seu país de origem </a:t>
            </a:r>
          </a:p>
          <a:p>
            <a:r>
              <a:rPr lang="pt-BR" sz="2400" dirty="0"/>
              <a:t>ou moradia em busca de proteção.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28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326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2020-04-03T13:06:37Z</dcterms:created>
  <dcterms:modified xsi:type="dcterms:W3CDTF">2020-04-03T13:09:58Z</dcterms:modified>
</cp:coreProperties>
</file>