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6" r:id="rId2"/>
    <p:sldId id="259" r:id="rId3"/>
    <p:sldId id="357" r:id="rId4"/>
    <p:sldId id="347" r:id="rId5"/>
    <p:sldId id="348" r:id="rId6"/>
    <p:sldId id="349" r:id="rId7"/>
    <p:sldId id="358" r:id="rId8"/>
    <p:sldId id="350" r:id="rId9"/>
    <p:sldId id="359" r:id="rId10"/>
    <p:sldId id="360" r:id="rId11"/>
    <p:sldId id="366" r:id="rId12"/>
    <p:sldId id="367" r:id="rId13"/>
    <p:sldId id="368" r:id="rId14"/>
    <p:sldId id="361" r:id="rId15"/>
    <p:sldId id="362" r:id="rId16"/>
    <p:sldId id="369" r:id="rId17"/>
    <p:sldId id="370" r:id="rId18"/>
    <p:sldId id="371" r:id="rId19"/>
    <p:sldId id="372" r:id="rId20"/>
    <p:sldId id="373" r:id="rId21"/>
    <p:sldId id="363" r:id="rId22"/>
    <p:sldId id="374" r:id="rId23"/>
    <p:sldId id="381" r:id="rId24"/>
    <p:sldId id="382" r:id="rId25"/>
    <p:sldId id="383" r:id="rId26"/>
    <p:sldId id="384" r:id="rId27"/>
    <p:sldId id="364" r:id="rId28"/>
    <p:sldId id="385" r:id="rId29"/>
    <p:sldId id="386" r:id="rId3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C281B6-735E-4789-B08C-77AAE551D9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69A9F61-AF3D-4A43-975D-00BA2D8BE5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C2FDFE-F381-47EF-904E-DAE3216FB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D332-5FEF-4584-BF0F-47CC945F358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29BE3D-3A9E-4D43-91AC-6125FA049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42C2FB-769E-4CAD-BC68-F07AE0B66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274-C5C5-442E-B6CA-AF2728C1E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979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5DF245-4E94-4459-B34F-CD314EEEC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826652-E8B0-44A6-87F9-6E62742D0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9B1CE70-CF20-442B-A4C8-63145CBB8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D332-5FEF-4584-BF0F-47CC945F358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EB7061-1A5E-496D-AF14-CA63B2C9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555154-7FA7-42E9-808B-63DC1B4E2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274-C5C5-442E-B6CA-AF2728C1E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6306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F8293-F42F-46ED-A5AD-4BB1F21F2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0720F5-3CD4-45E2-A72F-A47689DED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F982F6-62AE-4892-B739-6BD21467E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D332-5FEF-4584-BF0F-47CC945F358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C6A051-6C73-4443-BBD8-471901381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10E710-6499-4FA2-8A44-7EE5B6F22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274-C5C5-442E-B6CA-AF2728C1E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1879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43BC66-576C-41AC-899C-6023488EC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66654A9-D131-4D3A-8620-4119961882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9AEB78E-CD23-4760-82B4-2230DC1AF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79DEF7-8B2A-4DE3-BB98-88FE88DC6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D332-5FEF-4584-BF0F-47CC945F358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3520B1C-C3EE-469A-8728-3B6D24C3B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6FCF959-92C8-443D-9CFE-709B25CAA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274-C5C5-442E-B6CA-AF2728C1E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920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A1FB56-E806-4D03-AF2A-D23ED3817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3A20A5-2B14-4A4C-90B2-72B071649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33660F8-870F-42EC-B914-7B7EA7604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ED2F192-A246-4955-97C7-52D379D35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6381CE4-B6C2-4B74-921B-3D8686EFC6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115DE56-EEDA-4D59-8312-BC2270508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D332-5FEF-4584-BF0F-47CC945F358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92C57B2-DD9C-40A3-9A70-45D09D0E5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6236370-76A0-453E-8895-9C5FC2892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274-C5C5-442E-B6CA-AF2728C1E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2173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BF0774-87EA-4B5D-8390-861A5C9BD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603BF51-0849-4FB0-BCA3-05F1ABEF9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D332-5FEF-4584-BF0F-47CC945F358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445DCD4-97AD-45BD-96B8-825F43739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C519DBB-8E53-4125-AA48-A0B57D07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274-C5C5-442E-B6CA-AF2728C1E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959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BE36719-E063-4484-9457-16FD0725D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D332-5FEF-4584-BF0F-47CC945F358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BC05941-B739-4812-9A68-D7E4EFD02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1BC4715-8079-422A-B177-B68B2990D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274-C5C5-442E-B6CA-AF2728C1E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7546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74EE6-0086-491C-A2C8-D7E0293E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036E06-97E0-4854-BA6F-4CBA72D87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5EC1A4-6DE8-4767-849B-CA3D7804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396A7CC-5695-4112-9BB7-76AA7DC8D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D332-5FEF-4584-BF0F-47CC945F358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8C0911-1D79-4E33-ABD3-18BDEEA4A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8A8CBED-3480-4C01-B15C-BBB25FCB0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274-C5C5-442E-B6CA-AF2728C1E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1068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A5AB5-68D5-451A-9BEA-A20115BBC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24F0DDA-5C29-4D94-9E7B-A736F105BB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9141257-1FD4-4D1A-877D-3D4D70508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7A9B2A-1ABE-45A4-96F6-B1DCE10CD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D332-5FEF-4584-BF0F-47CC945F358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B8067D-91EE-4F3D-863D-B73ADE8B8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1417AE-C0ED-4BB8-A29D-70BF42143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274-C5C5-442E-B6CA-AF2728C1E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4829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AAA8C-725D-4770-8DF0-C66E5D979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F3A2156-6589-4F44-A2CC-7AEDD8E73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DCDC5A-9E69-461A-A006-711B7E337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D332-5FEF-4584-BF0F-47CC945F358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4024CE-0C64-412E-AF6A-E43DA901E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CADCB8-92E9-470A-B96D-D4245AB80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274-C5C5-442E-B6CA-AF2728C1E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4652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B51DBC3-5228-4BAB-B562-9BE0CD738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8C4EFAF-9526-43D0-8000-F1E64BA1A3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F2FA6C-E593-451B-A04E-0BE77BAA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D332-5FEF-4584-BF0F-47CC945F358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1CF63F-2F13-476B-A385-0C19090C7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B888ED-348C-43C8-AE75-FFBE9BA17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85274-C5C5-442E-B6CA-AF2728C1E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3833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B17B579-272A-49EA-AD77-DED537A04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072BE5-54D8-45C5-B9F1-267E16010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6A71FD-744E-461F-BE5B-D996D19723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D332-5FEF-4584-BF0F-47CC945F358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AF402C-E4CD-47A3-869B-3B941ED6A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5644FE-E7FF-4D87-987F-B3D6EC1FD6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85274-C5C5-442E-B6CA-AF2728C1ED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014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5686220" y="2057995"/>
            <a:ext cx="5002010" cy="277364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Dinâmicas</a:t>
            </a:r>
          </a:p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da população</a:t>
            </a:r>
          </a:p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brasileira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6" name="Picture 2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1653904"/>
            <a:ext cx="716680" cy="732538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167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381205" y="630868"/>
            <a:ext cx="404521" cy="413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1341" y="485712"/>
            <a:ext cx="5248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População brasileira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 rot="10800000">
            <a:off x="1673681" y="1362363"/>
            <a:ext cx="3651092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Round Same Side Corner Rectangle 7"/>
          <p:cNvSpPr/>
          <p:nvPr/>
        </p:nvSpPr>
        <p:spPr>
          <a:xfrm rot="10800000">
            <a:off x="6966766" y="1362364"/>
            <a:ext cx="3651092" cy="4894311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Rectangle 8"/>
          <p:cNvSpPr/>
          <p:nvPr/>
        </p:nvSpPr>
        <p:spPr>
          <a:xfrm>
            <a:off x="1779547" y="1529392"/>
            <a:ext cx="354522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dirty="0"/>
              <a:t>O Brasil, com uma população estimada pelo Instituto Brasileiro de Geografia e Estatística (IBGE) em mais de 208 milhões de habitantes em 2018, é um dos países mais populosos do mundo.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7105306" y="1538722"/>
            <a:ext cx="35109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dirty="0"/>
              <a:t>Dois fatores principais explicam o crescimento populacional brasileiro:</a:t>
            </a:r>
            <a:endParaRPr lang="en-US" sz="2400" dirty="0"/>
          </a:p>
          <a:p>
            <a:pPr lvl="0"/>
            <a:r>
              <a:rPr lang="pt-BR" sz="2400" b="1" dirty="0"/>
              <a:t>saldo migratório positivo</a:t>
            </a:r>
            <a:r>
              <a:rPr lang="pt-BR" sz="2400" dirty="0"/>
              <a:t>: </a:t>
            </a:r>
          </a:p>
          <a:p>
            <a:pPr lvl="0"/>
            <a:endParaRPr lang="pt-BR" sz="2400" dirty="0"/>
          </a:p>
          <a:p>
            <a:pPr lvl="0"/>
            <a:r>
              <a:rPr lang="pt-BR" sz="2000" dirty="0"/>
              <a:t>• a quantidade de </a:t>
            </a:r>
            <a:r>
              <a:rPr lang="pt-BR" sz="2000" b="1" dirty="0"/>
              <a:t>imigrantes </a:t>
            </a:r>
            <a:r>
              <a:rPr lang="pt-BR" sz="2000" dirty="0"/>
              <a:t>foi maior que a de </a:t>
            </a:r>
            <a:r>
              <a:rPr lang="pt-BR" sz="2000" b="1" dirty="0"/>
              <a:t>emigrantes</a:t>
            </a:r>
            <a:r>
              <a:rPr lang="pt-BR" sz="2000" dirty="0"/>
              <a:t> em determinados períodos; </a:t>
            </a:r>
            <a:endParaRPr lang="en-US" sz="2000" dirty="0"/>
          </a:p>
          <a:p>
            <a:pPr lvl="0"/>
            <a:endParaRPr lang="pt-BR" sz="2000" b="1" dirty="0"/>
          </a:p>
          <a:p>
            <a:pPr lvl="0"/>
            <a:r>
              <a:rPr lang="pt-BR" sz="2000" b="1" dirty="0"/>
              <a:t>• crescimento natural ou vegetativo</a:t>
            </a:r>
            <a:r>
              <a:rPr lang="pt-BR" sz="2000" dirty="0"/>
              <a:t>: </a:t>
            </a:r>
            <a:r>
              <a:rPr lang="pt-BR" sz="2000" b="1" dirty="0"/>
              <a:t>taxa de</a:t>
            </a:r>
            <a:r>
              <a:rPr lang="pt-BR" sz="2000" dirty="0"/>
              <a:t> </a:t>
            </a:r>
            <a:r>
              <a:rPr lang="pt-BR" sz="2000" b="1" dirty="0"/>
              <a:t>natalidade </a:t>
            </a:r>
            <a:r>
              <a:rPr lang="pt-BR" sz="2000" dirty="0"/>
              <a:t>maior que a </a:t>
            </a:r>
            <a:r>
              <a:rPr lang="pt-BR" sz="2000" b="1" dirty="0"/>
              <a:t>taxa de mortalidade</a:t>
            </a:r>
            <a:r>
              <a:rPr lang="pt-BR" sz="2000" dirty="0"/>
              <a:t>.</a:t>
            </a:r>
            <a:endParaRPr lang="en-US" sz="2000" dirty="0"/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011764" y="5011103"/>
            <a:ext cx="404521" cy="413472"/>
          </a:xfrm>
          <a:prstGeom prst="rect">
            <a:avLst/>
          </a:prstGeom>
        </p:spPr>
      </p:pic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298447" y="5923195"/>
            <a:ext cx="404521" cy="413472"/>
          </a:xfrm>
          <a:prstGeom prst="rect">
            <a:avLst/>
          </a:prstGeom>
        </p:spPr>
      </p:pic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638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381205" y="671180"/>
            <a:ext cx="404521" cy="413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1341" y="485712"/>
            <a:ext cx="5248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População brasileira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93857" y="1564032"/>
            <a:ext cx="843339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600" dirty="0"/>
              <a:t>A partir de 1970, as taxas de crescimento</a:t>
            </a:r>
          </a:p>
          <a:p>
            <a:pPr lvl="0"/>
            <a:r>
              <a:rPr lang="pt-BR" sz="3600" dirty="0"/>
              <a:t>da população brasileira apresentaram queda constante. Causas:</a:t>
            </a:r>
            <a:endParaRPr lang="en-US" sz="3600" dirty="0"/>
          </a:p>
          <a:p>
            <a:pPr lvl="0"/>
            <a:endParaRPr lang="pt-BR" sz="3400" dirty="0"/>
          </a:p>
          <a:p>
            <a:pPr lvl="0"/>
            <a:r>
              <a:rPr lang="pt-BR" sz="3400" dirty="0"/>
              <a:t>diminuição da entrada de imigrantes no país;</a:t>
            </a:r>
            <a:endParaRPr lang="en-US" sz="3400" dirty="0"/>
          </a:p>
          <a:p>
            <a:pPr lvl="0"/>
            <a:endParaRPr lang="pt-BR" sz="3400" dirty="0"/>
          </a:p>
          <a:p>
            <a:pPr lvl="0"/>
            <a:r>
              <a:rPr lang="pt-BR" sz="3400" dirty="0"/>
              <a:t>as famílias passaram a ter menos filhos.</a:t>
            </a:r>
            <a:endParaRPr lang="en-US" sz="3400" dirty="0"/>
          </a:p>
        </p:txBody>
      </p:sp>
      <p:pic>
        <p:nvPicPr>
          <p:cNvPr id="14" name="Picture 1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1" y="3913773"/>
            <a:ext cx="404521" cy="413472"/>
          </a:xfrm>
          <a:prstGeom prst="rect">
            <a:avLst/>
          </a:prstGeom>
        </p:spPr>
      </p:pic>
      <p:pic>
        <p:nvPicPr>
          <p:cNvPr id="15" name="Picture 1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1" y="4930664"/>
            <a:ext cx="404521" cy="413472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21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14960" y="337668"/>
            <a:ext cx="955402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 </a:t>
            </a:r>
          </a:p>
          <a:p>
            <a:endParaRPr lang="en-US" dirty="0">
              <a:solidFill>
                <a:srgbClr val="132339"/>
              </a:solidFill>
            </a:endParaRPr>
          </a:p>
          <a:p>
            <a:endParaRPr lang="pt-BR" sz="3600" b="1" dirty="0">
              <a:solidFill>
                <a:srgbClr val="132339"/>
              </a:solidFill>
            </a:endParaRPr>
          </a:p>
          <a:p>
            <a:pPr lvl="0"/>
            <a:r>
              <a:rPr lang="pt-BR" sz="3600" dirty="0"/>
              <a:t> </a:t>
            </a:r>
            <a:endParaRPr lang="en-US" sz="3600" dirty="0"/>
          </a:p>
        </p:txBody>
      </p:sp>
      <p:pic>
        <p:nvPicPr>
          <p:cNvPr id="5" name="Picture 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510886" y="630868"/>
            <a:ext cx="404521" cy="4134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1341" y="485713"/>
            <a:ext cx="52943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Distribuição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da população brasileira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259772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creen Shot 2019-06-24 at 23.59.2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988" y="606041"/>
            <a:ext cx="6937965" cy="6246091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673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35374" y="630868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41" y="485713"/>
            <a:ext cx="58485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Brasil e desigualdades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sociais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5380" y="2355272"/>
            <a:ext cx="1067661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000" dirty="0"/>
              <a:t>O Brasil é um dos países com as maiores </a:t>
            </a:r>
            <a:r>
              <a:rPr lang="pt-BR" sz="3000" b="1" dirty="0"/>
              <a:t>desigualdades sociais </a:t>
            </a:r>
            <a:r>
              <a:rPr lang="pt-BR" sz="3000" dirty="0"/>
              <a:t>do mundo. Essas desigualdades manifestam-se nas diferenças de renda entre as pessoas e no acesso à moradia, aos bens de consumo e aos serviços, como água tratada, coleta de lixo, atendimento médico, educação, entre outros.</a:t>
            </a:r>
            <a:endParaRPr lang="en-US" sz="3000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09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434499" y="630868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41" y="485713"/>
            <a:ext cx="43476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Envelhecimento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da população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" name="Picture 1" descr="Screen Shot 2019-06-25 at 00.12.3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145" y="2190151"/>
            <a:ext cx="8617742" cy="4540849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426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ame Side Corner Rectangle 9"/>
          <p:cNvSpPr/>
          <p:nvPr/>
        </p:nvSpPr>
        <p:spPr>
          <a:xfrm rot="10800000">
            <a:off x="888612" y="2008907"/>
            <a:ext cx="4954838" cy="2389911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9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5" name="Straight Connector 4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494976" y="630868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41" y="485713"/>
            <a:ext cx="43476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Envelhecimento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da população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8380" y="2205180"/>
            <a:ext cx="46527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000" dirty="0"/>
              <a:t>Ao observarmos os percentuais por grupos de idade e por sexo na pirâmide brasileira, podemos verificar o aumento do número de idosos, a redução do número de jovens; também podemos perceber que há mais mulheres que homens na população.</a:t>
            </a:r>
            <a:endParaRPr lang="en-US" sz="2000" dirty="0"/>
          </a:p>
        </p:txBody>
      </p:sp>
      <p:pic>
        <p:nvPicPr>
          <p:cNvPr id="3" name="Picture 2" descr="Screen Shot 2019-06-25 at 00.15.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181" y="2346026"/>
            <a:ext cx="9166353" cy="4301856"/>
          </a:xfrm>
          <a:prstGeom prst="rect">
            <a:avLst/>
          </a:prstGeom>
        </p:spPr>
      </p:pic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548828" y="4139697"/>
            <a:ext cx="404521" cy="413472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860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 rot="10800000">
            <a:off x="1190742" y="1362362"/>
            <a:ext cx="4134032" cy="4363221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3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" name="Round Same Side Corner Rectangle 5"/>
          <p:cNvSpPr/>
          <p:nvPr/>
        </p:nvSpPr>
        <p:spPr>
          <a:xfrm rot="10800000">
            <a:off x="5854995" y="1362361"/>
            <a:ext cx="4468842" cy="3590638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3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TextBox 6"/>
          <p:cNvSpPr txBox="1"/>
          <p:nvPr/>
        </p:nvSpPr>
        <p:spPr>
          <a:xfrm>
            <a:off x="1306195" y="1636733"/>
            <a:ext cx="41030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São grupos ou comunidades que ocupam ou usam determinados territórios e recursos naturais para garantir seu sustento e para preservar seus modos de produzir e de viver, o que inclui, por exemplo, conhecimentos, crenças e práticas transmitidos de geração a geração.</a:t>
            </a:r>
            <a:endParaRPr lang="en-US" sz="2400" dirty="0"/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046399" y="5426738"/>
            <a:ext cx="404521" cy="413472"/>
          </a:xfrm>
          <a:prstGeom prst="rect">
            <a:avLst/>
          </a:prstGeom>
        </p:spPr>
      </p:pic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057007" y="4669629"/>
            <a:ext cx="404521" cy="4134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20534" y="1638661"/>
            <a:ext cx="39484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Entre as comunidades tradicionais estão diversos povos indígenas, comunidades remanescentes de quilombos, comunidades do Cerrado, comunidades extrativistas, ribeirinhos, caiçaras e muitos outros.</a:t>
            </a:r>
            <a:endParaRPr lang="en-US" sz="2400" dirty="0"/>
          </a:p>
        </p:txBody>
      </p:sp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803774" y="570400"/>
            <a:ext cx="404521" cy="41347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86312" y="549754"/>
            <a:ext cx="62410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Populações </a:t>
            </a:r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tradicionais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-20156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228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09580" y="1498192"/>
            <a:ext cx="113608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As comunidades tradicionais tiveram, e ainda têm, dificuldades de se manterem</a:t>
            </a:r>
          </a:p>
          <a:p>
            <a:r>
              <a:rPr lang="pt-BR" sz="2400" dirty="0"/>
              <a:t>em seus territórios por vários motivos, como: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9203" y="2443423"/>
            <a:ext cx="1089576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b="1" dirty="0"/>
              <a:t>invasão </a:t>
            </a:r>
            <a:r>
              <a:rPr lang="pt-BR" dirty="0"/>
              <a:t>de produtores agrícolas, pecuaristas, madeireiros, mineradoras,</a:t>
            </a:r>
          </a:p>
          <a:p>
            <a:pPr lvl="0"/>
            <a:r>
              <a:rPr lang="pt-BR" dirty="0"/>
              <a:t>garimpeiros para construção de estradas, hidrelétricas e outras grandes </a:t>
            </a:r>
          </a:p>
          <a:p>
            <a:pPr lvl="0"/>
            <a:r>
              <a:rPr lang="pt-BR" dirty="0"/>
              <a:t>obras nos territórios habitados por algumas dessas comunidades, </a:t>
            </a:r>
          </a:p>
          <a:p>
            <a:pPr lvl="0"/>
            <a:r>
              <a:rPr lang="pt-BR" dirty="0"/>
              <a:t>como acontece com povos indígenas e outras comunidades que vivem na Amazônia, por exemplo.</a:t>
            </a:r>
          </a:p>
          <a:p>
            <a:pPr lvl="0"/>
            <a:endParaRPr lang="en-US" dirty="0"/>
          </a:p>
          <a:p>
            <a:pPr lvl="0"/>
            <a:r>
              <a:rPr lang="pt-BR" b="1" dirty="0"/>
              <a:t>pressão do mercado imobiliário </a:t>
            </a:r>
            <a:r>
              <a:rPr lang="pt-BR" dirty="0"/>
              <a:t>para construir casas de veraneio, condomínios e hotéis </a:t>
            </a:r>
          </a:p>
          <a:p>
            <a:pPr lvl="0"/>
            <a:r>
              <a:rPr lang="pt-BR" dirty="0"/>
              <a:t>em comunidades localizadas no litoral, como sofrem muitas comunidades que vivem</a:t>
            </a:r>
          </a:p>
          <a:p>
            <a:pPr lvl="0"/>
            <a:r>
              <a:rPr lang="pt-BR" dirty="0"/>
              <a:t>no litoral das regiões Sudeste e Nordeste.</a:t>
            </a:r>
          </a:p>
          <a:p>
            <a:pPr lvl="0"/>
            <a:endParaRPr lang="en-US" dirty="0"/>
          </a:p>
          <a:p>
            <a:pPr lvl="0"/>
            <a:r>
              <a:rPr lang="pt-BR" b="1" dirty="0"/>
              <a:t>preconceito </a:t>
            </a:r>
            <a:r>
              <a:rPr lang="pt-BR" dirty="0"/>
              <a:t>e </a:t>
            </a:r>
            <a:r>
              <a:rPr lang="pt-BR" b="1" dirty="0"/>
              <a:t>discriminação </a:t>
            </a:r>
            <a:r>
              <a:rPr lang="pt-BR" dirty="0"/>
              <a:t>de setores da sociedade em relação principalmente </a:t>
            </a:r>
          </a:p>
          <a:p>
            <a:pPr lvl="0"/>
            <a:r>
              <a:rPr lang="pt-BR" dirty="0"/>
              <a:t>às suas tradições, como as comunidades de terreiro, que praticam as religiões de matriz africana.</a:t>
            </a:r>
          </a:p>
          <a:p>
            <a:pPr lvl="0"/>
            <a:endParaRPr lang="en-US" dirty="0"/>
          </a:p>
          <a:p>
            <a:pPr lvl="0"/>
            <a:r>
              <a:rPr lang="pt-BR" b="1" dirty="0"/>
              <a:t>degradação </a:t>
            </a:r>
            <a:r>
              <a:rPr lang="pt-BR" dirty="0"/>
              <a:t>dos elementos naturais dos quais muitas dessas comunidades dependem. </a:t>
            </a:r>
            <a:endParaRPr lang="en-US" dirty="0"/>
          </a:p>
        </p:txBody>
      </p:sp>
      <p:pic>
        <p:nvPicPr>
          <p:cNvPr id="16" name="Picture 1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1" y="2537137"/>
            <a:ext cx="404521" cy="413472"/>
          </a:xfrm>
          <a:prstGeom prst="rect">
            <a:avLst/>
          </a:prstGeom>
        </p:spPr>
      </p:pic>
      <p:pic>
        <p:nvPicPr>
          <p:cNvPr id="17" name="Picture 1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3899501"/>
            <a:ext cx="404522" cy="413472"/>
          </a:xfrm>
          <a:prstGeom prst="rect">
            <a:avLst/>
          </a:prstGeom>
        </p:spPr>
      </p:pic>
      <p:pic>
        <p:nvPicPr>
          <p:cNvPr id="19" name="Picture 1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5007865"/>
            <a:ext cx="404522" cy="413472"/>
          </a:xfrm>
          <a:prstGeom prst="rect">
            <a:avLst/>
          </a:prstGeom>
        </p:spPr>
      </p:pic>
      <p:pic>
        <p:nvPicPr>
          <p:cNvPr id="20" name="Picture 1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5852983"/>
            <a:ext cx="404522" cy="413472"/>
          </a:xfrm>
          <a:prstGeom prst="rect">
            <a:avLst/>
          </a:prstGeom>
        </p:spPr>
      </p:pic>
      <p:pic>
        <p:nvPicPr>
          <p:cNvPr id="21" name="Picture 2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327908" y="630868"/>
            <a:ext cx="404521" cy="41347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1340" y="485712"/>
            <a:ext cx="62410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Populações </a:t>
            </a:r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tradicionais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930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139831" y="610712"/>
            <a:ext cx="404521" cy="413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1340" y="485713"/>
            <a:ext cx="51558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População e Terras Indígenas (TIs)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9" name="Picture 8" descr="Screen Shot 2019-06-25 at 00.36.13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1"/>
          <a:stretch/>
        </p:blipFill>
        <p:spPr>
          <a:xfrm>
            <a:off x="3334724" y="712352"/>
            <a:ext cx="8073498" cy="6134100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1470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139831" y="691336"/>
            <a:ext cx="404521" cy="413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1340" y="485713"/>
            <a:ext cx="51558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Diversidade da população brasileira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 rot="10800000">
            <a:off x="1190742" y="2007141"/>
            <a:ext cx="4134032" cy="2126132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3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Round Same Side Corner Rectangle 6"/>
          <p:cNvSpPr/>
          <p:nvPr/>
        </p:nvSpPr>
        <p:spPr>
          <a:xfrm rot="10800000">
            <a:off x="5854995" y="2008908"/>
            <a:ext cx="4468842" cy="4331296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3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TextBox 7"/>
          <p:cNvSpPr txBox="1"/>
          <p:nvPr/>
        </p:nvSpPr>
        <p:spPr>
          <a:xfrm>
            <a:off x="1225380" y="2281513"/>
            <a:ext cx="41030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dirty="0"/>
              <a:t>A população brasileira resulta da </a:t>
            </a:r>
            <a:r>
              <a:rPr lang="pt-BR" sz="2000" b="1" dirty="0"/>
              <a:t>miscigenação </a:t>
            </a:r>
            <a:r>
              <a:rPr lang="pt-BR" sz="2000" dirty="0"/>
              <a:t>entre indígenas, negros e brancos, todos de diferentes povos, que contribuíram para a grande diversidade étnico-cultural do país. </a:t>
            </a:r>
            <a:endParaRPr lang="en-US" sz="2000" dirty="0"/>
          </a:p>
        </p:txBody>
      </p:sp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046399" y="3908254"/>
            <a:ext cx="404521" cy="413472"/>
          </a:xfrm>
          <a:prstGeom prst="rect">
            <a:avLst/>
          </a:prstGeom>
        </p:spPr>
      </p:pic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057007" y="6056834"/>
            <a:ext cx="404521" cy="4134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947356" y="2283441"/>
            <a:ext cx="42601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dirty="0"/>
              <a:t>Para pesquisar as origens da população brasileira, o Instituto Brasileiro de Geografia e Estatística (IBGE) usa a classificação por “cor ou raça”, com cinco categorias: branca, preta, amarela, parda e indígena. Nas respostas ao Censo ou ao preencher documentos, por exemplo, as pessoas escolhem, entre as cinco categorias, a que considera pertencer, ou seja, fazem uma </a:t>
            </a:r>
            <a:r>
              <a:rPr lang="pt-BR" sz="2000" b="1" dirty="0"/>
              <a:t>autodeclaração </a:t>
            </a:r>
            <a:r>
              <a:rPr lang="pt-BR" sz="2000" dirty="0"/>
              <a:t>ou </a:t>
            </a:r>
            <a:r>
              <a:rPr lang="pt-BR" sz="2000" b="1" dirty="0"/>
              <a:t>autoatribuição</a:t>
            </a:r>
            <a:r>
              <a:rPr lang="pt-BR" sz="2000" dirty="0"/>
              <a:t>.</a:t>
            </a:r>
            <a:endParaRPr lang="en-US" sz="2000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8331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139831" y="711492"/>
            <a:ext cx="404521" cy="413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1340" y="485713"/>
            <a:ext cx="51558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Diversidade da população brasileira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" name="Picture 1" descr="Screen Shot 2019-06-25 at 00.46.4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245" y="2374427"/>
            <a:ext cx="8965794" cy="4364182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9121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09580" y="1498192"/>
            <a:ext cx="1136089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O contato dos povos indígenas com o colonizador foi devastador. </a:t>
            </a:r>
          </a:p>
          <a:p>
            <a:pPr lvl="0"/>
            <a:r>
              <a:rPr lang="pt-BR" sz="2400" dirty="0"/>
              <a:t>Doenças, escravidão e conflitos estão entre os fatores que causaram </a:t>
            </a:r>
            <a:br>
              <a:rPr lang="pt-BR" sz="2400" dirty="0"/>
            </a:br>
            <a:r>
              <a:rPr lang="pt-BR" sz="2400" dirty="0"/>
              <a:t>a redução do número de povos e da população indígenas.</a:t>
            </a:r>
          </a:p>
          <a:p>
            <a:pPr lvl="0"/>
            <a:endParaRPr lang="en-US" sz="2400" dirty="0"/>
          </a:p>
          <a:p>
            <a:pPr lvl="0"/>
            <a:r>
              <a:rPr lang="pt-BR" sz="2400" dirty="0"/>
              <a:t>Até os anos 1970 a população indígena brasileira encolheu significativamente. </a:t>
            </a:r>
            <a:br>
              <a:rPr lang="pt-BR" sz="2400" dirty="0"/>
            </a:br>
            <a:r>
              <a:rPr lang="pt-BR" sz="2400" dirty="0"/>
              <a:t>No entanto, a partir dos anos 1980, passou a apresentar índices de crescimento. </a:t>
            </a:r>
            <a:br>
              <a:rPr lang="pt-BR" sz="2400" dirty="0"/>
            </a:br>
            <a:r>
              <a:rPr lang="pt-BR" sz="2400" dirty="0"/>
              <a:t>O Censo 2010 registrou 896 917 indígenas. </a:t>
            </a:r>
            <a:endParaRPr lang="en-US" sz="2400" dirty="0"/>
          </a:p>
          <a:p>
            <a:pPr lvl="0"/>
            <a:r>
              <a:rPr lang="pt-BR" sz="2400" dirty="0"/>
              <a:t>Causas:</a:t>
            </a:r>
            <a:endParaRPr lang="en-US" sz="2400" dirty="0"/>
          </a:p>
          <a:p>
            <a:pPr lvl="0"/>
            <a:r>
              <a:rPr lang="pt-BR" sz="2000" dirty="0"/>
              <a:t>		</a:t>
            </a:r>
          </a:p>
          <a:p>
            <a:pPr lvl="0"/>
            <a:r>
              <a:rPr lang="pt-BR" sz="2000" dirty="0"/>
              <a:t>	    Aumento de pessoas que passaram a assumir suas origens, autodeclarando-se indígenas. </a:t>
            </a:r>
            <a:endParaRPr lang="en-US" sz="2000" dirty="0"/>
          </a:p>
          <a:p>
            <a:pPr lvl="0"/>
            <a:r>
              <a:rPr lang="pt-BR" sz="2000" dirty="0"/>
              <a:t>		</a:t>
            </a:r>
          </a:p>
          <a:p>
            <a:pPr lvl="0"/>
            <a:endParaRPr lang="pt-BR" sz="2000" dirty="0"/>
          </a:p>
          <a:p>
            <a:pPr lvl="0"/>
            <a:r>
              <a:rPr lang="pt-BR" sz="2000" dirty="0"/>
              <a:t>	    Maior acesso a atendimento médico, vacinas e medicamentos. </a:t>
            </a:r>
            <a:endParaRPr lang="en-US" sz="2000" dirty="0"/>
          </a:p>
        </p:txBody>
      </p:sp>
      <p:pic>
        <p:nvPicPr>
          <p:cNvPr id="19" name="Picture 1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4719229"/>
            <a:ext cx="404522" cy="413472"/>
          </a:xfrm>
          <a:prstGeom prst="rect">
            <a:avLst/>
          </a:prstGeom>
        </p:spPr>
      </p:pic>
      <p:pic>
        <p:nvPicPr>
          <p:cNvPr id="20" name="Picture 1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5646247"/>
            <a:ext cx="404522" cy="413472"/>
          </a:xfrm>
          <a:prstGeom prst="rect">
            <a:avLst/>
          </a:prstGeom>
        </p:spPr>
      </p:pic>
      <p:pic>
        <p:nvPicPr>
          <p:cNvPr id="21" name="Picture 2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364104" y="610712"/>
            <a:ext cx="404521" cy="41347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1340" y="485712"/>
            <a:ext cx="5075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População indígena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499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0800000">
            <a:off x="1190742" y="1362360"/>
            <a:ext cx="3475099" cy="388956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3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4365234" y="4930285"/>
            <a:ext cx="404521" cy="4134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75465" y="1466268"/>
            <a:ext cx="36664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Ao comparar alguns indicadores sociais (educação, saúde, esperança de vida etc.) </a:t>
            </a:r>
          </a:p>
          <a:p>
            <a:pPr lvl="0"/>
            <a:r>
              <a:rPr lang="pt-BR" sz="2400" dirty="0"/>
              <a:t>da população indígena </a:t>
            </a:r>
          </a:p>
          <a:p>
            <a:pPr lvl="0"/>
            <a:r>
              <a:rPr lang="pt-BR" sz="2400" dirty="0"/>
              <a:t>com os do restante da população do país, é possível observar uma grande disparidade. 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3" name="Picture 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364104" y="610712"/>
            <a:ext cx="404521" cy="413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1340" y="485712"/>
            <a:ext cx="5075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População indígena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creen Shot 2019-06-25 at 00.52.18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"/>
          <a:stretch/>
        </p:blipFill>
        <p:spPr>
          <a:xfrm>
            <a:off x="6050142" y="1645921"/>
            <a:ext cx="5820333" cy="4665979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2506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06194" y="1498191"/>
            <a:ext cx="105642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Em 2017, as categorias que formam </a:t>
            </a:r>
          </a:p>
          <a:p>
            <a:pPr lvl="0"/>
            <a:r>
              <a:rPr lang="pt-BR" sz="2400" dirty="0"/>
              <a:t>a população de negros no Brasil – “pretos” e “pardos”, </a:t>
            </a:r>
          </a:p>
          <a:p>
            <a:pPr lvl="0"/>
            <a:r>
              <a:rPr lang="pt-BR" sz="2400" dirty="0"/>
              <a:t>na classificação do IBGE – correspondiam a 55,6% </a:t>
            </a:r>
          </a:p>
          <a:p>
            <a:pPr lvl="0"/>
            <a:r>
              <a:rPr lang="pt-BR" sz="2400" dirty="0"/>
              <a:t>da população brasileira (PNAD 2017).</a:t>
            </a:r>
          </a:p>
          <a:p>
            <a:pPr lvl="0"/>
            <a:endParaRPr lang="en-US" sz="2400" dirty="0"/>
          </a:p>
          <a:p>
            <a:pPr lvl="0"/>
            <a:r>
              <a:rPr lang="pt-BR" sz="2400" dirty="0"/>
              <a:t>A população negra do Brasil ainda tem piores condições</a:t>
            </a:r>
          </a:p>
          <a:p>
            <a:pPr lvl="0"/>
            <a:r>
              <a:rPr lang="pt-BR" sz="2400" dirty="0"/>
              <a:t>de vida quando comparadas às da população branca.</a:t>
            </a:r>
            <a:endParaRPr lang="en-US" sz="2000" dirty="0"/>
          </a:p>
        </p:txBody>
      </p: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1636592"/>
            <a:ext cx="404522" cy="413472"/>
          </a:xfrm>
          <a:prstGeom prst="rect">
            <a:avLst/>
          </a:prstGeom>
        </p:spPr>
      </p:pic>
      <p:pic>
        <p:nvPicPr>
          <p:cNvPr id="5" name="Picture 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3464157"/>
            <a:ext cx="404522" cy="413472"/>
          </a:xfrm>
          <a:prstGeom prst="rect">
            <a:avLst/>
          </a:prstGeom>
        </p:spPr>
      </p:pic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79034" y="630868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40" y="485712"/>
            <a:ext cx="42899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População negra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762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79034" y="590556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40" y="485712"/>
            <a:ext cx="42899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População negra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creen Shot 2019-06-25 at 00.57.5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946" y="1778344"/>
            <a:ext cx="9770110" cy="4834312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0525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928140" y="590556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40" y="485712"/>
            <a:ext cx="4492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Racismo 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306194" y="1498232"/>
            <a:ext cx="9261821" cy="5632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2400" dirty="0"/>
              <a:t>O </a:t>
            </a:r>
            <a:r>
              <a:rPr lang="pt-BR" sz="2400" b="1" dirty="0"/>
              <a:t>racismo no Brasil é estrutural</a:t>
            </a:r>
            <a:r>
              <a:rPr lang="pt-BR" sz="2400" dirty="0"/>
              <a:t>, ou seja, está presente em todas</a:t>
            </a:r>
          </a:p>
          <a:p>
            <a:pPr lvl="0"/>
            <a:r>
              <a:rPr lang="pt-BR" sz="2400" dirty="0"/>
              <a:t>as esferas da vida pública e social e se manifesta na violência, </a:t>
            </a:r>
          </a:p>
          <a:p>
            <a:pPr lvl="0"/>
            <a:r>
              <a:rPr lang="pt-BR" sz="2400" dirty="0"/>
              <a:t>na falta de acesso a educação e saúde, entre outros aspectos.</a:t>
            </a:r>
            <a:endParaRPr lang="en-US" sz="2400" dirty="0"/>
          </a:p>
          <a:p>
            <a:pPr lvl="0"/>
            <a:endParaRPr lang="pt-BR" sz="2400" dirty="0"/>
          </a:p>
          <a:p>
            <a:pPr lvl="0"/>
            <a:r>
              <a:rPr lang="pt-BR" sz="2400" dirty="0"/>
              <a:t>Dados mostram que a população negra é a mais vulnerável à violência. </a:t>
            </a:r>
          </a:p>
          <a:p>
            <a:pPr lvl="0"/>
            <a:r>
              <a:rPr lang="pt-BR" sz="2400" dirty="0"/>
              <a:t>A prática do racismo pode ser a causa de grande número mortes, </a:t>
            </a:r>
          </a:p>
          <a:p>
            <a:pPr lvl="0"/>
            <a:r>
              <a:rPr lang="pt-BR" sz="2400" dirty="0"/>
              <a:t>sobretudo de jovens negros que moram nas periferias e têm menos </a:t>
            </a:r>
          </a:p>
          <a:p>
            <a:pPr lvl="0"/>
            <a:r>
              <a:rPr lang="pt-BR" sz="2400" dirty="0"/>
              <a:t>anos de estudo. Em 2015, de 100 pessoas vítimas de homicídio</a:t>
            </a:r>
            <a:r>
              <a:rPr lang="pt-BR" sz="2400" b="1" dirty="0"/>
              <a:t> </a:t>
            </a:r>
            <a:r>
              <a:rPr lang="pt-BR" sz="2400" dirty="0"/>
              <a:t>no Brasil, </a:t>
            </a:r>
          </a:p>
          <a:p>
            <a:pPr lvl="0"/>
            <a:r>
              <a:rPr lang="pt-BR" sz="2400" dirty="0"/>
              <a:t>71 eram negras. Desse total, metade tinha entre 15 e 29 anos. </a:t>
            </a:r>
            <a:endParaRPr lang="en-US" sz="2400" dirty="0"/>
          </a:p>
          <a:p>
            <a:pPr lvl="0"/>
            <a:endParaRPr lang="pt-BR" sz="2400" dirty="0"/>
          </a:p>
          <a:p>
            <a:pPr lvl="0"/>
            <a:r>
              <a:rPr lang="pt-BR" sz="2400" dirty="0"/>
              <a:t>As mulheres negras são duplamente vulneráveis: </a:t>
            </a:r>
          </a:p>
          <a:p>
            <a:pPr lvl="0"/>
            <a:r>
              <a:rPr lang="pt-BR" sz="2400" dirty="0"/>
              <a:t>sofrem violência de gênero (por serem mulheres) </a:t>
            </a:r>
          </a:p>
          <a:p>
            <a:pPr lvl="0"/>
            <a:r>
              <a:rPr lang="pt-BR" sz="2400" dirty="0"/>
              <a:t>e de cor (por serem negras). Entre as mulheres vítimas de morte </a:t>
            </a:r>
          </a:p>
          <a:p>
            <a:pPr lvl="0"/>
            <a:r>
              <a:rPr lang="pt-BR" sz="2400" dirty="0"/>
              <a:t>por agressão no país, em 2015, 65% eram negras.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1636592"/>
            <a:ext cx="404522" cy="413472"/>
          </a:xfrm>
          <a:prstGeom prst="rect">
            <a:avLst/>
          </a:prstGeom>
        </p:spPr>
      </p:pic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3085320"/>
            <a:ext cx="404522" cy="413472"/>
          </a:xfrm>
          <a:prstGeom prst="rect">
            <a:avLst/>
          </a:prstGeom>
        </p:spPr>
      </p:pic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5255867"/>
            <a:ext cx="404522" cy="413472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1506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867663" y="590556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40" y="485712"/>
            <a:ext cx="4492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Racismo 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306194" y="1498233"/>
            <a:ext cx="10741943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3600" dirty="0"/>
              <a:t>Reivindicações da luta do movimento negro:</a:t>
            </a:r>
            <a:endParaRPr lang="en-US" sz="3600" dirty="0"/>
          </a:p>
          <a:p>
            <a:pPr lvl="0"/>
            <a:endParaRPr lang="pt-BR" sz="2400" dirty="0"/>
          </a:p>
          <a:p>
            <a:pPr lvl="0"/>
            <a:r>
              <a:rPr lang="pt-BR" sz="2400" dirty="0"/>
              <a:t>acabar com o mito da democracia racial, reconhecendo que existe racismo no Brasil;</a:t>
            </a:r>
          </a:p>
          <a:p>
            <a:pPr lvl="0"/>
            <a:endParaRPr lang="en-US" sz="2400" dirty="0"/>
          </a:p>
          <a:p>
            <a:pPr lvl="0"/>
            <a:r>
              <a:rPr lang="pt-BR" sz="2400" dirty="0"/>
              <a:t>incluir, no currículo das escolas, disciplinas que estudem </a:t>
            </a:r>
          </a:p>
          <a:p>
            <a:pPr lvl="0"/>
            <a:r>
              <a:rPr lang="pt-BR" sz="2400" dirty="0"/>
              <a:t>a história da África e do negro no Brasil;</a:t>
            </a:r>
          </a:p>
          <a:p>
            <a:pPr lvl="0"/>
            <a:endParaRPr lang="en-US" sz="2400" dirty="0"/>
          </a:p>
          <a:p>
            <a:pPr lvl="0"/>
            <a:r>
              <a:rPr lang="pt-BR" sz="2400" dirty="0"/>
              <a:t>combater a violência;</a:t>
            </a:r>
          </a:p>
          <a:p>
            <a:pPr lvl="0"/>
            <a:endParaRPr lang="en-US" sz="2400" dirty="0"/>
          </a:p>
          <a:p>
            <a:pPr lvl="0"/>
            <a:r>
              <a:rPr lang="pt-BR" sz="2400" dirty="0"/>
              <a:t>defender os direitos dos quilombolas e das mulheres negras;</a:t>
            </a:r>
          </a:p>
          <a:p>
            <a:pPr lvl="0"/>
            <a:endParaRPr lang="en-US" sz="2400" dirty="0"/>
          </a:p>
          <a:p>
            <a:pPr lvl="0"/>
            <a:r>
              <a:rPr lang="pt-BR" sz="2400" dirty="0"/>
              <a:t>promover a cultura e garantir o direito à manifestação</a:t>
            </a:r>
          </a:p>
          <a:p>
            <a:pPr lvl="0"/>
            <a:r>
              <a:rPr lang="pt-BR" sz="2400" dirty="0"/>
              <a:t>das religiões afro-brasileiras etc.</a:t>
            </a:r>
            <a:endParaRPr lang="en-US" sz="2400" dirty="0"/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2571774"/>
            <a:ext cx="404522" cy="413472"/>
          </a:xfrm>
          <a:prstGeom prst="rect">
            <a:avLst/>
          </a:prstGeom>
        </p:spPr>
      </p:pic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3292056"/>
            <a:ext cx="404522" cy="413472"/>
          </a:xfrm>
          <a:prstGeom prst="rect">
            <a:avLst/>
          </a:prstGeom>
        </p:spPr>
      </p:pic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5890867"/>
            <a:ext cx="404522" cy="413472"/>
          </a:xfrm>
          <a:prstGeom prst="rect">
            <a:avLst/>
          </a:prstGeom>
        </p:spPr>
      </p:pic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4388874"/>
            <a:ext cx="404522" cy="413472"/>
          </a:xfrm>
          <a:prstGeom prst="rect">
            <a:avLst/>
          </a:prstGeom>
        </p:spPr>
      </p:pic>
      <p:pic>
        <p:nvPicPr>
          <p:cNvPr id="14" name="Picture 1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5150874"/>
            <a:ext cx="404522" cy="413472"/>
          </a:xfrm>
          <a:prstGeom prst="rect">
            <a:avLst/>
          </a:prstGeom>
        </p:spPr>
      </p:pic>
      <p:pic>
        <p:nvPicPr>
          <p:cNvPr id="1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9662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356383" y="630868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39" y="485713"/>
            <a:ext cx="5132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Diversidade do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território brasileiro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creen Shot 2019-06-25 at 10.07.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703" y="2089724"/>
            <a:ext cx="8258011" cy="4464771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4804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316065" y="671180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39" y="485713"/>
            <a:ext cx="5132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Diversidade do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território brasileiro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Screen Shot 2019-06-25 at 10.08.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543" y="2085681"/>
            <a:ext cx="8369350" cy="4669986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8539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272184" y="610712"/>
            <a:ext cx="404521" cy="4134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1340" y="485712"/>
            <a:ext cx="5340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Imigração 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58067" y="1498232"/>
            <a:ext cx="1006357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2400" dirty="0"/>
              <a:t>Dentre os povos de origem europeia, </a:t>
            </a:r>
          </a:p>
          <a:p>
            <a:pPr lvl="0"/>
            <a:r>
              <a:rPr lang="pt-BR" sz="2400" dirty="0"/>
              <a:t>os portugueses foram os mais influentes na formação do povo brasileiro, </a:t>
            </a:r>
          </a:p>
          <a:p>
            <a:pPr lvl="0"/>
            <a:r>
              <a:rPr lang="pt-BR" sz="2400" dirty="0"/>
              <a:t>pois foram os colonizadores. Os aspectos mais marcantes que revelam </a:t>
            </a:r>
          </a:p>
          <a:p>
            <a:pPr lvl="0"/>
            <a:r>
              <a:rPr lang="pt-BR" sz="2400" dirty="0"/>
              <a:t>essa influência são a língua portuguesa e a religião católica.</a:t>
            </a:r>
          </a:p>
          <a:p>
            <a:pPr lvl="0"/>
            <a:endParaRPr lang="en-US" sz="2400" dirty="0"/>
          </a:p>
          <a:p>
            <a:pPr lvl="0"/>
            <a:r>
              <a:rPr lang="pt-BR" sz="2400" dirty="0"/>
              <a:t>Os demais povos passaram a chegar em maior número após a independência, </a:t>
            </a:r>
          </a:p>
          <a:p>
            <a:pPr lvl="0"/>
            <a:r>
              <a:rPr lang="pt-BR" sz="2400" dirty="0"/>
              <a:t>em 1822. Eles trouxeram elementos de sua cultura, como técnicas de trabalho, </a:t>
            </a:r>
          </a:p>
          <a:p>
            <a:pPr lvl="0"/>
            <a:r>
              <a:rPr lang="pt-BR" sz="2400" dirty="0"/>
              <a:t>culinária característica de cada povo, entre muitos outros.</a:t>
            </a:r>
            <a:endParaRPr lang="en-US" sz="2400" dirty="0"/>
          </a:p>
        </p:txBody>
      </p:sp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1636593"/>
            <a:ext cx="404522" cy="413472"/>
          </a:xfrm>
          <a:prstGeom prst="rect">
            <a:avLst/>
          </a:prstGeom>
        </p:spPr>
      </p:pic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3475702"/>
            <a:ext cx="404522" cy="413472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1366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272184" y="570400"/>
            <a:ext cx="404521" cy="4134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1340" y="485712"/>
            <a:ext cx="5340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Imigração 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58066" y="1498233"/>
            <a:ext cx="973656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2400" dirty="0"/>
              <a:t>Inicialmente, a imigração foi estimulada pelo governo brasileiro</a:t>
            </a:r>
          </a:p>
          <a:p>
            <a:pPr lvl="0"/>
            <a:r>
              <a:rPr lang="pt-BR" sz="2400" dirty="0"/>
              <a:t>com o objetivo de garantir a ocupação do território. </a:t>
            </a:r>
          </a:p>
          <a:p>
            <a:pPr lvl="0"/>
            <a:r>
              <a:rPr lang="pt-BR" sz="2400" dirty="0"/>
              <a:t>A partir da década de 1820, grande número de alemães e, depois,</a:t>
            </a:r>
          </a:p>
          <a:p>
            <a:pPr lvl="0"/>
            <a:r>
              <a:rPr lang="pt-BR" sz="2400" dirty="0"/>
              <a:t>italianos se fixaram principalmente na região Sul do país, </a:t>
            </a:r>
          </a:p>
          <a:p>
            <a:pPr lvl="0"/>
            <a:r>
              <a:rPr lang="pt-BR" sz="2400" dirty="0"/>
              <a:t>onde fundaram cidades e desenvolveram a agricultura </a:t>
            </a:r>
          </a:p>
          <a:p>
            <a:pPr lvl="0"/>
            <a:r>
              <a:rPr lang="pt-BR" sz="2400" dirty="0"/>
              <a:t>e a pecuária em pequenas propriedades rurais.</a:t>
            </a:r>
            <a:endParaRPr lang="en-US" sz="2400" dirty="0"/>
          </a:p>
          <a:p>
            <a:pPr lvl="0"/>
            <a:endParaRPr lang="pt-BR" sz="2400" dirty="0"/>
          </a:p>
          <a:p>
            <a:pPr lvl="0"/>
            <a:r>
              <a:rPr lang="pt-BR" sz="2400" dirty="0"/>
              <a:t>O auge da imigração no Brasil aconteceu na passagem </a:t>
            </a:r>
            <a:br>
              <a:rPr lang="pt-BR" sz="2400" dirty="0"/>
            </a:br>
            <a:r>
              <a:rPr lang="pt-BR" sz="2400" dirty="0"/>
              <a:t>do século XIX para o XX. Com o fim da escravidão em 1888, </a:t>
            </a:r>
          </a:p>
          <a:p>
            <a:pPr lvl="0"/>
            <a:r>
              <a:rPr lang="pt-BR" sz="2400" dirty="0"/>
              <a:t>levas de imigrantes chegavam para trabalhar predominantemente </a:t>
            </a:r>
          </a:p>
          <a:p>
            <a:pPr lvl="0"/>
            <a:r>
              <a:rPr lang="pt-BR" sz="2400" dirty="0"/>
              <a:t>nas fazendas de café. O grupo mais numeroso nessa época foi o de italianos,</a:t>
            </a:r>
          </a:p>
          <a:p>
            <a:pPr lvl="0"/>
            <a:r>
              <a:rPr lang="pt-BR" sz="2400" dirty="0"/>
              <a:t>seguido dos portugueses e dos espanhóis.</a:t>
            </a:r>
            <a:endParaRPr lang="en-US" sz="2400" dirty="0"/>
          </a:p>
        </p:txBody>
      </p:sp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1636593"/>
            <a:ext cx="404522" cy="413472"/>
          </a:xfrm>
          <a:prstGeom prst="rect">
            <a:avLst/>
          </a:prstGeom>
        </p:spPr>
      </p:pic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4179972"/>
            <a:ext cx="404522" cy="413472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3238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272184" y="590556"/>
            <a:ext cx="404521" cy="4134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1340" y="485712"/>
            <a:ext cx="5340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Imigração 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9-06-25 at 10.19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176" y="1754064"/>
            <a:ext cx="9815424" cy="4642118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5635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272184" y="590556"/>
            <a:ext cx="404521" cy="4134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1340" y="485712"/>
            <a:ext cx="5340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Imigração 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creen Shot 2019-06-25 at 10.21.3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639" y="1477819"/>
            <a:ext cx="7032530" cy="5241637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1492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352820" y="671180"/>
            <a:ext cx="404521" cy="4134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1340" y="566336"/>
            <a:ext cx="5340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Imigração 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9-06-25 at 10.24.3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104" y="1500908"/>
            <a:ext cx="8167600" cy="5278018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2394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43087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902378" y="630868"/>
            <a:ext cx="404521" cy="4134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1339" y="485713"/>
            <a:ext cx="82730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Alguns grupos </a:t>
            </a:r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de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imigrantes recentes 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93857" y="2268303"/>
            <a:ext cx="843339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3600" dirty="0"/>
              <a:t>Haitianos</a:t>
            </a:r>
          </a:p>
          <a:p>
            <a:pPr lvl="0"/>
            <a:endParaRPr lang="en-US" sz="3600" dirty="0"/>
          </a:p>
          <a:p>
            <a:pPr lvl="0"/>
            <a:r>
              <a:rPr lang="pt-BR" sz="3600" dirty="0"/>
              <a:t>Bolivianos</a:t>
            </a:r>
          </a:p>
          <a:p>
            <a:pPr lvl="0"/>
            <a:endParaRPr lang="en-US" sz="3600" dirty="0"/>
          </a:p>
          <a:p>
            <a:pPr lvl="0"/>
            <a:r>
              <a:rPr lang="pt-BR" sz="3600" dirty="0"/>
              <a:t>Sírios</a:t>
            </a:r>
            <a:endParaRPr lang="en-US" sz="3600" dirty="0"/>
          </a:p>
          <a:p>
            <a:pPr lvl="0"/>
            <a:endParaRPr lang="en-US" sz="3600" dirty="0"/>
          </a:p>
          <a:p>
            <a:pPr lvl="0"/>
            <a:r>
              <a:rPr lang="pt-BR" sz="3600" dirty="0"/>
              <a:t>Venezuelanos</a:t>
            </a:r>
            <a:endParaRPr lang="en-US" sz="3600" dirty="0"/>
          </a:p>
        </p:txBody>
      </p:sp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1" y="2459046"/>
            <a:ext cx="404521" cy="413472"/>
          </a:xfrm>
          <a:prstGeom prst="rect">
            <a:avLst/>
          </a:prstGeom>
        </p:spPr>
      </p:pic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1" y="3545210"/>
            <a:ext cx="404521" cy="413472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1" y="4630483"/>
            <a:ext cx="404521" cy="413472"/>
          </a:xfrm>
          <a:prstGeom prst="rect">
            <a:avLst/>
          </a:prstGeom>
        </p:spPr>
      </p:pic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1" y="5727301"/>
            <a:ext cx="404521" cy="413472"/>
          </a:xfrm>
          <a:prstGeom prst="rect">
            <a:avLst/>
          </a:prstGeom>
        </p:spPr>
      </p:pic>
      <p:pic>
        <p:nvPicPr>
          <p:cNvPr id="1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81558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951162" y="590556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2"/>
            <a:ext cx="26620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Xenofobia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258067" y="1498232"/>
            <a:ext cx="1070482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2400" dirty="0"/>
              <a:t>Além de indígenas e negros, os imigrantes, sobretudo os refugiados,</a:t>
            </a:r>
          </a:p>
          <a:p>
            <a:pPr lvl="0"/>
            <a:r>
              <a:rPr lang="pt-BR" sz="2400" dirty="0"/>
              <a:t>também são vítimas de preconceito. Para esse tipo de discriminação </a:t>
            </a:r>
          </a:p>
          <a:p>
            <a:pPr lvl="0"/>
            <a:r>
              <a:rPr lang="pt-BR" sz="2400" dirty="0"/>
              <a:t>é usada a palavra </a:t>
            </a:r>
            <a:r>
              <a:rPr lang="pt-BR" sz="2400" b="1" dirty="0"/>
              <a:t>xenofobia</a:t>
            </a:r>
            <a:r>
              <a:rPr lang="pt-BR" sz="2400" dirty="0"/>
              <a:t>, que é a rejeição ou o ódio aos estrangeiros. </a:t>
            </a:r>
            <a:endParaRPr lang="en-US" sz="2400" dirty="0"/>
          </a:p>
          <a:p>
            <a:pPr lvl="0"/>
            <a:endParaRPr lang="pt-BR" sz="2400" dirty="0"/>
          </a:p>
          <a:p>
            <a:pPr lvl="0"/>
            <a:r>
              <a:rPr lang="pt-BR" sz="2400" dirty="0"/>
              <a:t>Esse sentimento é manifestado de diversas maneiras: quando o imigrante</a:t>
            </a:r>
          </a:p>
          <a:p>
            <a:pPr lvl="0"/>
            <a:r>
              <a:rPr lang="pt-BR" sz="2400" dirty="0"/>
              <a:t>é obrigado a aceitar salários mais baixos que a média, quando enfrenta</a:t>
            </a:r>
          </a:p>
          <a:p>
            <a:pPr lvl="0"/>
            <a:r>
              <a:rPr lang="pt-BR" sz="2400" dirty="0"/>
              <a:t>dificuldades para arrumar trabalho remunerado, quando é alvo de frases agressivas,</a:t>
            </a:r>
          </a:p>
          <a:p>
            <a:pPr lvl="0"/>
            <a:r>
              <a:rPr lang="pt-BR" sz="2400" dirty="0"/>
              <a:t>piadas preconceituosas, xingamentos e até vítima de agressão física.</a:t>
            </a:r>
            <a:endParaRPr lang="en-US" sz="2400" dirty="0"/>
          </a:p>
        </p:txBody>
      </p: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1636593"/>
            <a:ext cx="404522" cy="413472"/>
          </a:xfrm>
          <a:prstGeom prst="rect">
            <a:avLst/>
          </a:prstGeom>
        </p:spPr>
      </p:pic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3106245"/>
            <a:ext cx="404522" cy="413472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87834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051957" y="590556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40" y="485712"/>
            <a:ext cx="26620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Xenofobia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258066" y="1498233"/>
            <a:ext cx="10476884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BR" sz="3000" dirty="0"/>
              <a:t>Assim como o mito da democracia racial afirma que os negros </a:t>
            </a:r>
          </a:p>
          <a:p>
            <a:pPr lvl="0"/>
            <a:r>
              <a:rPr lang="pt-BR" sz="3000" dirty="0"/>
              <a:t>não são discriminados, existe um mito de que o brasileiro recebe </a:t>
            </a:r>
          </a:p>
          <a:p>
            <a:pPr lvl="0"/>
            <a:r>
              <a:rPr lang="pt-BR" sz="3000" dirty="0"/>
              <a:t>bem todos os imigrantes. No entanto, com o aumento do número </a:t>
            </a:r>
          </a:p>
          <a:p>
            <a:pPr lvl="0"/>
            <a:r>
              <a:rPr lang="pt-BR" sz="3000" dirty="0"/>
              <a:t>de imigrantes a partir de 2010, aumentou também </a:t>
            </a:r>
          </a:p>
          <a:p>
            <a:pPr lvl="0"/>
            <a:r>
              <a:rPr lang="pt-BR" sz="3000" dirty="0"/>
              <a:t>o número de denúncias de xenofobia. </a:t>
            </a:r>
          </a:p>
          <a:p>
            <a:pPr lvl="0"/>
            <a:r>
              <a:rPr lang="pt-BR" sz="3000" dirty="0"/>
              <a:t>As principais vítimas são os refugiados, os haitianos e as pessoas </a:t>
            </a:r>
            <a:br>
              <a:rPr lang="pt-BR" sz="3000" dirty="0"/>
            </a:br>
            <a:r>
              <a:rPr lang="pt-BR" sz="3000" dirty="0"/>
              <a:t>de origem árabe ou religião muçulmana.</a:t>
            </a:r>
            <a:endParaRPr lang="en-US" sz="3000" dirty="0"/>
          </a:p>
        </p:txBody>
      </p: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1636593"/>
            <a:ext cx="404522" cy="413472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95216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447605" y="570400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39" y="485713"/>
            <a:ext cx="3250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Diversidade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no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200890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Screen Shot 2019-06-25 at 10.40.4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873" y="975621"/>
            <a:ext cx="4775505" cy="5780351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27327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1392</Words>
  <Application>Microsoft Office PowerPoint</Application>
  <PresentationFormat>Widescreen</PresentationFormat>
  <Paragraphs>164</Paragraphs>
  <Slides>29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4" baseType="lpstr">
      <vt:lpstr>Aptifer Slab LT W01 Bold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2020-04-03T01:38:20Z</dcterms:created>
  <dcterms:modified xsi:type="dcterms:W3CDTF">2020-04-03T01:42:24Z</dcterms:modified>
</cp:coreProperties>
</file>