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7" r:id="rId2"/>
    <p:sldId id="365" r:id="rId3"/>
    <p:sldId id="388" r:id="rId4"/>
    <p:sldId id="389" r:id="rId5"/>
    <p:sldId id="375" r:id="rId6"/>
    <p:sldId id="390" r:id="rId7"/>
    <p:sldId id="391" r:id="rId8"/>
    <p:sldId id="392" r:id="rId9"/>
    <p:sldId id="393" r:id="rId10"/>
    <p:sldId id="394" r:id="rId11"/>
    <p:sldId id="395" r:id="rId12"/>
    <p:sldId id="396" r:id="rId13"/>
    <p:sldId id="397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27B20-53A1-4C44-BCCD-A079217B0B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110C1D3-3D6D-4E87-83C9-975F5E25DA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A7156E-F686-4205-97AA-C71ED9036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898DC-52A6-4683-8AFE-E065874250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B4A2C4-5C7F-48B5-B053-9B584C636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BA452B4-A30D-4465-91AF-F77CA2674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56D29-B7ED-4567-B1B4-478844C454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3141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DD5280-DBA6-4448-8742-BFCFBD6E1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72AB11-37FB-426D-BC46-2C12530D2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9AEE65-09D5-41DE-8A8C-CE8B221C8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898DC-52A6-4683-8AFE-E065874250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816AA1-2AE9-473D-BD00-343C21979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BD3BF7-DC73-438A-B2F3-F8270DD21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56D29-B7ED-4567-B1B4-478844C454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916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9D76DB-D3FB-4DED-B990-6137F36BD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734CF5C-60F2-47EE-B663-6B18B5CEE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70CA7A-6370-4751-8BD9-D8EE1FAB2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898DC-52A6-4683-8AFE-E065874250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165832-DD9A-4394-9E97-C0DD4192D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F59787-0D95-4CD7-912D-749244F94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56D29-B7ED-4567-B1B4-478844C454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3288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11A21D-EB77-4BDE-B28B-6EDFD074E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03162A-0284-45B3-A02B-9690D66EAD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FCFE1FD-A673-454F-A318-5803B3DBB7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D9102B-47CB-410B-B538-2DEB97F90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898DC-52A6-4683-8AFE-E065874250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5946CB8-F8BA-4438-B57E-E2B1824B1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6CE3BF0-4137-48E1-9060-1073CCEDD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56D29-B7ED-4567-B1B4-478844C454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889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CBC0B8-AEB4-4934-951C-834EC6DE8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40B24D2-39C1-4AFE-BD3B-757F45414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99B63B1-59C1-4366-BD2C-44F0BEBB8D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3C7242D-2BCB-4B2A-A6F9-6942E823EB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3EDF62A-2CB0-4204-A49E-C89FEE3DAA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069E464-EC69-4D62-8D3A-D33D876F9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898DC-52A6-4683-8AFE-E065874250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97280BD-0FEE-4A56-B481-A7C36AEA9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BF95CA2-7EDE-4E26-8480-3F41E2003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56D29-B7ED-4567-B1B4-478844C454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6329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A42B21-805C-4BBA-B4BA-968AA6608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B84700B-11A6-452F-A254-CA66BF75F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898DC-52A6-4683-8AFE-E065874250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8776EB2-17DA-48AC-8895-D565FFA38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57B22A1-BF01-490A-89FE-DDA489651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56D29-B7ED-4567-B1B4-478844C454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2728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DFDCD08-417D-4D03-8964-6143A97B6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898DC-52A6-4683-8AFE-E065874250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6943C73-26DC-4AA2-8B03-408A00621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B9D4EB4-1EEF-4EFE-9E95-FF4A03416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56D29-B7ED-4567-B1B4-478844C454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0349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91329C-48C3-4D98-A143-6D6D9ADE7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0FE097-6188-4627-AB70-389810BC5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9A51125-4B8D-4512-AEE3-D40D59E1A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76D9DD-328C-4544-B356-47FCDC899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898DC-52A6-4683-8AFE-E065874250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C1CC25A-EE34-43C8-81B0-2802EAA99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B4D0B03-8987-4BE0-A87E-2C9FE3B07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56D29-B7ED-4567-B1B4-478844C454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4384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DDB2CB-223C-4D47-8F5B-EAEC2AF17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89614CF-ACB5-4CEB-BDAD-13E061C985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C74AE58-692E-4C39-8CEB-F994D66831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7029B6E-A222-4957-ABD5-B6BB7EC63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898DC-52A6-4683-8AFE-E065874250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499F214-E439-43A5-B8FA-2FDBD622B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94F801-BF75-4470-8C22-83F8C61C0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56D29-B7ED-4567-B1B4-478844C454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9577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8A83ED-F5B3-45EF-A858-69E196839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7E26BF0-E579-47BD-97A7-D50F87D18B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BA14C0-7C7F-4B81-899C-1CB970869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898DC-52A6-4683-8AFE-E065874250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114E5E-2535-4EA1-927F-13CAA745C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9B7499-DF43-4384-BAD1-BC67ED2CD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56D29-B7ED-4567-B1B4-478844C454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2560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C345BE1-B629-4703-9607-08668EE988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6D7252C-0E8B-4311-B942-AE8091DFF3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C7421F-CD51-4126-9ADB-7B37D7684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898DC-52A6-4683-8AFE-E065874250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57D567-8193-481E-9DC6-2643C0ED6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D99CD5-6FAA-4365-9898-B7D04B560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56D29-B7ED-4567-B1B4-478844C454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9316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F2D6DB1-B15D-4FF5-B561-2CE9F76F2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A6BD027-7A60-4F33-97AE-85C84B7F1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3E87353-7A38-46C9-BDF3-76A6D34037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898DC-52A6-4683-8AFE-E065874250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EB06E9-3D6F-45A8-B4F5-0244F797A4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04658F-F1BF-493A-A1D1-EC128EDDB3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56D29-B7ED-4567-B1B4-478844C454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6512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72405" y="2695562"/>
            <a:ext cx="7895175" cy="188724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Dinâmica da natureza</a:t>
            </a:r>
          </a:p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no Brasil</a:t>
            </a:r>
            <a:endParaRPr lang="en-US" sz="72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3" name="Picture 2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1153794" y="2301886"/>
            <a:ext cx="716680" cy="732538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658E-18A4-BC4B-955A-9DFF7539C5FE}" type="slidenum">
              <a:rPr lang="en-US" smtClean="0"/>
              <a:t>1</a:t>
            </a:fld>
            <a:endParaRPr lang="en-US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5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509762" y="550244"/>
            <a:ext cx="404521" cy="413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1340" y="485712"/>
            <a:ext cx="4220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Relevo no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creen Shot 2019-06-25 at 10.53.4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248" y="1039091"/>
            <a:ext cx="5873376" cy="5818909"/>
          </a:xfrm>
          <a:prstGeom prst="rect">
            <a:avLst/>
          </a:prstGeom>
        </p:spPr>
      </p:pic>
      <p:sp>
        <p:nvSpPr>
          <p:cNvPr id="10" name="Round Same Side Corner Rectangle 9"/>
          <p:cNvSpPr/>
          <p:nvPr/>
        </p:nvSpPr>
        <p:spPr>
          <a:xfrm rot="10800000">
            <a:off x="1190742" y="1362360"/>
            <a:ext cx="3475099" cy="388956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3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4365234" y="4930285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2378" y="1555916"/>
            <a:ext cx="32151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/>
              <a:t>O mapa hipsométrico (ou de altitudes) do Brasil mostra que o relevo apresenta altitudes modestas. Aproximadamente 93% do território brasileiro apresenta altitudes inferiores a 900 metros.</a:t>
            </a:r>
            <a:endParaRPr lang="en-US" sz="2000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9756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509762" y="570400"/>
            <a:ext cx="404521" cy="413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1340" y="485712"/>
            <a:ext cx="4220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Relevo no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creen Shot 2019-06-25 at 11.03.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260" y="981364"/>
            <a:ext cx="7048553" cy="5840153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6702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509762" y="590556"/>
            <a:ext cx="404521" cy="413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1340" y="485712"/>
            <a:ext cx="4220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Águas do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Screen Shot 2019-06-25 at 11.12.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78" y="1477190"/>
            <a:ext cx="8382937" cy="5380810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3462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509762" y="590556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0" y="485712"/>
            <a:ext cx="4220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Águas do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1636593"/>
            <a:ext cx="404522" cy="413472"/>
          </a:xfrm>
          <a:prstGeom prst="rect">
            <a:avLst/>
          </a:prstGeom>
        </p:spPr>
      </p:pic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3106245"/>
            <a:ext cx="404522" cy="413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58066" y="1521143"/>
            <a:ext cx="894337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t-BR" sz="2400" dirty="0"/>
              <a:t>O Brasil é um país rico em recursos hídricos, concentrando </a:t>
            </a:r>
          </a:p>
          <a:p>
            <a:pPr lvl="0"/>
            <a:r>
              <a:rPr lang="pt-BR" sz="2400" dirty="0"/>
              <a:t>cerca de 12% de toda a água doce disponível na superfície terrestre, </a:t>
            </a:r>
          </a:p>
          <a:p>
            <a:pPr lvl="0"/>
            <a:r>
              <a:rPr lang="pt-BR" sz="2400" dirty="0"/>
              <a:t>além de extensas reservas de águas subterrâneas.</a:t>
            </a:r>
          </a:p>
          <a:p>
            <a:pPr lvl="0"/>
            <a:endParaRPr lang="en-US" sz="2400" dirty="0"/>
          </a:p>
          <a:p>
            <a:pPr lvl="0"/>
            <a:r>
              <a:rPr lang="pt-BR" sz="2400" dirty="0"/>
              <a:t>O território brasileiro apresenta grande quantidade de rios volumosos</a:t>
            </a:r>
            <a:br>
              <a:rPr lang="pt-BR" sz="2400" dirty="0"/>
            </a:br>
            <a:r>
              <a:rPr lang="pt-BR" sz="2400" dirty="0"/>
              <a:t>e perenes, alimentados exclusivamente pelas águas das chuvas. </a:t>
            </a:r>
            <a:endParaRPr lang="en-US" sz="2400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4669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509762" y="550244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0" y="546180"/>
            <a:ext cx="4220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Águas do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1636593"/>
            <a:ext cx="404522" cy="413472"/>
          </a:xfrm>
          <a:prstGeom prst="rect">
            <a:avLst/>
          </a:prstGeom>
        </p:spPr>
      </p:pic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2355791"/>
            <a:ext cx="404522" cy="413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58066" y="1521144"/>
            <a:ext cx="10646514" cy="4154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t-BR" sz="2400" dirty="0"/>
              <a:t>Apesar disso, a água doce superficial é distribuída de forma irregular pelo território.</a:t>
            </a:r>
          </a:p>
          <a:p>
            <a:pPr lvl="0"/>
            <a:endParaRPr lang="en-US" sz="2400" dirty="0"/>
          </a:p>
          <a:p>
            <a:pPr lvl="0"/>
            <a:r>
              <a:rPr lang="pt-BR" sz="2400" dirty="0"/>
              <a:t>A Amazônia, que possui baixa densidade demográfica</a:t>
            </a:r>
          </a:p>
          <a:p>
            <a:pPr lvl="0"/>
            <a:r>
              <a:rPr lang="pt-BR" sz="2400" dirty="0"/>
              <a:t>se comparada a outras regiões, detém 81% da água superficial disponível. </a:t>
            </a:r>
          </a:p>
          <a:p>
            <a:pPr lvl="0"/>
            <a:r>
              <a:rPr lang="pt-BR" sz="2400" dirty="0"/>
              <a:t>Já no Sudeste, região com maior densidade demográfica, </a:t>
            </a:r>
          </a:p>
          <a:p>
            <a:pPr lvl="0"/>
            <a:r>
              <a:rPr lang="pt-BR" sz="2400" dirty="0"/>
              <a:t>está disponível aproximadamente 8% do total </a:t>
            </a:r>
          </a:p>
          <a:p>
            <a:pPr lvl="0"/>
            <a:r>
              <a:rPr lang="pt-BR" sz="2400" dirty="0"/>
              <a:t>da água doce superficial do país. </a:t>
            </a:r>
          </a:p>
          <a:p>
            <a:pPr lvl="0"/>
            <a:r>
              <a:rPr lang="pt-BR" sz="2400" dirty="0"/>
              <a:t>Na sub-região do Sertão nordestino, onde os índices de chuvas são baixos, </a:t>
            </a:r>
          </a:p>
          <a:p>
            <a:pPr lvl="0"/>
            <a:r>
              <a:rPr lang="pt-BR" sz="2400" dirty="0"/>
              <a:t>característica do clima semiárido predominante, a escassez natural </a:t>
            </a:r>
          </a:p>
          <a:p>
            <a:pPr lvl="0"/>
            <a:r>
              <a:rPr lang="pt-BR" sz="2400" dirty="0"/>
              <a:t>é ainda maior, com a ocorrência de rios intermitentes (ou temporários), </a:t>
            </a:r>
          </a:p>
          <a:p>
            <a:pPr lvl="0"/>
            <a:r>
              <a:rPr lang="pt-BR" sz="2400" dirty="0"/>
              <a:t>que secam durante os períodos de seca na região.</a:t>
            </a:r>
            <a:endParaRPr lang="en-US" sz="2400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8165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509762" y="590556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0" y="586492"/>
            <a:ext cx="4220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Águas do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1636593"/>
            <a:ext cx="404522" cy="413472"/>
          </a:xfrm>
          <a:prstGeom prst="rect">
            <a:avLst/>
          </a:prstGeom>
        </p:spPr>
      </p:pic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2355791"/>
            <a:ext cx="404522" cy="413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58067" y="1521143"/>
            <a:ext cx="1088320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t-BR" sz="2400" dirty="0"/>
              <a:t>Graves crises no abastecimento de água vêm atingindo diversos estados brasileiros.</a:t>
            </a:r>
          </a:p>
          <a:p>
            <a:pPr lvl="0"/>
            <a:endParaRPr lang="en-US" sz="2400" dirty="0"/>
          </a:p>
          <a:p>
            <a:pPr lvl="0"/>
            <a:r>
              <a:rPr lang="pt-BR" sz="2400" dirty="0"/>
              <a:t>O problema da falta de água torna-se mais grave em razão do uso ineficiente </a:t>
            </a:r>
          </a:p>
          <a:p>
            <a:pPr lvl="0"/>
            <a:r>
              <a:rPr lang="pt-BR" sz="2400" dirty="0"/>
              <a:t>e irresponsável dos recursos hídricos. Muitos rios, por exemplo, </a:t>
            </a:r>
            <a:br>
              <a:rPr lang="pt-BR" sz="2400" dirty="0"/>
            </a:br>
            <a:r>
              <a:rPr lang="pt-BR" sz="2400" dirty="0"/>
              <a:t>são usados de maneira inadequada, recebendo esgotos domésticos </a:t>
            </a:r>
            <a:br>
              <a:rPr lang="pt-BR" sz="2400" dirty="0"/>
            </a:br>
            <a:r>
              <a:rPr lang="pt-BR" sz="2400" dirty="0"/>
              <a:t>e industriais e sendo contaminados por produtos químicos usados na agricultura. </a:t>
            </a:r>
            <a:endParaRPr lang="en-US" sz="2400" dirty="0"/>
          </a:p>
          <a:p>
            <a:pPr lvl="0"/>
            <a:r>
              <a:rPr lang="pt-BR" sz="2400" dirty="0"/>
              <a:t>Outros estão sujeitos à extinção de suas nascentes, causada pelo desmatamento, </a:t>
            </a:r>
          </a:p>
          <a:p>
            <a:pPr lvl="0"/>
            <a:r>
              <a:rPr lang="pt-BR" sz="2400" dirty="0"/>
              <a:t>e às pressões geradas pelo intenso crescimento urbano ocorrido nas últimas décadas.</a:t>
            </a:r>
            <a:endParaRPr lang="en-US" sz="2400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1791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0800000">
            <a:off x="888613" y="1362362"/>
            <a:ext cx="2876697" cy="485305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9" name="Picture 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3510895" y="5954896"/>
            <a:ext cx="404521" cy="413472"/>
          </a:xfrm>
          <a:prstGeom prst="rect">
            <a:avLst/>
          </a:prstGeom>
        </p:spPr>
      </p:pic>
      <p:sp>
        <p:nvSpPr>
          <p:cNvPr id="10" name="Round Same Side Corner Rectangle 9"/>
          <p:cNvSpPr/>
          <p:nvPr/>
        </p:nvSpPr>
        <p:spPr>
          <a:xfrm rot="10800000">
            <a:off x="4536891" y="1368353"/>
            <a:ext cx="2876697" cy="3109267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Round Same Side Corner Rectangle 10"/>
          <p:cNvSpPr/>
          <p:nvPr/>
        </p:nvSpPr>
        <p:spPr>
          <a:xfrm rot="10800000">
            <a:off x="8276194" y="1362362"/>
            <a:ext cx="2876697" cy="2430545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7147621" y="4173168"/>
            <a:ext cx="404521" cy="413472"/>
          </a:xfrm>
          <a:prstGeom prst="rect">
            <a:avLst/>
          </a:prstGeom>
        </p:spPr>
      </p:pic>
      <p:pic>
        <p:nvPicPr>
          <p:cNvPr id="13" name="Picture 1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0852296" y="3505357"/>
            <a:ext cx="404521" cy="413472"/>
          </a:xfrm>
          <a:prstGeom prst="rect">
            <a:avLst/>
          </a:prstGeom>
        </p:spPr>
      </p:pic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7124525" y="590556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39" y="485712"/>
            <a:ext cx="70377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Fatores climáticos no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66285" y="1437472"/>
            <a:ext cx="2537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b="1" dirty="0"/>
              <a:t>Latitude:</a:t>
            </a:r>
            <a:endParaRPr lang="en-US" b="1" dirty="0"/>
          </a:p>
          <a:p>
            <a:pPr lvl="0"/>
            <a:r>
              <a:rPr lang="pt-BR" dirty="0"/>
              <a:t>Boa parte de seu território está em zona tropical. As temperaturas médias anuais nessa faixa são elevadas.</a:t>
            </a:r>
            <a:endParaRPr lang="en-US" dirty="0"/>
          </a:p>
          <a:p>
            <a:pPr lvl="0"/>
            <a:r>
              <a:rPr lang="pt-BR" dirty="0"/>
              <a:t>As áreas do território brasileiro localizadas ao sul do Trópico de Capricórnio se encontram na zona temperada, apresentando temperaturas médias mais amenas.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726108" y="1437472"/>
            <a:ext cx="2537400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b="1" dirty="0"/>
              <a:t>Altitude:</a:t>
            </a:r>
            <a:endParaRPr lang="en-US" b="1" dirty="0"/>
          </a:p>
          <a:p>
            <a:pPr lvl="0"/>
            <a:r>
              <a:rPr lang="pt-BR" dirty="0"/>
              <a:t>Exerce pouca influência. A região Sudeste é exceção, pois a presença dos Planaltos e Serras do Atlântico Leste Sudeste favorece a ocorrência de verões quentes e chuvosos e invernos frios e secos.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466747" y="1437472"/>
            <a:ext cx="2537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b="1" dirty="0"/>
              <a:t>Maritimidade e continentalidade:</a:t>
            </a:r>
            <a:endParaRPr lang="en-US" b="1" dirty="0"/>
          </a:p>
          <a:p>
            <a:pPr lvl="0"/>
            <a:r>
              <a:rPr lang="pt-BR" dirty="0"/>
              <a:t>No Brasil, a influência da continentalidade é mais evidente na região Centro-Oeste e no Sertão nordestino.</a:t>
            </a:r>
            <a:endParaRPr lang="en-US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3612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902299" y="671180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39" y="485713"/>
            <a:ext cx="46132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Fatores climáticos</a:t>
            </a:r>
          </a:p>
          <a:p>
            <a:r>
              <a:rPr lang="pt-BR" sz="4000" dirty="0">
                <a:latin typeface="Aptifer Slab LT W01 Bold"/>
                <a:cs typeface="Aptifer Slab LT W01 Bold"/>
              </a:rPr>
              <a:t>no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53810" y="200890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Screen Shot 2019-06-25 at 11.26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674" y="1269809"/>
            <a:ext cx="6971701" cy="5541816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9844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059166" y="590556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0" y="485713"/>
            <a:ext cx="37700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Tipos de clima</a:t>
            </a:r>
          </a:p>
          <a:p>
            <a:r>
              <a:rPr lang="pt-BR" sz="4000" dirty="0">
                <a:latin typeface="Aptifer Slab LT W01 Bold"/>
                <a:cs typeface="Aptifer Slab LT W01 Bold"/>
              </a:rPr>
              <a:t>no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53810" y="200890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creen Shot 2019-06-25 at 11.28.4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021" y="756288"/>
            <a:ext cx="6908087" cy="6055532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5332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3095208" y="630868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0" y="485713"/>
            <a:ext cx="2685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Vegetação</a:t>
            </a:r>
          </a:p>
          <a:p>
            <a:r>
              <a:rPr lang="pt-BR" sz="4000" dirty="0">
                <a:latin typeface="Aptifer Slab LT W01 Bold"/>
                <a:cs typeface="Aptifer Slab LT W01 Bold"/>
              </a:rPr>
              <a:t>no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53810" y="200890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creen Shot 2019-06-25 at 11.29.4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620" y="635000"/>
            <a:ext cx="7673854" cy="6038274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184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076548" y="610712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0" y="485713"/>
            <a:ext cx="40244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Devastação da biodiversidade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53810" y="200890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2344246"/>
            <a:ext cx="404522" cy="4134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58066" y="2251882"/>
            <a:ext cx="8876824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t-BR" sz="2000" dirty="0"/>
              <a:t>As áreas originalmente ocupadas pelas formações vegetais nativas</a:t>
            </a:r>
          </a:p>
          <a:p>
            <a:pPr lvl="0"/>
            <a:r>
              <a:rPr lang="pt-BR" sz="2000" dirty="0"/>
              <a:t>vêm sendo progressivamente devastadas pela ocupação humana </a:t>
            </a:r>
          </a:p>
          <a:p>
            <a:pPr lvl="0"/>
            <a:r>
              <a:rPr lang="pt-BR" sz="2000" dirty="0"/>
              <a:t>e pelo desenvolvimento de atividades econômicas, desde a chegada </a:t>
            </a:r>
          </a:p>
          <a:p>
            <a:pPr lvl="0"/>
            <a:r>
              <a:rPr lang="pt-BR" sz="2000" dirty="0"/>
              <a:t>dos europeus no início do século XVI.</a:t>
            </a:r>
          </a:p>
          <a:p>
            <a:pPr lvl="0"/>
            <a:endParaRPr lang="en-US" sz="2000" dirty="0"/>
          </a:p>
          <a:p>
            <a:pPr lvl="0"/>
            <a:r>
              <a:rPr lang="pt-BR" sz="2000" dirty="0"/>
              <a:t>A devastação da Mata Atlântica começou no século XVI, </a:t>
            </a:r>
          </a:p>
          <a:p>
            <a:pPr lvl="0"/>
            <a:r>
              <a:rPr lang="pt-BR" sz="2000" dirty="0"/>
              <a:t>com a intensa extração do pau-brasil. Ao longo do tempo, </a:t>
            </a:r>
          </a:p>
          <a:p>
            <a:pPr lvl="0"/>
            <a:r>
              <a:rPr lang="pt-BR" sz="2000" dirty="0"/>
              <a:t>a ocupação humana foi se intensificando, com expansão de áreas agrícolas</a:t>
            </a:r>
          </a:p>
          <a:p>
            <a:pPr lvl="0"/>
            <a:r>
              <a:rPr lang="pt-BR" sz="2000" dirty="0"/>
              <a:t>e urbanas, abertura de estradas, surgimento e crescimento de cidades etc.</a:t>
            </a:r>
          </a:p>
          <a:p>
            <a:pPr lvl="0"/>
            <a:endParaRPr lang="en-US" sz="2000" dirty="0"/>
          </a:p>
          <a:p>
            <a:pPr lvl="0"/>
            <a:r>
              <a:rPr lang="pt-BR" sz="2000" dirty="0"/>
              <a:t>A Mata de Araucárias é a formação vegetal nativa que foi mais devastada </a:t>
            </a:r>
          </a:p>
          <a:p>
            <a:pPr lvl="0"/>
            <a:r>
              <a:rPr lang="pt-BR" sz="2000" dirty="0"/>
              <a:t>em todo o território brasileiro, em função da retirada de madeira </a:t>
            </a:r>
          </a:p>
          <a:p>
            <a:pPr lvl="0"/>
            <a:r>
              <a:rPr lang="pt-BR" sz="2000" dirty="0"/>
              <a:t>para exploração da erva-mate e introdução de pastagens, áreas agrícolas e cidades.</a:t>
            </a:r>
            <a:endParaRPr lang="en-US" sz="2000" dirty="0"/>
          </a:p>
        </p:txBody>
      </p:sp>
      <p:pic>
        <p:nvPicPr>
          <p:cNvPr id="9" name="Picture 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3856701"/>
            <a:ext cx="404522" cy="413472"/>
          </a:xfrm>
          <a:prstGeom prst="rect">
            <a:avLst/>
          </a:prstGeom>
        </p:spPr>
      </p:pic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5392246"/>
            <a:ext cx="404522" cy="413472"/>
          </a:xfrm>
          <a:prstGeom prst="rect">
            <a:avLst/>
          </a:prstGeom>
        </p:spPr>
      </p:pic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3467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358774" y="691336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0" y="485713"/>
            <a:ext cx="40244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Devastação da biodiversidade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53810" y="200890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2344246"/>
            <a:ext cx="404522" cy="4134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58066" y="2251883"/>
            <a:ext cx="10388156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t-BR" sz="2000" dirty="0"/>
              <a:t>O desmatamento da Floresta Amazônica ocorre em razão de queimadas, extração de madeira, </a:t>
            </a:r>
          </a:p>
          <a:p>
            <a:pPr lvl="0"/>
            <a:r>
              <a:rPr lang="pt-BR" sz="2000" dirty="0"/>
              <a:t>exploração mineral, construção de hidrelétricas, criação de gado e agricultura, </a:t>
            </a:r>
            <a:br>
              <a:rPr lang="pt-BR" sz="2000" dirty="0"/>
            </a:br>
            <a:r>
              <a:rPr lang="pt-BR" sz="2000" dirty="0"/>
              <a:t>com destaque para a expansão do cultivo de soja.</a:t>
            </a:r>
            <a:br>
              <a:rPr lang="pt-BR" sz="2000" dirty="0"/>
            </a:br>
            <a:endParaRPr lang="en-US" sz="2000" dirty="0"/>
          </a:p>
          <a:p>
            <a:pPr lvl="0"/>
            <a:r>
              <a:rPr lang="pt-BR" sz="2000" dirty="0"/>
              <a:t>A expansão da ocupação humana e da atividade agropecuária é o principal fator </a:t>
            </a:r>
            <a:br>
              <a:rPr lang="pt-BR" sz="2000" dirty="0"/>
            </a:br>
            <a:r>
              <a:rPr lang="pt-BR" sz="2000" dirty="0"/>
              <a:t>responsáveis pela sua redução do Cerrado, com destaque para o plantio de soja </a:t>
            </a:r>
            <a:br>
              <a:rPr lang="pt-BR" sz="2000" dirty="0"/>
            </a:br>
            <a:r>
              <a:rPr lang="pt-BR" sz="2000" dirty="0"/>
              <a:t>e a formação de pastos para o gado bovino.</a:t>
            </a:r>
            <a:br>
              <a:rPr lang="pt-BR" sz="2000" dirty="0"/>
            </a:br>
            <a:endParaRPr lang="en-US" sz="2000" dirty="0"/>
          </a:p>
          <a:p>
            <a:pPr lvl="0"/>
            <a:r>
              <a:rPr lang="pt-BR" sz="2000" dirty="0"/>
              <a:t>A pecuária e os cultivos de trigo, soja, eucaliptos e pinus para a produção de celulose </a:t>
            </a:r>
            <a:br>
              <a:rPr lang="pt-BR" sz="2000" dirty="0"/>
            </a:br>
            <a:r>
              <a:rPr lang="pt-BR" sz="2000" dirty="0"/>
              <a:t>são as principais atividades que devastam os Campos na região Sul.</a:t>
            </a:r>
            <a:br>
              <a:rPr lang="pt-BR" sz="2000" dirty="0"/>
            </a:br>
            <a:endParaRPr lang="en-US" sz="2000" dirty="0"/>
          </a:p>
          <a:p>
            <a:pPr lvl="0"/>
            <a:r>
              <a:rPr lang="pt-BR" sz="2000" dirty="0"/>
              <a:t>Cerca de 46% da vegetação nativa da Caatinga foi devastada principalmente pelo </a:t>
            </a:r>
            <a:br>
              <a:rPr lang="pt-BR" sz="2000" dirty="0"/>
            </a:br>
            <a:r>
              <a:rPr lang="pt-BR" sz="2000" dirty="0" err="1"/>
              <a:t>pisoteamento</a:t>
            </a:r>
            <a:r>
              <a:rPr lang="pt-BR" sz="2000" dirty="0"/>
              <a:t> do gado, pelo uso de técnicas agrícolas inadequadas </a:t>
            </a:r>
            <a:br>
              <a:rPr lang="pt-BR" sz="2000" dirty="0"/>
            </a:br>
            <a:r>
              <a:rPr lang="pt-BR" sz="2000" dirty="0"/>
              <a:t>(desmatamento seguido de queimada), pela implantação de grandes polos de agricultura irrigada.</a:t>
            </a:r>
            <a:endParaRPr lang="en-US" sz="2000" dirty="0"/>
          </a:p>
        </p:txBody>
      </p:sp>
      <p:pic>
        <p:nvPicPr>
          <p:cNvPr id="9" name="Picture 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3856701"/>
            <a:ext cx="404522" cy="413472"/>
          </a:xfrm>
          <a:prstGeom prst="rect">
            <a:avLst/>
          </a:prstGeom>
        </p:spPr>
      </p:pic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5392246"/>
            <a:ext cx="404522" cy="413472"/>
          </a:xfrm>
          <a:prstGeom prst="rect">
            <a:avLst/>
          </a:prstGeom>
        </p:spPr>
      </p:pic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23323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701</Words>
  <Application>Microsoft Office PowerPoint</Application>
  <PresentationFormat>Widescreen</PresentationFormat>
  <Paragraphs>66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Aptifer Slab LT W01 Bold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2020-04-03T01:38:20Z</dcterms:created>
  <dcterms:modified xsi:type="dcterms:W3CDTF">2020-04-03T01:42:48Z</dcterms:modified>
</cp:coreProperties>
</file>