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23" r:id="rId2"/>
    <p:sldId id="324" r:id="rId3"/>
    <p:sldId id="325" r:id="rId4"/>
    <p:sldId id="326" r:id="rId5"/>
    <p:sldId id="327" r:id="rId6"/>
    <p:sldId id="328" r:id="rId7"/>
    <p:sldId id="329" r:id="rId8"/>
    <p:sldId id="330" r:id="rId9"/>
    <p:sldId id="331" r:id="rId10"/>
    <p:sldId id="332" r:id="rId1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B44FBA-8731-466A-A9B9-EE8FB7119A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64763BE-F7B2-4A0E-A974-0E3D7C0FE9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95C107D-8D99-4A81-AB53-A5A33DE025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A4FF0-3626-4E1B-9028-9D617543B1CC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D942497-3DC9-40C9-AF57-A9E570F34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86ECD86-171C-4219-965C-BE1BFBC91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2F7A47-177E-4F90-8504-9FEF8DD2F7A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364623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1092CA3-08A7-4036-AAAD-455950DF5F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8969B50-AA3D-4DCC-A566-4C334111D0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8E5AAA6-AD0E-4ADA-A801-09B16B0957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A4FF0-3626-4E1B-9028-9D617543B1CC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24378BB-7968-4FB1-8723-616EB4314C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46CC4AA-D303-46B4-A417-ED5BA0778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2F7A47-177E-4F90-8504-9FEF8DD2F7A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545825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686AEE-344E-4776-8598-23344D8629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5EB231C-CEFA-4788-8986-4877D08C9F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95F0AF7-A296-446D-A612-978CA97DA6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A4FF0-3626-4E1B-9028-9D617543B1CC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D5B579B-01C0-4A84-AE50-7ADA5E51B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E5CB7C5-33B7-4550-A908-16097659DD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2F7A47-177E-4F90-8504-9FEF8DD2F7A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753494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99AA365-7281-408A-810E-2ADDA5518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FCA70E2-4DDA-4CEF-9B9B-74C41DCBC8C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84364CC-CCA5-49FD-BFC6-8A075849E1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8B0AE16-D0C3-4C7F-A59F-50F40C23EA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A4FF0-3626-4E1B-9028-9D617543B1CC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89F561F-313B-49D5-9361-96F56BA6A2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52783DA-2D55-48FF-98B8-DD3617BBA7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2F7A47-177E-4F90-8504-9FEF8DD2F7A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430807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5126C6-DEB1-426E-B83E-B9000FD0FA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C2C1F82-2038-4EC0-BA1D-F2EC92DAC2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B0667F8-623B-47EB-BDD2-B9764308CA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282EABD9-B7E2-4867-AD98-52CCBCD2648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B1B2F580-9E4E-49B1-A8FD-3C217E90A63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FFB6C7AA-8427-47EB-AA34-FEC601198B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A4FF0-3626-4E1B-9028-9D617543B1CC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57B416F6-3ED2-4D7D-831B-7CF8D13862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4EC19C6B-138C-42B8-BE1E-029E4570C2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2F7A47-177E-4F90-8504-9FEF8DD2F7A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474107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70FAA21-A798-4711-9EE9-C92C1BFE72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EDB88288-DD14-4024-B2C2-B1CF9275FE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A4FF0-3626-4E1B-9028-9D617543B1CC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6B7FBA1C-026F-4A6E-990F-39CD112413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18CC733F-9A9D-4BFD-9997-BB1D812E2E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2F7A47-177E-4F90-8504-9FEF8DD2F7A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064436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D2CA78D7-AB93-4C78-89FE-2EADCFC88A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A4FF0-3626-4E1B-9028-9D617543B1CC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F80CD034-A261-4593-A0EB-61076728DA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7E15D788-E716-44E6-99AC-7A9EF08A6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2F7A47-177E-4F90-8504-9FEF8DD2F7A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291849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E5974B-A2B4-4903-BF95-8D3FF5A252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A31BA98-7ABB-4A01-BB35-A030CE175A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EA558EB8-4464-4EFE-A331-02D8451001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01FC827-9938-4616-90A7-6AC7FF900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A4FF0-3626-4E1B-9028-9D617543B1CC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D6FA5F7-4244-4514-8681-A8912F6676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40A9407-13AC-44AB-811D-24DA222A6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2F7A47-177E-4F90-8504-9FEF8DD2F7A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683552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63EBCF-3370-4F20-B644-13D47385D7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1014E6E1-5D45-409C-A773-2FC0D9F8DC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D9A2A24-4333-457C-B53D-AA2ADC97D2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4B17B72-5073-400F-B09A-ED4ADF2566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A4FF0-3626-4E1B-9028-9D617543B1CC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502E2D2-59C4-48F9-AE16-0F7D7F9C0F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C70E7FF-A8F5-45F6-AB03-BD49414384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2F7A47-177E-4F90-8504-9FEF8DD2F7A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864040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DFADC8-C6AF-4911-9670-4B68737896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1F2F24E-0940-412E-88F9-BEFA31379B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F57C5EC-04B8-40E8-A262-C9AD9DC7B9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A4FF0-3626-4E1B-9028-9D617543B1CC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7A67661-C2D0-4C7E-A9AA-5ECD9BA28C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DC8A815-5D1F-42B6-9607-61845BFCC8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2F7A47-177E-4F90-8504-9FEF8DD2F7A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833347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D819492-7041-464E-B5F5-0B807FABD8D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237E180B-8C27-4E32-974C-383714A712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3C61743-28D6-4CBF-958E-57879F9011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A4FF0-3626-4E1B-9028-9D617543B1CC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DD91F2D-94DD-4ED2-831F-345BE7D3C6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517A981-1884-488F-A843-769E6F2347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2F7A47-177E-4F90-8504-9FEF8DD2F7A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826017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27747782-1EEA-4768-9F1E-316546947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4221058-8422-4721-8853-08FDA2C8C2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5C2B9EC-E241-4D75-8D59-893D7DE826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EA4FF0-3626-4E1B-9028-9D617543B1CC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FB9335C-15C8-48FD-8B86-223F84CE92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D84CD9B-6615-49F0-AC22-334A53AFC5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2F7A47-177E-4F90-8504-9FEF8DD2F7A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605378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319852-72CA-499A-A7D7-843B7F9B8A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25600" y="1794933"/>
            <a:ext cx="9144000" cy="1923311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ctr">
            <a:noAutofit/>
          </a:bodyPr>
          <a:lstStyle/>
          <a:p>
            <a:r>
              <a:rPr lang="pt-BR" sz="4800" dirty="0">
                <a:latin typeface="+mn-lt"/>
              </a:rPr>
              <a:t>Apresentação 8 –</a:t>
            </a:r>
            <a:r>
              <a:rPr lang="pt-BR" sz="4800" b="1" dirty="0">
                <a:latin typeface="+mn-lt"/>
              </a:rPr>
              <a:t> TERRA: DINÂMICA DA CROSTA TERRESTRE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C68A911-5C66-40CF-ABB9-9E4C0C2564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68640"/>
            <a:ext cx="9144000" cy="1484203"/>
          </a:xfrm>
        </p:spPr>
        <p:txBody>
          <a:bodyPr>
            <a:noAutofit/>
          </a:bodyPr>
          <a:lstStyle/>
          <a:p>
            <a:pPr lvl="0"/>
            <a:r>
              <a:rPr lang="pt-BR" sz="4000" b="1" dirty="0"/>
              <a:t>Constituição da Terra (camadas internas)</a:t>
            </a:r>
          </a:p>
          <a:p>
            <a:pPr lvl="0"/>
            <a:r>
              <a:rPr lang="pt-BR" sz="4000" b="1" dirty="0"/>
              <a:t>Placas tectônicas e deriva continental</a:t>
            </a:r>
          </a:p>
          <a:p>
            <a:r>
              <a:rPr lang="pt-BR" sz="4000" b="1" dirty="0"/>
              <a:t>Fenômenos naturais (vulcões, terremotos e </a:t>
            </a:r>
            <a:r>
              <a:rPr lang="pt-BR" sz="4000" b="1" i="1" dirty="0"/>
              <a:t>tsunamis</a:t>
            </a:r>
            <a:r>
              <a:rPr lang="pt-BR" sz="4000" b="1" dirty="0"/>
              <a:t>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A26C7-9605-49FB-8340-334AF9A90FA9}" type="slidenum">
              <a:rPr lang="pt-BR" smtClean="0"/>
              <a:t>1</a:t>
            </a:fld>
            <a:endParaRPr lang="pt-BR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134889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8FC627D2-ADC3-4B61-8110-00A90E9DBA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41867"/>
            <a:ext cx="12192000" cy="6316133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A26C7-9605-49FB-8340-334AF9A90FA9}" type="slidenum">
              <a:rPr lang="pt-BR" smtClean="0"/>
              <a:t>2</a:t>
            </a:fld>
            <a:endParaRPr lang="pt-BR"/>
          </a:p>
        </p:txBody>
      </p:sp>
      <p:sp>
        <p:nvSpPr>
          <p:cNvPr id="3" name="TextBox 2"/>
          <p:cNvSpPr txBox="1"/>
          <p:nvPr/>
        </p:nvSpPr>
        <p:spPr>
          <a:xfrm>
            <a:off x="2844800" y="812811"/>
            <a:ext cx="59266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</a:rPr>
              <a:t>Constituição da Terra</a:t>
            </a:r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598081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3AD301-1DA8-4D61-A9A9-E2393C924D4E}"/>
              </a:ext>
            </a:extLst>
          </p:cNvPr>
          <p:cNvSpPr txBox="1">
            <a:spLocks/>
          </p:cNvSpPr>
          <p:nvPr/>
        </p:nvSpPr>
        <p:spPr>
          <a:xfrm>
            <a:off x="0" y="414579"/>
            <a:ext cx="12192000" cy="9866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dirty="0">
                <a:latin typeface="+mn-lt"/>
              </a:rPr>
              <a:t>Placas tectônicas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808F724F-078D-44AF-A812-20CFD2055F4E}"/>
              </a:ext>
            </a:extLst>
          </p:cNvPr>
          <p:cNvSpPr/>
          <p:nvPr/>
        </p:nvSpPr>
        <p:spPr>
          <a:xfrm>
            <a:off x="847725" y="1075456"/>
            <a:ext cx="111061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A crosta terrestre e uma parte do manto logo abaixo dela formam a </a:t>
            </a:r>
            <a:r>
              <a:rPr lang="pt-BR" b="1" dirty="0"/>
              <a:t>litosfera</a:t>
            </a:r>
            <a:r>
              <a:rPr lang="pt-BR" dirty="0"/>
              <a:t>, uma camada sólida. A litosfera é fragmentada em 13 partes principais. Cada um desses fragmentos recebe o nome de </a:t>
            </a:r>
            <a:r>
              <a:rPr lang="pt-BR" b="1" dirty="0"/>
              <a:t>placa tectônica</a:t>
            </a:r>
            <a:r>
              <a:rPr lang="pt-BR" dirty="0"/>
              <a:t>.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A9BD18EF-BA08-4F98-B95B-336543DE90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3131" y="1715660"/>
            <a:ext cx="7805738" cy="5184952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A26C7-9605-49FB-8340-334AF9A90FA9}" type="slidenum">
              <a:rPr lang="pt-BR" smtClean="0"/>
              <a:t>3</a:t>
            </a:fld>
            <a:endParaRPr lang="pt-BR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032647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532580-90BF-48D6-8E80-3A8A4D2BF8BD}"/>
              </a:ext>
            </a:extLst>
          </p:cNvPr>
          <p:cNvSpPr txBox="1">
            <a:spLocks/>
          </p:cNvSpPr>
          <p:nvPr/>
        </p:nvSpPr>
        <p:spPr>
          <a:xfrm>
            <a:off x="0" y="583909"/>
            <a:ext cx="12192000" cy="9866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dirty="0">
                <a:latin typeface="+mn-lt"/>
              </a:rPr>
              <a:t>Placas tectônicas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F89BBEA2-5DCF-41FE-AE6A-5FB0A715448A}"/>
              </a:ext>
            </a:extLst>
          </p:cNvPr>
          <p:cNvSpPr/>
          <p:nvPr/>
        </p:nvSpPr>
        <p:spPr>
          <a:xfrm>
            <a:off x="400050" y="1469468"/>
            <a:ext cx="972026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As placas tectônicas se movem, lenta e continuadamente, alguns centímetros por ano. O movimento dessas placas se deve, principalmente, às </a:t>
            </a:r>
            <a:r>
              <a:rPr lang="pt-BR" b="1" dirty="0"/>
              <a:t>correntes de convecção </a:t>
            </a:r>
            <a:r>
              <a:rPr lang="pt-BR" dirty="0"/>
              <a:t>do manto.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3FEB01EC-26BC-4902-96A1-5B4E8DF857EF}"/>
              </a:ext>
            </a:extLst>
          </p:cNvPr>
          <p:cNvSpPr/>
          <p:nvPr/>
        </p:nvSpPr>
        <p:spPr>
          <a:xfrm>
            <a:off x="8686799" y="3139096"/>
            <a:ext cx="3105151" cy="258532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pt-BR" dirty="0"/>
              <a:t>O material mais quente, formado por rochas e magma, sobe por causa da sua menor densidade, resfria-se próximo à litosfera, tornando-se mais</a:t>
            </a:r>
          </a:p>
          <a:p>
            <a:r>
              <a:rPr lang="pt-BR" dirty="0"/>
              <a:t>denso, e desce em direção ao núcleo, onde se aquece novamente, completando o ciclo.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64C9BB9C-37EE-4D8E-9CAC-480E3C20F0E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4653"/>
          <a:stretch/>
        </p:blipFill>
        <p:spPr>
          <a:xfrm>
            <a:off x="400050" y="2816474"/>
            <a:ext cx="7886700" cy="3668715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A26C7-9605-49FB-8340-334AF9A90FA9}" type="slidenum">
              <a:rPr lang="pt-BR" smtClean="0"/>
              <a:t>4</a:t>
            </a:fld>
            <a:endParaRPr lang="pt-BR"/>
          </a:p>
        </p:txBody>
      </p:sp>
      <p:sp>
        <p:nvSpPr>
          <p:cNvPr id="7" name="Rectangle 6"/>
          <p:cNvSpPr/>
          <p:nvPr/>
        </p:nvSpPr>
        <p:spPr>
          <a:xfrm>
            <a:off x="7924800" y="2963333"/>
            <a:ext cx="575733" cy="1337734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427522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3327DCF-DC9A-47BE-8B8E-87640F9CBC7A}"/>
              </a:ext>
            </a:extLst>
          </p:cNvPr>
          <p:cNvSpPr txBox="1">
            <a:spLocks/>
          </p:cNvSpPr>
          <p:nvPr/>
        </p:nvSpPr>
        <p:spPr>
          <a:xfrm>
            <a:off x="0" y="397646"/>
            <a:ext cx="12192000" cy="9866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dirty="0">
                <a:latin typeface="+mn-lt"/>
              </a:rPr>
              <a:t>Terremotos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D69C419D-E38B-411F-9237-28A6088AE8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4167" y="1265763"/>
            <a:ext cx="7011353" cy="5523375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F0F75785-36B1-4249-87DF-F2788754B669}"/>
              </a:ext>
            </a:extLst>
          </p:cNvPr>
          <p:cNvSpPr/>
          <p:nvPr/>
        </p:nvSpPr>
        <p:spPr>
          <a:xfrm>
            <a:off x="309562" y="1258722"/>
            <a:ext cx="3459797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São tremores abruptos e intensos que ocorrem na superfície terrestre, no encontro entre placas </a:t>
            </a:r>
            <a:r>
              <a:rPr lang="pt-BR" dirty="0" err="1"/>
              <a:t>litosféricas</a:t>
            </a:r>
            <a:r>
              <a:rPr lang="pt-BR" dirty="0"/>
              <a:t> que colidem ou deslizam umas contra as outras. São chamados sismos ou abalos sísmicos.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46CDC935-D058-42C2-9069-8D618E5464AE}"/>
              </a:ext>
            </a:extLst>
          </p:cNvPr>
          <p:cNvSpPr/>
          <p:nvPr/>
        </p:nvSpPr>
        <p:spPr>
          <a:xfrm>
            <a:off x="218122" y="4266082"/>
            <a:ext cx="3652838" cy="147732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pt-BR" dirty="0"/>
              <a:t>A região onde se inicia a rachadura e há a liberação da tensão acumulada é denominada </a:t>
            </a:r>
            <a:r>
              <a:rPr lang="pt-BR" b="1" dirty="0"/>
              <a:t>hipocentro </a:t>
            </a:r>
            <a:r>
              <a:rPr lang="pt-BR" dirty="0"/>
              <a:t>ou </a:t>
            </a:r>
            <a:r>
              <a:rPr lang="pt-BR" b="1" dirty="0"/>
              <a:t>foco</a:t>
            </a:r>
            <a:r>
              <a:rPr lang="pt-BR" dirty="0"/>
              <a:t>. A área correspondente na superfície recebe o nome de </a:t>
            </a:r>
            <a:r>
              <a:rPr lang="pt-BR" b="1" dirty="0"/>
              <a:t>epicentro</a:t>
            </a:r>
            <a:r>
              <a:rPr lang="pt-BR" dirty="0"/>
              <a:t>.</a:t>
            </a:r>
          </a:p>
        </p:txBody>
      </p:sp>
      <p:cxnSp>
        <p:nvCxnSpPr>
          <p:cNvPr id="7" name="Conector de Seta Reta 6">
            <a:extLst>
              <a:ext uri="{FF2B5EF4-FFF2-40B4-BE49-F238E27FC236}">
                <a16:creationId xmlns:a16="http://schemas.microsoft.com/office/drawing/2014/main" id="{BD8045CC-4BC1-4155-AD12-8F3CCC781176}"/>
              </a:ext>
            </a:extLst>
          </p:cNvPr>
          <p:cNvCxnSpPr>
            <a:cxnSpLocks/>
          </p:cNvCxnSpPr>
          <p:nvPr/>
        </p:nvCxnSpPr>
        <p:spPr>
          <a:xfrm flipV="1">
            <a:off x="3677920" y="2753360"/>
            <a:ext cx="4175760" cy="153416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Conector de Seta Reta 7">
            <a:extLst>
              <a:ext uri="{FF2B5EF4-FFF2-40B4-BE49-F238E27FC236}">
                <a16:creationId xmlns:a16="http://schemas.microsoft.com/office/drawing/2014/main" id="{22BB680B-D4E0-44F8-8310-32B086B55372}"/>
              </a:ext>
            </a:extLst>
          </p:cNvPr>
          <p:cNvCxnSpPr>
            <a:cxnSpLocks/>
          </p:cNvCxnSpPr>
          <p:nvPr/>
        </p:nvCxnSpPr>
        <p:spPr>
          <a:xfrm>
            <a:off x="3677920" y="4287520"/>
            <a:ext cx="3075305" cy="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A26C7-9605-49FB-8340-334AF9A90FA9}" type="slidenum">
              <a:rPr lang="pt-BR" smtClean="0"/>
              <a:t>5</a:t>
            </a:fld>
            <a:endParaRPr lang="pt-BR"/>
          </a:p>
        </p:txBody>
      </p:sp>
      <p:pic>
        <p:nvPicPr>
          <p:cNvPr id="9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390017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77A898-C0EC-4E27-9B1F-DC8DF4C79039}"/>
              </a:ext>
            </a:extLst>
          </p:cNvPr>
          <p:cNvSpPr txBox="1">
            <a:spLocks/>
          </p:cNvSpPr>
          <p:nvPr/>
        </p:nvSpPr>
        <p:spPr>
          <a:xfrm>
            <a:off x="0" y="482311"/>
            <a:ext cx="12192000" cy="9866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i="1" dirty="0">
                <a:latin typeface="+mn-lt"/>
              </a:rPr>
              <a:t>Tsunamis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08B58AB2-8ECF-4FFE-AAB2-70D5EFB062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6863" y="2728433"/>
            <a:ext cx="9882188" cy="4036715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568F8C9C-16DB-41D6-98C4-FE3D5D899C3F}"/>
              </a:ext>
            </a:extLst>
          </p:cNvPr>
          <p:cNvSpPr/>
          <p:nvPr/>
        </p:nvSpPr>
        <p:spPr>
          <a:xfrm>
            <a:off x="252412" y="1182522"/>
            <a:ext cx="549116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Quando ocorre um terremoto no fundo do mar, na crosta oceânica, ele pode gerar um </a:t>
            </a:r>
            <a:r>
              <a:rPr lang="pt-BR" i="1" dirty="0"/>
              <a:t>tsunami</a:t>
            </a:r>
            <a:r>
              <a:rPr lang="pt-BR" dirty="0"/>
              <a:t>, também conhecido como </a:t>
            </a:r>
            <a:r>
              <a:rPr lang="pt-BR" b="1" dirty="0"/>
              <a:t>maremoto</a:t>
            </a:r>
            <a:r>
              <a:rPr lang="pt-BR" dirty="0"/>
              <a:t>.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932ED3A9-8CEB-4D38-80B3-03B2AAF04316}"/>
              </a:ext>
            </a:extLst>
          </p:cNvPr>
          <p:cNvSpPr/>
          <p:nvPr/>
        </p:nvSpPr>
        <p:spPr>
          <a:xfrm>
            <a:off x="8696325" y="1290206"/>
            <a:ext cx="3495675" cy="120032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pt-BR" dirty="0">
                <a:latin typeface="FrutigerLTStd-Light"/>
              </a:rPr>
              <a:t>O </a:t>
            </a:r>
            <a:r>
              <a:rPr lang="pt-BR" i="1" dirty="0">
                <a:latin typeface="FrutigerLTStd-LightItalic"/>
              </a:rPr>
              <a:t>tsunami </a:t>
            </a:r>
            <a:r>
              <a:rPr lang="pt-BR" dirty="0">
                <a:latin typeface="FrutigerLTStd-Light"/>
              </a:rPr>
              <a:t>é uma onda gigante que causa grande devastação nas áreas costeiras que</a:t>
            </a:r>
          </a:p>
          <a:p>
            <a:r>
              <a:rPr lang="pt-BR" dirty="0">
                <a:latin typeface="FrutigerLTStd-Light"/>
              </a:rPr>
              <a:t>atinge.</a:t>
            </a:r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A26C7-9605-49FB-8340-334AF9A90FA9}" type="slidenum">
              <a:rPr lang="pt-BR" smtClean="0"/>
              <a:t>6</a:t>
            </a:fld>
            <a:endParaRPr lang="pt-BR"/>
          </a:p>
        </p:txBody>
      </p:sp>
      <p:sp>
        <p:nvSpPr>
          <p:cNvPr id="8" name="Rectangle 7"/>
          <p:cNvSpPr/>
          <p:nvPr/>
        </p:nvSpPr>
        <p:spPr>
          <a:xfrm>
            <a:off x="1540933" y="2523067"/>
            <a:ext cx="4030134" cy="389466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956783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D94588F-962D-49F9-8F44-57048DB7D73C}"/>
              </a:ext>
            </a:extLst>
          </p:cNvPr>
          <p:cNvSpPr txBox="1">
            <a:spLocks/>
          </p:cNvSpPr>
          <p:nvPr/>
        </p:nvSpPr>
        <p:spPr>
          <a:xfrm>
            <a:off x="0" y="550043"/>
            <a:ext cx="12192000" cy="9866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dirty="0">
                <a:latin typeface="+mn-lt"/>
              </a:rPr>
              <a:t>Vulcanismo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BDE399EA-27B4-4434-AFAC-1F39952CF4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533" y="3028950"/>
            <a:ext cx="6117621" cy="3829050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C6E20CFD-4D9D-486E-BB94-B4EEE6995C11}"/>
              </a:ext>
            </a:extLst>
          </p:cNvPr>
          <p:cNvSpPr/>
          <p:nvPr/>
        </p:nvSpPr>
        <p:spPr>
          <a:xfrm>
            <a:off x="514350" y="1607648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t-BR" b="1" dirty="0"/>
              <a:t>Vulcanismo </a:t>
            </a:r>
            <a:r>
              <a:rPr lang="pt-BR" dirty="0"/>
              <a:t>se refere ao conjunto de processos relacionados ao derrame na superfície terrestre de lava (magma que chega à superfície), gases e outros produtos provenientes do interior da Terra.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3729DA94-A47E-4AB9-88BB-72A687CD8AC0}"/>
              </a:ext>
            </a:extLst>
          </p:cNvPr>
          <p:cNvSpPr/>
          <p:nvPr/>
        </p:nvSpPr>
        <p:spPr>
          <a:xfrm>
            <a:off x="7258050" y="3876675"/>
            <a:ext cx="4821174" cy="120032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pt-BR" dirty="0">
                <a:latin typeface="FrutigerLTStd-Light"/>
              </a:rPr>
              <a:t>Os </a:t>
            </a:r>
            <a:r>
              <a:rPr lang="pt-BR" b="1" dirty="0">
                <a:latin typeface="FrutigerLTStd-Bold"/>
              </a:rPr>
              <a:t>vulcões </a:t>
            </a:r>
            <a:r>
              <a:rPr lang="pt-BR" dirty="0">
                <a:latin typeface="FrutigerLTStd-Light"/>
              </a:rPr>
              <a:t>são formados por aberturas na crosta terrestre, de onde ocorre o extravasamento de lava, gases, cinzas e vapor de água originados do interior da Terra. </a:t>
            </a:r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A26C7-9605-49FB-8340-334AF9A90FA9}" type="slidenum">
              <a:rPr lang="pt-BR" smtClean="0"/>
              <a:t>7</a:t>
            </a:fld>
            <a:endParaRPr lang="pt-BR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272935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FC2564E-750E-48BF-B5BE-0BD4720BABF4}"/>
              </a:ext>
            </a:extLst>
          </p:cNvPr>
          <p:cNvSpPr txBox="1">
            <a:spLocks/>
          </p:cNvSpPr>
          <p:nvPr/>
        </p:nvSpPr>
        <p:spPr>
          <a:xfrm>
            <a:off x="355600" y="651644"/>
            <a:ext cx="4775200" cy="9866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800" dirty="0">
                <a:latin typeface="+mn-lt"/>
              </a:rPr>
              <a:t>Vulcanismo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1DB45073-1B96-4D6B-966D-89B8EEED8F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349" y="1615458"/>
            <a:ext cx="8934451" cy="5063154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459F4B6B-7768-46B7-A2E1-0CF52262AD29}"/>
              </a:ext>
            </a:extLst>
          </p:cNvPr>
          <p:cNvSpPr/>
          <p:nvPr/>
        </p:nvSpPr>
        <p:spPr>
          <a:xfrm>
            <a:off x="5076824" y="1079500"/>
            <a:ext cx="621982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dirty="0">
                <a:latin typeface="FrutigerLTStd-Light"/>
              </a:rPr>
              <a:t>Os vulcões g</a:t>
            </a:r>
            <a:r>
              <a:rPr lang="pt-BR" sz="2000" dirty="0"/>
              <a:t>eralmente se localizam nas bordas das placas tectônicas, nas áreas onde elas se afastam ou colidem.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A7622285-0AE7-4333-A5D7-031EDC24FFD6}"/>
              </a:ext>
            </a:extLst>
          </p:cNvPr>
          <p:cNvSpPr/>
          <p:nvPr/>
        </p:nvSpPr>
        <p:spPr>
          <a:xfrm>
            <a:off x="9515475" y="4147035"/>
            <a:ext cx="2305051" cy="9233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pt-BR" dirty="0"/>
              <a:t>Os pontos vermelhos indicam vulcões ativos e inativos.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A26C7-9605-49FB-8340-334AF9A90FA9}" type="slidenum">
              <a:rPr lang="pt-BR" smtClean="0"/>
              <a:t>8</a:t>
            </a:fld>
            <a:endParaRPr lang="pt-BR"/>
          </a:p>
        </p:txBody>
      </p:sp>
      <p:pic>
        <p:nvPicPr>
          <p:cNvPr id="8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002943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990E7F-6B59-417D-B875-6D6B5C1AD081}"/>
              </a:ext>
            </a:extLst>
          </p:cNvPr>
          <p:cNvSpPr txBox="1">
            <a:spLocks/>
          </p:cNvSpPr>
          <p:nvPr/>
        </p:nvSpPr>
        <p:spPr>
          <a:xfrm>
            <a:off x="0" y="482311"/>
            <a:ext cx="12192000" cy="9866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dirty="0">
                <a:latin typeface="+mn-lt"/>
              </a:rPr>
              <a:t>Deriva continental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2EE618FD-679A-4F96-A73E-D2936FE76D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0374" y="1282696"/>
            <a:ext cx="9191625" cy="5561178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3BD0DFF3-E745-4D12-A821-905FE9FAF20E}"/>
              </a:ext>
            </a:extLst>
          </p:cNvPr>
          <p:cNvSpPr/>
          <p:nvPr/>
        </p:nvSpPr>
        <p:spPr>
          <a:xfrm>
            <a:off x="157163" y="1969908"/>
            <a:ext cx="268605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Segundo a teoria da </a:t>
            </a:r>
            <a:r>
              <a:rPr lang="pt-BR" b="1" dirty="0"/>
              <a:t>deriva continental</a:t>
            </a:r>
            <a:r>
              <a:rPr lang="pt-BR" dirty="0"/>
              <a:t>, há milhões de anos, existia somente um continente, chamado </a:t>
            </a:r>
            <a:r>
              <a:rPr lang="pt-BR" b="1" dirty="0"/>
              <a:t>Pangeia</a:t>
            </a:r>
            <a:r>
              <a:rPr lang="pt-BR" dirty="0"/>
              <a:t>, que se separou pelos movimentos das placas tectônicas com o passar dos anos. Formou-se a </a:t>
            </a:r>
            <a:r>
              <a:rPr lang="pt-BR" dirty="0" err="1"/>
              <a:t>Laurásia</a:t>
            </a:r>
            <a:r>
              <a:rPr lang="pt-BR" dirty="0"/>
              <a:t> e a Gondwana, até chegar à configuração atual.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A26C7-9605-49FB-8340-334AF9A90FA9}" type="slidenum">
              <a:rPr lang="pt-BR" smtClean="0"/>
              <a:t>9</a:t>
            </a:fld>
            <a:endParaRPr lang="pt-BR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973600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1175CC-07C5-4426-9E9D-F18113A723A5}"/>
              </a:ext>
            </a:extLst>
          </p:cNvPr>
          <p:cNvSpPr txBox="1">
            <a:spLocks/>
          </p:cNvSpPr>
          <p:nvPr/>
        </p:nvSpPr>
        <p:spPr>
          <a:xfrm>
            <a:off x="0" y="617775"/>
            <a:ext cx="12192000" cy="9866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dirty="0">
                <a:latin typeface="+mn-lt"/>
              </a:rPr>
              <a:t>Evidências da deriva continental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053D70EA-16E1-4A5E-BA76-F597B48A7D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1925" y="1674674"/>
            <a:ext cx="7677150" cy="4981575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E1C56FBB-EDE0-4A27-B9FD-EF96C6F68E61}"/>
              </a:ext>
            </a:extLst>
          </p:cNvPr>
          <p:cNvSpPr/>
          <p:nvPr/>
        </p:nvSpPr>
        <p:spPr>
          <a:xfrm>
            <a:off x="300037" y="1810138"/>
            <a:ext cx="3176588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dirty="0"/>
              <a:t>A existência de fósseis e grupos de vegetação semelhantes em áreas separadas por oceanos inteiros e a constituição geológica semelhante entre continentes diferentes são evidências da deriva continental.</a:t>
            </a:r>
          </a:p>
          <a:p>
            <a:endParaRPr lang="pt-B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A26C7-9605-49FB-8340-334AF9A90FA9}" type="slidenum">
              <a:rPr lang="pt-BR" smtClean="0"/>
              <a:t>10</a:t>
            </a:fld>
            <a:endParaRPr lang="pt-BR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3663656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442</Words>
  <Application>Microsoft Office PowerPoint</Application>
  <PresentationFormat>Widescreen</PresentationFormat>
  <Paragraphs>38</Paragraphs>
  <Slides>10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7" baseType="lpstr">
      <vt:lpstr>Arial</vt:lpstr>
      <vt:lpstr>Calibri</vt:lpstr>
      <vt:lpstr>Calibri Light</vt:lpstr>
      <vt:lpstr>FrutigerLTStd-Bold</vt:lpstr>
      <vt:lpstr>FrutigerLTStd-Light</vt:lpstr>
      <vt:lpstr>FrutigerLTStd-LightItalic</vt:lpstr>
      <vt:lpstr>Tema do Office</vt:lpstr>
      <vt:lpstr>Apresentação 8 – TERRA: DINÂMICA DA CROSTA TERRESTRE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8 – TERRA: DINÂMICA DA CROSTA TERRESTRE</dc:title>
  <dc:creator>João Paulo Bortoluci</dc:creator>
  <cp:lastModifiedBy>João Paulo Bortoluci</cp:lastModifiedBy>
  <cp:revision>2</cp:revision>
  <dcterms:created xsi:type="dcterms:W3CDTF">2020-04-03T00:20:43Z</dcterms:created>
  <dcterms:modified xsi:type="dcterms:W3CDTF">2020-04-03T01:36:10Z</dcterms:modified>
</cp:coreProperties>
</file>