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árita Ferrari Negromonte" initials="CFN" lastIdx="30" clrIdx="0"/>
  <p:cmAuthor id="1" name="Lilian Semenichin Nogueira" initials="LSN" lastIdx="4" clrIdx="1"/>
  <p:cmAuthor id="2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1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885" autoAdjust="0"/>
  </p:normalViewPr>
  <p:slideViewPr>
    <p:cSldViewPr snapToGrid="0">
      <p:cViewPr varScale="1">
        <p:scale>
          <a:sx n="114" d="100"/>
          <a:sy n="114" d="100"/>
        </p:scale>
        <p:origin x="43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2" d="100"/>
          <a:sy n="62" d="100"/>
        </p:scale>
        <p:origin x="-2736" y="-96"/>
      </p:cViewPr>
      <p:guideLst>
        <p:guide orient="horz" pos="3367"/>
        <p:guide pos="238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C538B-80AB-CD4E-96C8-14694F87C393}" type="datetime1">
              <a:rPr lang="pt-BR" smtClean="0"/>
              <a:t>02/04/2020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3352A-799C-C249-ADF3-5AF5A292888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82240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4B1ED-B960-CA4F-BB59-3D54A74E6E91}" type="datetime1">
              <a:rPr lang="pt-BR" smtClean="0"/>
              <a:t>02/04/2020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18939-3436-6B4E-A646-9C7FB6A4456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3421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18939-3436-6B4E-A646-9C7FB6A44567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740E34C-0D90-1B46-9D16-0F57EDF59B51}" type="datetime1">
              <a:rPr lang="pt-BR" smtClean="0"/>
              <a:t>02/04/2020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2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ACBBC01F-E720-F54B-B99A-68714C353801}" type="slidenum">
              <a:rPr lang="pt-BR" sz="1200" b="0" strike="noStrike" spc="-1" smtClean="0">
                <a:solidFill>
                  <a:srgbClr val="8B8B8B"/>
                </a:solidFill>
                <a:latin typeface="Calibri"/>
              </a:rPr>
              <a:t>‹nº›</a:t>
            </a:fld>
            <a:fld id="{70E1D141-90CD-1C4B-A48B-F7F5A7B22A10}" type="slidenum">
              <a:rPr lang="pt-BR" sz="1200" b="0" strike="noStrike" spc="-1" smtClean="0">
                <a:solidFill>
                  <a:srgbClr val="8B8B8B"/>
                </a:solidFill>
                <a:latin typeface="Calibri"/>
              </a:rPr>
              <a:t>‹nº›</a:t>
            </a:fld>
            <a:fld id="{C1D1FF4D-E96B-4DD6-878D-9FBE301DC4C3}" type="slidenum">
              <a:rPr lang="pt-BR" sz="1200" b="0" strike="noStrike" spc="-1" smtClean="0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 dirty="0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os estilos de texto Mestres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646F769D-9071-433F-9479-42E5112751CF}" type="slidenum">
              <a:rPr lang="pt-BR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accent2"/>
            </a:gs>
            <a:gs pos="30000">
              <a:schemeClr val="accent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1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palavra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escolher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formada pelo acréscimo de um prefixo a uma palavra primitiva: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es- +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colher.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palavra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grão-senhores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é composta de duas palavras: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grão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+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senhores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 ↓            ↓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    			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  </a:t>
            </a:r>
            <a:r>
              <a:rPr lang="pt-BR" sz="1800" b="0" strike="noStrike" spc="-1" dirty="0">
                <a:solidFill>
                  <a:srgbClr val="808080"/>
                </a:solidFill>
                <a:latin typeface="RobotoBR"/>
              </a:rPr>
              <a:t>                  adj., “grande”	subst., pessoas de autoridade </a:t>
            </a: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exemplos demonstram que é possível formar palavras a partir de outras. Esse processo pode se dar por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derivação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ou por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composição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Formação de palavras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0" y="2886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0" name="Espaço Reservado para Conteúdo 5"/>
          <p:cNvPicPr/>
          <p:nvPr/>
        </p:nvPicPr>
        <p:blipFill>
          <a:blip r:embed="rId2"/>
          <a:stretch/>
        </p:blipFill>
        <p:spPr>
          <a:xfrm>
            <a:off x="3514679" y="735945"/>
            <a:ext cx="8450005" cy="5627817"/>
          </a:xfrm>
          <a:prstGeom prst="rect">
            <a:avLst/>
          </a:prstGeom>
          <a:ln>
            <a:noFill/>
          </a:ln>
        </p:spPr>
      </p:pic>
      <p:sp>
        <p:nvSpPr>
          <p:cNvPr id="131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FFFFFF"/>
          </a:solidFill>
          <a:ln w="174600">
            <a:solidFill>
              <a:srgbClr val="ED7D31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Formação de palavras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484200" y="470880"/>
            <a:ext cx="4380480" cy="589176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noFill/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TextShape 2"/>
          <p:cNvSpPr txBox="1"/>
          <p:nvPr/>
        </p:nvSpPr>
        <p:spPr>
          <a:xfrm>
            <a:off x="862920" y="1011960"/>
            <a:ext cx="3415680" cy="4795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Formação</a:t>
            </a:r>
            <a:endParaRPr lang="pt-BR" sz="4400" spc="-1" dirty="0">
              <a:solidFill>
                <a:srgbClr val="ED7D31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 de </a:t>
            </a:r>
          </a:p>
          <a:p>
            <a:pPr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palavras</a:t>
            </a:r>
          </a:p>
        </p:txBody>
      </p:sp>
      <p:grpSp>
        <p:nvGrpSpPr>
          <p:cNvPr id="135" name="Group 3"/>
          <p:cNvGrpSpPr/>
          <p:nvPr/>
        </p:nvGrpSpPr>
        <p:grpSpPr>
          <a:xfrm>
            <a:off x="5180007" y="625680"/>
            <a:ext cx="6527553" cy="5824664"/>
            <a:chOff x="5180007" y="625680"/>
            <a:chExt cx="6527553" cy="5575320"/>
          </a:xfrm>
        </p:grpSpPr>
        <p:sp>
          <p:nvSpPr>
            <p:cNvPr id="136" name="CustomShape 4"/>
            <p:cNvSpPr/>
            <p:nvPr/>
          </p:nvSpPr>
          <p:spPr>
            <a:xfrm>
              <a:off x="5194440" y="625680"/>
              <a:ext cx="6513120" cy="205884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84320" tIns="184320" rIns="83880" bIns="18432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1" strike="noStrike" spc="-1" dirty="0">
                  <a:solidFill>
                    <a:srgbClr val="FFFFFF"/>
                  </a:solidFill>
                  <a:latin typeface="RobotoBR"/>
                </a:rPr>
                <a:t>Derivação:</a:t>
              </a:r>
              <a:r>
                <a:rPr lang="pt-BR" sz="2200" b="0" strike="noStrike" spc="-1" dirty="0">
                  <a:solidFill>
                    <a:srgbClr val="FFFFFF"/>
                  </a:solidFill>
                  <a:latin typeface="RobotoBR"/>
                </a:rPr>
                <a:t> os afixos normalmente modificam de forma precisa o sentido das palavras às quais foram acrescentados, mas a nova palavra mantém uma relação de sentido com a palavra primitiva.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137" name="CustomShape 5"/>
            <p:cNvSpPr/>
            <p:nvPr/>
          </p:nvSpPr>
          <p:spPr>
            <a:xfrm>
              <a:off x="5194440" y="2684880"/>
              <a:ext cx="6513120" cy="887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28080" rIns="156600" bIns="28080"/>
            <a:lstStyle/>
            <a:p>
              <a:pPr marL="171360" lvl="1" indent="-171000">
                <a:lnSpc>
                  <a:spcPct val="90000"/>
                </a:lnSpc>
                <a:spcAft>
                  <a:spcPts val="34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b="1" strike="noStrike" spc="-1" dirty="0">
                  <a:solidFill>
                    <a:srgbClr val="000000"/>
                  </a:solidFill>
                  <a:latin typeface="RobotoBR"/>
                </a:rPr>
                <a:t>Im</a:t>
              </a: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previsível: a negação do que se pode prever, do esperado.</a:t>
              </a:r>
              <a:endParaRPr lang="pt-BR" b="0" strike="noStrike" spc="-1" dirty="0">
                <a:latin typeface="Arial"/>
              </a:endParaRPr>
            </a:p>
            <a:p>
              <a:pPr marL="171360" lvl="1" indent="-171000">
                <a:lnSpc>
                  <a:spcPct val="90000"/>
                </a:lnSpc>
                <a:spcAft>
                  <a:spcPts val="34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Caval</a:t>
              </a:r>
              <a:r>
                <a:rPr lang="pt-BR" b="1" strike="noStrike" spc="-1" dirty="0">
                  <a:solidFill>
                    <a:srgbClr val="000000"/>
                  </a:solidFill>
                  <a:latin typeface="RobotoBR"/>
                </a:rPr>
                <a:t>eiro</a:t>
              </a: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: o que anda a cavalo; membro de uma ordem de cavalaria.</a:t>
              </a:r>
              <a:endParaRPr lang="pt-BR" b="0" strike="noStrike" spc="-1" dirty="0">
                <a:latin typeface="Arial"/>
              </a:endParaRPr>
            </a:p>
          </p:txBody>
        </p:sp>
        <p:sp>
          <p:nvSpPr>
            <p:cNvPr id="138" name="CustomShape 6"/>
            <p:cNvSpPr/>
            <p:nvPr/>
          </p:nvSpPr>
          <p:spPr>
            <a:xfrm>
              <a:off x="5180007" y="4072433"/>
              <a:ext cx="6513120" cy="1490344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84320" tIns="184320" rIns="83880" bIns="18432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1" strike="noStrike" spc="-1">
                  <a:solidFill>
                    <a:srgbClr val="FFFFFF"/>
                  </a:solidFill>
                  <a:latin typeface="RobotoBR"/>
                </a:rPr>
                <a:t>Composição:</a:t>
              </a:r>
              <a:r>
                <a:rPr lang="pt-BR" sz="2200" b="0" strike="noStrike" spc="-1">
                  <a:solidFill>
                    <a:srgbClr val="FFFFFF"/>
                  </a:solidFill>
                  <a:latin typeface="RobotoBR"/>
                </a:rPr>
                <a:t> é comum que o sentido da nova palavra se afaste do sentido original das palavras que a formaram.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139" name="CustomShape 7"/>
            <p:cNvSpPr/>
            <p:nvPr/>
          </p:nvSpPr>
          <p:spPr>
            <a:xfrm>
              <a:off x="5194440" y="5632200"/>
              <a:ext cx="6513120" cy="568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28080" rIns="156600" bIns="28080"/>
            <a:lstStyle/>
            <a:p>
              <a:pPr marL="171360" lvl="1" indent="-171000">
                <a:lnSpc>
                  <a:spcPct val="90000"/>
                </a:lnSpc>
                <a:spcAft>
                  <a:spcPts val="34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b="1" strike="noStrike" spc="-1" dirty="0">
                  <a:solidFill>
                    <a:srgbClr val="000000"/>
                  </a:solidFill>
                  <a:latin typeface="RobotoBR"/>
                </a:rPr>
                <a:t>Pé-de-meia: </a:t>
              </a:r>
              <a:r>
                <a:rPr lang="pt-BR" b="0" strike="noStrike" spc="-1" dirty="0">
                  <a:solidFill>
                    <a:srgbClr val="000000"/>
                  </a:solidFill>
                  <a:latin typeface="RobotoBR"/>
                </a:rPr>
                <a:t>dinheiro e/ou bens economizados, guardados; economias (o sentido da nova palavra muda radicalmente).</a:t>
              </a:r>
              <a:endParaRPr lang="pt-BR" b="0" strike="noStrike" spc="-1" dirty="0">
                <a:latin typeface="Arial"/>
              </a:endParaRPr>
            </a:p>
          </p:txBody>
        </p:sp>
      </p:grpSp>
      <p:grpSp>
        <p:nvGrpSpPr>
          <p:cNvPr id="140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2"/>
          <p:cNvSpPr txBox="1"/>
          <p:nvPr/>
        </p:nvSpPr>
        <p:spPr>
          <a:xfrm>
            <a:off x="866944" y="421747"/>
            <a:ext cx="10477135" cy="1095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Língua: variação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h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istórica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144" name="Group 4"/>
          <p:cNvGrpSpPr/>
          <p:nvPr/>
        </p:nvGrpSpPr>
        <p:grpSpPr>
          <a:xfrm>
            <a:off x="838080" y="1769580"/>
            <a:ext cx="10515240" cy="4541280"/>
            <a:chOff x="838080" y="1769580"/>
            <a:chExt cx="10515240" cy="4541280"/>
          </a:xfrm>
        </p:grpSpPr>
        <p:sp>
          <p:nvSpPr>
            <p:cNvPr id="145" name="CustomShape 5"/>
            <p:cNvSpPr/>
            <p:nvPr/>
          </p:nvSpPr>
          <p:spPr>
            <a:xfrm>
              <a:off x="838080" y="1841730"/>
              <a:ext cx="10515240" cy="116532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6" name="CustomShape 6"/>
            <p:cNvSpPr/>
            <p:nvPr/>
          </p:nvSpPr>
          <p:spPr>
            <a:xfrm>
              <a:off x="1190880" y="2132670"/>
              <a:ext cx="640800" cy="6408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7" name="CustomShape 7"/>
            <p:cNvSpPr/>
            <p:nvPr/>
          </p:nvSpPr>
          <p:spPr>
            <a:xfrm>
              <a:off x="2184480" y="1769580"/>
              <a:ext cx="9168840" cy="116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3480" tIns="123480" rIns="123480" bIns="12348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</a:rPr>
                <a:t>A língua sofre modificações sucessivas ao longo do tempo. Essas mudanças sucessivas no estado de uma língua são chamadas de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</a:rPr>
                <a:t>variação histórica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148" name="CustomShape 8"/>
            <p:cNvSpPr/>
            <p:nvPr/>
          </p:nvSpPr>
          <p:spPr>
            <a:xfrm>
              <a:off x="838080" y="3515100"/>
              <a:ext cx="10515240" cy="116532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49" name="CustomShape 9"/>
            <p:cNvSpPr/>
            <p:nvPr/>
          </p:nvSpPr>
          <p:spPr>
            <a:xfrm>
              <a:off x="1190880" y="3777540"/>
              <a:ext cx="640800" cy="6408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0" name="CustomShape 10"/>
            <p:cNvSpPr/>
            <p:nvPr/>
          </p:nvSpPr>
          <p:spPr>
            <a:xfrm>
              <a:off x="2184480" y="3515100"/>
              <a:ext cx="9168840" cy="1165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3480" tIns="123480" rIns="123480" bIns="12348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</a:rPr>
                <a:t>A </a:t>
              </a:r>
              <a:r>
                <a:rPr lang="pt-BR" sz="1900" b="1" strike="noStrike" spc="-1" dirty="0">
                  <a:solidFill>
                    <a:srgbClr val="000000"/>
                  </a:solidFill>
                  <a:latin typeface="RobotoBR"/>
                </a:rPr>
                <a:t>variação histórica </a:t>
              </a: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</a:rPr>
                <a:t>é mais perceptível na comparação entre dois estados diferentes de uma língua, especialmente na modalidade escrita.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151" name="CustomShape 11"/>
            <p:cNvSpPr/>
            <p:nvPr/>
          </p:nvSpPr>
          <p:spPr>
            <a:xfrm>
              <a:off x="838080" y="5145540"/>
              <a:ext cx="10515240" cy="116532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2" name="CustomShape 12"/>
            <p:cNvSpPr/>
            <p:nvPr/>
          </p:nvSpPr>
          <p:spPr>
            <a:xfrm>
              <a:off x="1190880" y="5451270"/>
              <a:ext cx="640800" cy="640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153" name="CustomShape 13"/>
            <p:cNvSpPr/>
            <p:nvPr/>
          </p:nvSpPr>
          <p:spPr>
            <a:xfrm>
              <a:off x="2184480" y="5339186"/>
              <a:ext cx="9168840" cy="8129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3480" tIns="123480" rIns="123480" bIns="12348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 dirty="0">
                  <a:solidFill>
                    <a:srgbClr val="000000"/>
                  </a:solidFill>
                  <a:latin typeface="RobotoBR"/>
                </a:rPr>
                <a:t>O processo de mudança é gradual, já que é comum que palavras, significados e estruturas de enunciados mais atuais convivam por certo tempo com formas mais antigas até que algumas se estabeleçam e outras desapareçam pouco a pouco.</a:t>
              </a:r>
              <a:endParaRPr lang="pt-BR" sz="1900" b="0" strike="noStrike" spc="-1" dirty="0">
                <a:latin typeface="Arial"/>
              </a:endParaRPr>
            </a:p>
          </p:txBody>
        </p:sp>
      </p:grpSp>
      <p:grpSp>
        <p:nvGrpSpPr>
          <p:cNvPr id="154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6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Fonemas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são as menores unidades sonoras da língua. Os fonemas (unidades de som) são diferentes uns dos outros e são organizados para constituir as palavras, fazendo a distinção entre elas.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Letras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são os sinais gráficos, também diferentes entre si, usados para representar os fonemas, as unidades sonoras que compõem as palavras, na escrita.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Há fonemas que são representados por mais de uma letra. Então, nem sempre o número de letras coincide com o número de fonemas em uma palavra. É o que acontece com as palavras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arremeteu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e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depressa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Letra e fonema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As distinções entre fonemas, e suas representações por letras, fazem que, quando ouvimos ou lemos palavras, possamos diferenciá-las umas das outras. Às vezes, essas diferenças são mínimas. Veja a comparação entre as duas palavras a seguir.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>
                <a:solidFill>
                  <a:srgbClr val="ED7D31"/>
                </a:solidFill>
                <a:latin typeface="Calibri"/>
              </a:rPr>
              <a:t>g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ato</a:t>
            </a: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>
                <a:solidFill>
                  <a:srgbClr val="ED7D31"/>
                </a:solidFill>
                <a:latin typeface="Calibri"/>
              </a:rPr>
              <a:t>r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ato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Os fonemas que as letras iniciais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g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e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r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representam são diferentes. Os outros fonemas das duas palavras, representados pelas letras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a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,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t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e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o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, são iguais. Essa diferença é que marca a distinção entre as palavras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gato 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e </a:t>
            </a:r>
            <a:r>
              <a:rPr lang="pt-BR" sz="2800" b="1" strike="noStrike" spc="-1">
                <a:solidFill>
                  <a:srgbClr val="000000"/>
                </a:solidFill>
                <a:latin typeface="Calibri"/>
              </a:rPr>
              <a:t>rato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Fonemas: distinção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0" y="0"/>
            <a:ext cx="46357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TextShape 2"/>
          <p:cNvSpPr txBox="1"/>
          <p:nvPr/>
        </p:nvSpPr>
        <p:spPr>
          <a:xfrm>
            <a:off x="943200" y="712440"/>
            <a:ext cx="3370680" cy="5501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Line 3"/>
          <p:cNvSpPr/>
          <p:nvPr/>
        </p:nvSpPr>
        <p:spPr>
          <a:xfrm flipV="1">
            <a:off x="761760" y="2971800"/>
            <a:ext cx="360" cy="914400"/>
          </a:xfrm>
          <a:prstGeom prst="line">
            <a:avLst/>
          </a:prstGeom>
          <a:ln w="1908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CustomShape 4"/>
          <p:cNvSpPr/>
          <p:nvPr/>
        </p:nvSpPr>
        <p:spPr>
          <a:xfrm>
            <a:off x="-23400" y="28860"/>
            <a:ext cx="39056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CustomShape 5"/>
          <p:cNvSpPr/>
          <p:nvPr/>
        </p:nvSpPr>
        <p:spPr>
          <a:xfrm>
            <a:off x="642960" y="1746066"/>
            <a:ext cx="3239640" cy="26531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4400" strike="noStrike" spc="-1" dirty="0">
                <a:solidFill>
                  <a:srgbClr val="FFFFFF"/>
                </a:solidFill>
                <a:latin typeface="Calibri"/>
                <a:cs typeface="Calibri"/>
              </a:rPr>
              <a:t>Fonemas:</a:t>
            </a:r>
          </a:p>
          <a:p>
            <a:pPr>
              <a:lnSpc>
                <a:spcPct val="100000"/>
              </a:lnSpc>
            </a:pPr>
            <a:endParaRPr lang="pt-BR" sz="4400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pt-BR" sz="4400" strike="noStrike" spc="-1" dirty="0">
                <a:solidFill>
                  <a:srgbClr val="FFFFFF"/>
                </a:solidFill>
                <a:latin typeface="Calibri"/>
                <a:cs typeface="Calibri"/>
              </a:rPr>
              <a:t> escrita × </a:t>
            </a:r>
            <a:r>
              <a:rPr lang="pt-BR" sz="4400" spc="-1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lang="pt-BR" sz="4400" strike="noStrike" spc="-1" dirty="0">
                <a:solidFill>
                  <a:srgbClr val="FFFFFF"/>
                </a:solidFill>
                <a:latin typeface="Calibri"/>
                <a:cs typeface="Calibri"/>
              </a:rPr>
              <a:t>ala</a:t>
            </a:r>
            <a:endParaRPr lang="pt-BR" sz="4400" strike="noStrike" spc="-1" dirty="0">
              <a:latin typeface="Calibri"/>
              <a:cs typeface="Calibri"/>
            </a:endParaRPr>
          </a:p>
        </p:txBody>
      </p:sp>
      <p:sp>
        <p:nvSpPr>
          <p:cNvPr id="165" name="CustomShape 7"/>
          <p:cNvSpPr/>
          <p:nvPr/>
        </p:nvSpPr>
        <p:spPr>
          <a:xfrm>
            <a:off x="3882960" y="0"/>
            <a:ext cx="761760" cy="6857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66" name="Group 8"/>
          <p:cNvGrpSpPr/>
          <p:nvPr/>
        </p:nvGrpSpPr>
        <p:grpSpPr>
          <a:xfrm>
            <a:off x="3853524" y="1067842"/>
            <a:ext cx="8338476" cy="4430102"/>
            <a:chOff x="4065120" y="2187720"/>
            <a:chExt cx="8121679" cy="2515680"/>
          </a:xfrm>
        </p:grpSpPr>
        <p:sp>
          <p:nvSpPr>
            <p:cNvPr id="167" name="CustomShape 9"/>
            <p:cNvSpPr/>
            <p:nvPr/>
          </p:nvSpPr>
          <p:spPr>
            <a:xfrm>
              <a:off x="4065120" y="2187720"/>
              <a:ext cx="3396960" cy="215712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3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168" name="CustomShape 10"/>
            <p:cNvSpPr/>
            <p:nvPr/>
          </p:nvSpPr>
          <p:spPr>
            <a:xfrm>
              <a:off x="4442760" y="2546280"/>
              <a:ext cx="3396960" cy="21571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2120" tIns="132120" rIns="68760" bIns="13176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Na escrita: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 representamos graficamente os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fonemas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que constituem as palavras da nossa língua com as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letras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do alfabeto.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169" name="CustomShape 11"/>
            <p:cNvSpPr/>
            <p:nvPr/>
          </p:nvSpPr>
          <p:spPr>
            <a:xfrm>
              <a:off x="8217360" y="2187720"/>
              <a:ext cx="3396960" cy="215712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3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170" name="CustomShape 12"/>
            <p:cNvSpPr/>
            <p:nvPr/>
          </p:nvSpPr>
          <p:spPr>
            <a:xfrm>
              <a:off x="8595000" y="2546280"/>
              <a:ext cx="3591799" cy="215712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2120" tIns="132120" rIns="68760" bIns="13176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Na fala: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 quando as palavras são faladas, acontece a manifestação dos fonemas (sons) que  as formam. Então, elas podem ser ouvidas pelas pessoas, que interpretam os seus significados.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171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2"/>
          <p:cNvSpPr txBox="1"/>
          <p:nvPr/>
        </p:nvSpPr>
        <p:spPr>
          <a:xfrm>
            <a:off x="605455" y="101012"/>
            <a:ext cx="10190184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Dígrafo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74" name="Imagem 5"/>
          <p:cNvPicPr/>
          <p:nvPr/>
        </p:nvPicPr>
        <p:blipFill>
          <a:blip r:embed="rId2"/>
          <a:stretch/>
        </p:blipFill>
        <p:spPr>
          <a:xfrm>
            <a:off x="1041119" y="2366569"/>
            <a:ext cx="10519451" cy="4127066"/>
          </a:xfrm>
          <a:prstGeom prst="rect">
            <a:avLst/>
          </a:prstGeom>
          <a:ln>
            <a:noFill/>
          </a:ln>
        </p:spPr>
      </p:pic>
      <p:sp>
        <p:nvSpPr>
          <p:cNvPr id="175" name="Line 3"/>
          <p:cNvSpPr/>
          <p:nvPr/>
        </p:nvSpPr>
        <p:spPr>
          <a:xfrm flipV="1">
            <a:off x="4639320" y="5097600"/>
            <a:ext cx="360" cy="914400"/>
          </a:xfrm>
          <a:prstGeom prst="line">
            <a:avLst/>
          </a:prstGeom>
          <a:ln w="1908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TextShape 4"/>
          <p:cNvSpPr txBox="1"/>
          <p:nvPr/>
        </p:nvSpPr>
        <p:spPr>
          <a:xfrm>
            <a:off x="1385933" y="952404"/>
            <a:ext cx="9366407" cy="1350875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290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Calibri"/>
              </a:rPr>
              <a:t>Dígrafo</a:t>
            </a: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: par de letras que representa u</a:t>
            </a:r>
            <a:r>
              <a:rPr lang="pt-BR" sz="2400" spc="-1" dirty="0">
                <a:solidFill>
                  <a:srgbClr val="000000"/>
                </a:solidFill>
                <a:latin typeface="Calibri"/>
              </a:rPr>
              <a:t>m só fonema. Não se deve confundir o dígrafo com encontro consonantal. 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Espaço Reservado para Conteúdo 4"/>
          <p:cNvPicPr/>
          <p:nvPr/>
        </p:nvPicPr>
        <p:blipFill>
          <a:blip r:embed="rId2"/>
          <a:stretch/>
        </p:blipFill>
        <p:spPr>
          <a:xfrm>
            <a:off x="643320" y="1645053"/>
            <a:ext cx="10904760" cy="4458964"/>
          </a:xfrm>
          <a:prstGeom prst="rect">
            <a:avLst/>
          </a:prstGeom>
          <a:ln>
            <a:noFill/>
          </a:ln>
        </p:spPr>
      </p:pic>
      <p:sp>
        <p:nvSpPr>
          <p:cNvPr id="180" name="CustomShape 3"/>
          <p:cNvSpPr/>
          <p:nvPr/>
        </p:nvSpPr>
        <p:spPr>
          <a:xfrm>
            <a:off x="240" y="274175"/>
            <a:ext cx="12191760" cy="105341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1" name="CustomShape 4"/>
          <p:cNvSpPr/>
          <p:nvPr/>
        </p:nvSpPr>
        <p:spPr>
          <a:xfrm>
            <a:off x="3206880" y="134790"/>
            <a:ext cx="602928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lang="pt-BR" sz="4400" b="1" strike="noStrike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endParaRPr lang="pt-BR" sz="4400" b="1" strike="noStrike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Encontro consonantal</a:t>
            </a:r>
            <a:endParaRPr lang="pt-BR" sz="4400" b="1" strike="noStrike" spc="-1" dirty="0"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Um dos recursos mais comuns para tornar a linguagem de um texto mais acessível é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substituir expressões menos usuais por outras mais usuais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 e compreensíveis, a depender dos objetivos comunicativos de quem escreve e do perfil do leitor.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A transposição de uma linguagem mais elaborada para uma mais simples também pode ser feita com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mudanças no modo como as orações são construídas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, o que inclui a escolha do vocabulário, mas não somente isso.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TextShape 2"/>
          <p:cNvSpPr txBox="1"/>
          <p:nvPr/>
        </p:nvSpPr>
        <p:spPr>
          <a:xfrm>
            <a:off x="838080" y="321749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Simplificação linguística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Espaço Reservado para Conteúdo 4"/>
          <p:cNvPicPr/>
          <p:nvPr/>
        </p:nvPicPr>
        <p:blipFill>
          <a:blip r:embed="rId2"/>
          <a:stretch/>
        </p:blipFill>
        <p:spPr>
          <a:xfrm>
            <a:off x="1903815" y="1385309"/>
            <a:ext cx="10288185" cy="5121331"/>
          </a:xfrm>
          <a:prstGeom prst="rect">
            <a:avLst/>
          </a:prstGeom>
          <a:ln>
            <a:noFill/>
          </a:ln>
        </p:spPr>
      </p:pic>
      <p:sp>
        <p:nvSpPr>
          <p:cNvPr id="186" name="TextShape 2"/>
          <p:cNvSpPr txBox="1"/>
          <p:nvPr/>
        </p:nvSpPr>
        <p:spPr>
          <a:xfrm>
            <a:off x="516820" y="902814"/>
            <a:ext cx="3160784" cy="2022837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Simplificação</a:t>
            </a:r>
            <a:br>
              <a:rPr sz="4400" dirty="0">
                <a:solidFill>
                  <a:schemeClr val="accent2"/>
                </a:solidFill>
                <a:latin typeface="Calibri"/>
                <a:cs typeface="Calibri"/>
              </a:rPr>
            </a:b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l</a:t>
            </a:r>
            <a:r>
              <a:rPr lang="pt-BR" sz="4400" b="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inguística</a:t>
            </a: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Têm como personagem principal um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cavaleiro andante medieval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 contam os seus grandes feitos, suas lutas pelo bem comum, mesclados a emocionantes histórias de amor.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Esse herói é visto como alguém destemido, leal, honrado, generoso e educado. Pela sua nobreza, luta pela justiça e pela paz, e sua honra e glória estão em prol do coletivo, apesar da busca por algum reconhecimento.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É livre dos apegos terrenos, enfrenta batalhas e aventuras sem deixar de lado o amor devotado à sua dama.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Torna-se herói após realizar um ato considerado excepcional e, para isso, está apto a fazer sacrifícios.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Novelas de cavalaria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0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5D3F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1" name="Espaço Reservado para Conteúdo 4"/>
          <p:cNvPicPr/>
          <p:nvPr/>
        </p:nvPicPr>
        <p:blipFill>
          <a:blip r:embed="rId2"/>
          <a:stretch/>
        </p:blipFill>
        <p:spPr>
          <a:xfrm>
            <a:off x="3510720" y="1183285"/>
            <a:ext cx="8681280" cy="4906301"/>
          </a:xfrm>
          <a:prstGeom prst="rect">
            <a:avLst/>
          </a:prstGeom>
          <a:ln>
            <a:noFill/>
          </a:ln>
        </p:spPr>
      </p:pic>
      <p:sp>
        <p:nvSpPr>
          <p:cNvPr id="192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3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Novelas </a:t>
            </a:r>
          </a:p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</a:p>
          <a:p>
            <a:pPr algn="ctr"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cavalaria</a:t>
            </a:r>
            <a:endParaRPr lang="pt-BR" sz="4000" b="1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94" name="CustomShape 5"/>
          <p:cNvSpPr/>
          <p:nvPr/>
        </p:nvSpPr>
        <p:spPr>
          <a:xfrm>
            <a:off x="3392280" y="5023080"/>
            <a:ext cx="675720" cy="370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771</Words>
  <Application>Microsoft Office PowerPoint</Application>
  <PresentationFormat>Widescreen</PresentationFormat>
  <Paragraphs>57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RobotoBR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Inspire Língua Portuguesa</dc:title>
  <dc:subject/>
  <dc:creator>Karina Andréa Cornacioni Sávio</dc:creator>
  <dc:description/>
  <cp:lastModifiedBy>João Paulo Bortoluci</cp:lastModifiedBy>
  <cp:revision>116</cp:revision>
  <dcterms:created xsi:type="dcterms:W3CDTF">2019-03-14T19:16:07Z</dcterms:created>
  <dcterms:modified xsi:type="dcterms:W3CDTF">2020-04-03T02:09:16Z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112</vt:i4>
  </property>
</Properties>
</file>