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26" r:id="rId2"/>
    <p:sldId id="280" r:id="rId3"/>
    <p:sldId id="281" r:id="rId4"/>
    <p:sldId id="282" r:id="rId5"/>
    <p:sldId id="283" r:id="rId6"/>
    <p:sldId id="284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543AA-DCF9-4D21-AE40-7F71755750D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8BA63-9C47-4D66-A559-B507F4681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681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D6542-ACF1-4937-AC0A-560358549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72245A-73BB-4727-9467-01771C56B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27E902-6608-4CF0-BB5F-D53DACD8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7DC4FB-E53C-4487-9F5F-DA50C57B5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EE0465-91EB-4C6F-BE34-982A227B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4195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8E515-511B-473D-92E7-2F439F435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88C56E-1A93-4160-BEC9-127B9C232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B5C3B4-DAB5-4FDA-A66F-46362270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B2AF0C-48C8-4032-81DA-DE2FB0C7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69C63C-086A-40FB-A57D-FFBD9950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699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57E3B-E957-48E2-83FF-B901DE338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CB260C-33D8-4C30-9BFC-D31A98A73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41F843-4930-488F-B820-B1350F34F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0544F1-44FE-4E0A-BD88-D0972BC75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B6A871-CECD-413B-8575-22A4E91E5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1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6901C-08BD-49CA-9350-73393BAA8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BC237A-75B8-45C9-986B-A7D5FAB6F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7E200DB-F004-4CF1-8D44-1B08E94E0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EFF59E-C82F-4821-A2E7-BE22EC0F3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5B3626-0BA1-453A-B953-EB19C2C0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A68109-748C-4D85-8793-E7712236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037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E1FED-9534-40EB-B21E-B50BBB9D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CB9361-6BA6-4BA2-B9D4-A878177AD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FDF30F-D40D-46E1-8181-517C07FAE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9D8125F-AAA6-4888-B977-AD5581F6D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94DED8-C62E-4B8E-B0CC-D715F49C5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6422F55-764B-48D1-B0DE-5700373A3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C1560C1-78DF-4F3F-B1C4-43625783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62CC98A-CDEC-4B0F-B09A-21CA52B3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366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03ADF-46D0-46B6-860E-C2734B6AE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411152A-1A1F-4BBD-A6E1-B1D842912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08B925-27DA-42C5-A36B-EB31A871A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E201F9C-0F82-44F4-BC23-1BBFCBC4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535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2B1210-464B-493D-BBD6-3A7F8D78D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3F755FC-871F-443F-9296-17277A287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03FB585-2F57-4F07-A4CD-843B6AB3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336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72C1F2-6148-4C5C-A924-18CDC80A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0AFE48-8DF7-4C56-BE0D-300764665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7AC893-21E9-4FE6-A75C-A2A635674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5A064B-941A-4CBD-B5CE-0D0FAE02B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D30742-D467-4136-AB56-F4D9EDB87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38014D-0E1E-444B-9C31-9DEA9164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199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FD918E-51F6-404C-8F02-41826C47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D0E858-D611-43EC-9599-6AB201699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4E6EB0-D1FD-4C8C-B939-E04FEB8FB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70A6E3-7D7F-477E-9A16-2F05F7BEE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85707B1-6B78-49F9-8952-9E0F8B4C9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15250E-D385-4ABF-B7F5-C334B7C2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55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E79EF-C8E4-4891-966C-3F1BC613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A671857-A02B-4D59-A6B0-C37FB250C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335F24-1B93-4E06-A401-CD659CB03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1BDC4D-224C-4B02-BC01-4272B4732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EAB127-AF06-4406-A401-60B141F75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907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A9C8B7-7AEB-4988-8679-A17D8F356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CC819C-5AD3-4073-AFF7-E0F662519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9746D6-A110-4A52-A09B-E561912A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1F624B-4747-475C-A3C8-D05B8D3B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7F6A21-1E26-4ED6-AC1B-6DE33B2C2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383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BAA5749-21FA-4587-A3E0-ED0F485A4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264C09-0A72-4AD6-9449-6147474E1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6E6798-D77D-44A6-8414-9D4774827F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F5A89-8A62-480A-8CC0-D82828EF70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4365C0-F6A9-45B9-B871-6DD28D75A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31680E-413B-4AA5-980D-D6869A56F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4DCEB-B348-482F-BB36-C7DC0DA82E6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61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549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C44E67E-7797-403E-9185-14806101C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8" y="1337924"/>
            <a:ext cx="11198443" cy="5277188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id="{0EF0B093-3E88-4B9D-8F5A-ED638FEA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48236"/>
            <a:ext cx="12192000" cy="864000"/>
          </a:xfrm>
          <a:solidFill>
            <a:srgbClr val="4997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Crônica</a:t>
            </a:r>
            <a:endParaRPr lang="pt-BR" b="1" dirty="0">
              <a:ln w="0"/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243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Agrupar 19">
            <a:extLst>
              <a:ext uri="{FF2B5EF4-FFF2-40B4-BE49-F238E27FC236}">
                <a16:creationId xmlns:a16="http://schemas.microsoft.com/office/drawing/2014/main" id="{DEC87EF7-FBCB-45E3-A111-85D744684C5E}"/>
              </a:ext>
            </a:extLst>
          </p:cNvPr>
          <p:cNvGrpSpPr/>
          <p:nvPr/>
        </p:nvGrpSpPr>
        <p:grpSpPr>
          <a:xfrm>
            <a:off x="3565403" y="2930213"/>
            <a:ext cx="1089529" cy="787565"/>
            <a:chOff x="6094304" y="2301552"/>
            <a:chExt cx="1089529" cy="787565"/>
          </a:xfrm>
        </p:grpSpPr>
        <p:sp>
          <p:nvSpPr>
            <p:cNvPr id="11" name="Conector reto 10">
              <a:extLst>
                <a:ext uri="{FF2B5EF4-FFF2-40B4-BE49-F238E27FC236}">
                  <a16:creationId xmlns:a16="http://schemas.microsoft.com/office/drawing/2014/main" id="{3220C177-789F-4CB5-8DEB-08D11CD84E1C}"/>
                </a:ext>
              </a:extLst>
            </p:cNvPr>
            <p:cNvSpPr/>
            <p:nvPr/>
          </p:nvSpPr>
          <p:spPr>
            <a:xfrm rot="5400000">
              <a:off x="6040774" y="2355627"/>
              <a:ext cx="787020" cy="679959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onector reto 9">
              <a:extLst>
                <a:ext uri="{FF2B5EF4-FFF2-40B4-BE49-F238E27FC236}">
                  <a16:creationId xmlns:a16="http://schemas.microsoft.com/office/drawing/2014/main" id="{53A65143-3BC6-4C50-89A9-44D8973408AA}"/>
                </a:ext>
              </a:extLst>
            </p:cNvPr>
            <p:cNvSpPr/>
            <p:nvPr/>
          </p:nvSpPr>
          <p:spPr>
            <a:xfrm>
              <a:off x="6775896" y="2301552"/>
              <a:ext cx="407937" cy="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3651747E-917F-40F6-9CD2-16DE7FAD67CF}"/>
              </a:ext>
            </a:extLst>
          </p:cNvPr>
          <p:cNvSpPr/>
          <p:nvPr/>
        </p:nvSpPr>
        <p:spPr>
          <a:xfrm>
            <a:off x="4725114" y="4415982"/>
            <a:ext cx="2304000" cy="684000"/>
          </a:xfrm>
          <a:custGeom>
            <a:avLst/>
            <a:gdLst>
              <a:gd name="connsiteX0" fmla="*/ 0 w 1631751"/>
              <a:gd name="connsiteY0" fmla="*/ 0 h 951855"/>
              <a:gd name="connsiteX1" fmla="*/ 1631751 w 1631751"/>
              <a:gd name="connsiteY1" fmla="*/ 0 h 951855"/>
              <a:gd name="connsiteX2" fmla="*/ 1631751 w 1631751"/>
              <a:gd name="connsiteY2" fmla="*/ 951855 h 951855"/>
              <a:gd name="connsiteX3" fmla="*/ 0 w 1631751"/>
              <a:gd name="connsiteY3" fmla="*/ 951855 h 951855"/>
              <a:gd name="connsiteX4" fmla="*/ 0 w 1631751"/>
              <a:gd name="connsiteY4" fmla="*/ 0 h 95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751" h="951855">
                <a:moveTo>
                  <a:pt x="0" y="0"/>
                </a:moveTo>
                <a:lnTo>
                  <a:pt x="1631751" y="0"/>
                </a:lnTo>
                <a:lnTo>
                  <a:pt x="1631751" y="951855"/>
                </a:lnTo>
                <a:lnTo>
                  <a:pt x="0" y="95185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3ª pessoa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não faz parte da história.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64A74F7E-675C-459E-AE65-2AD00802483D}"/>
              </a:ext>
            </a:extLst>
          </p:cNvPr>
          <p:cNvGrpSpPr/>
          <p:nvPr/>
        </p:nvGrpSpPr>
        <p:grpSpPr>
          <a:xfrm>
            <a:off x="3427684" y="4589094"/>
            <a:ext cx="1319061" cy="826927"/>
            <a:chOff x="5864772" y="3252809"/>
            <a:chExt cx="1319061" cy="1147153"/>
          </a:xfrm>
        </p:grpSpPr>
        <p:sp>
          <p:nvSpPr>
            <p:cNvPr id="13" name="Conector reto 12">
              <a:extLst>
                <a:ext uri="{FF2B5EF4-FFF2-40B4-BE49-F238E27FC236}">
                  <a16:creationId xmlns:a16="http://schemas.microsoft.com/office/drawing/2014/main" id="{D7196924-D10E-41D7-8E20-086E43687C86}"/>
                </a:ext>
              </a:extLst>
            </p:cNvPr>
            <p:cNvSpPr/>
            <p:nvPr/>
          </p:nvSpPr>
          <p:spPr>
            <a:xfrm>
              <a:off x="6775896" y="3253407"/>
              <a:ext cx="407937" cy="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Conector reto 13">
              <a:extLst>
                <a:ext uri="{FF2B5EF4-FFF2-40B4-BE49-F238E27FC236}">
                  <a16:creationId xmlns:a16="http://schemas.microsoft.com/office/drawing/2014/main" id="{44DFFDA6-5FCF-4989-B40D-60EF44B3ADE2}"/>
                </a:ext>
              </a:extLst>
            </p:cNvPr>
            <p:cNvSpPr/>
            <p:nvPr/>
          </p:nvSpPr>
          <p:spPr>
            <a:xfrm rot="5400000">
              <a:off x="5745941" y="3371640"/>
              <a:ext cx="1147153" cy="909491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EAD6ABF5-CDA9-415D-A0DD-346B9D9DF2DE}"/>
              </a:ext>
            </a:extLst>
          </p:cNvPr>
          <p:cNvSpPr/>
          <p:nvPr/>
        </p:nvSpPr>
        <p:spPr>
          <a:xfrm>
            <a:off x="8887377" y="4075308"/>
            <a:ext cx="2376000" cy="951855"/>
          </a:xfrm>
          <a:custGeom>
            <a:avLst/>
            <a:gdLst>
              <a:gd name="connsiteX0" fmla="*/ 0 w 1631751"/>
              <a:gd name="connsiteY0" fmla="*/ 0 h 951855"/>
              <a:gd name="connsiteX1" fmla="*/ 1631751 w 1631751"/>
              <a:gd name="connsiteY1" fmla="*/ 0 h 951855"/>
              <a:gd name="connsiteX2" fmla="*/ 1631751 w 1631751"/>
              <a:gd name="connsiteY2" fmla="*/ 951855 h 951855"/>
              <a:gd name="connsiteX3" fmla="*/ 0 w 1631751"/>
              <a:gd name="connsiteY3" fmla="*/ 951855 h 951855"/>
              <a:gd name="connsiteX4" fmla="*/ 0 w 1631751"/>
              <a:gd name="connsiteY4" fmla="*/ 0 h 95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751" h="951855">
                <a:moveTo>
                  <a:pt x="0" y="0"/>
                </a:moveTo>
                <a:lnTo>
                  <a:pt x="1631751" y="0"/>
                </a:lnTo>
                <a:lnTo>
                  <a:pt x="1631751" y="951855"/>
                </a:lnTo>
                <a:lnTo>
                  <a:pt x="0" y="951855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6446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nisciente neutro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conhece o íntimo das personagens descritas</a:t>
            </a:r>
            <a:endParaRPr kumimoji="0" lang="pt-BR" sz="37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6289BE43-93E8-45F5-B176-9551B8A29004}"/>
              </a:ext>
            </a:extLst>
          </p:cNvPr>
          <p:cNvGrpSpPr/>
          <p:nvPr/>
        </p:nvGrpSpPr>
        <p:grpSpPr>
          <a:xfrm rot="574231">
            <a:off x="7011396" y="4500456"/>
            <a:ext cx="1810396" cy="378843"/>
            <a:chOff x="5942343" y="4204719"/>
            <a:chExt cx="1241490" cy="1248834"/>
          </a:xfrm>
        </p:grpSpPr>
        <p:sp>
          <p:nvSpPr>
            <p:cNvPr id="16" name="Conector reto 15">
              <a:extLst>
                <a:ext uri="{FF2B5EF4-FFF2-40B4-BE49-F238E27FC236}">
                  <a16:creationId xmlns:a16="http://schemas.microsoft.com/office/drawing/2014/main" id="{AE767953-DD14-4CDA-BDCF-D33AE449C7A9}"/>
                </a:ext>
              </a:extLst>
            </p:cNvPr>
            <p:cNvSpPr/>
            <p:nvPr/>
          </p:nvSpPr>
          <p:spPr>
            <a:xfrm>
              <a:off x="6775896" y="4205262"/>
              <a:ext cx="407937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Conector reto 16">
              <a:extLst>
                <a:ext uri="{FF2B5EF4-FFF2-40B4-BE49-F238E27FC236}">
                  <a16:creationId xmlns:a16="http://schemas.microsoft.com/office/drawing/2014/main" id="{E1E4B142-B023-49AE-8B58-6AB97D2E3B3A}"/>
                </a:ext>
              </a:extLst>
            </p:cNvPr>
            <p:cNvSpPr/>
            <p:nvPr/>
          </p:nvSpPr>
          <p:spPr>
            <a:xfrm rot="5400000">
              <a:off x="5733207" y="4413855"/>
              <a:ext cx="1248834" cy="83056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21CC9BA-94CE-497D-B632-12A8437DDE96}"/>
              </a:ext>
            </a:extLst>
          </p:cNvPr>
          <p:cNvGrpSpPr/>
          <p:nvPr/>
        </p:nvGrpSpPr>
        <p:grpSpPr>
          <a:xfrm>
            <a:off x="847512" y="2913459"/>
            <a:ext cx="3263503" cy="3263503"/>
            <a:chOff x="3376413" y="2913459"/>
            <a:chExt cx="3263503" cy="3263503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D5BE30AF-71C5-4D15-AABE-2740227A3150}"/>
                </a:ext>
              </a:extLst>
            </p:cNvPr>
            <p:cNvSpPr/>
            <p:nvPr/>
          </p:nvSpPr>
          <p:spPr>
            <a:xfrm>
              <a:off x="3376413" y="2913459"/>
              <a:ext cx="3263503" cy="3263503"/>
            </a:xfrm>
            <a:prstGeom prst="ellipse">
              <a:avLst/>
            </a:prstGeom>
            <a:noFill/>
            <a:ln>
              <a:solidFill>
                <a:srgbClr val="3366FF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27436588-3BAE-4EF7-894C-2508484225BF}"/>
                </a:ext>
              </a:extLst>
            </p:cNvPr>
            <p:cNvSpPr txBox="1"/>
            <p:nvPr/>
          </p:nvSpPr>
          <p:spPr>
            <a:xfrm>
              <a:off x="3845724" y="3852265"/>
              <a:ext cx="2268000" cy="984885"/>
            </a:xfrm>
            <a:prstGeom prst="rect">
              <a:avLst/>
            </a:prstGeom>
            <a:noFill/>
            <a:ln>
              <a:solidFill>
                <a:srgbClr val="3366FF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997FF"/>
                  </a:solidFill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Tipos de narrador</a:t>
              </a: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4997FF"/>
                </a:solidFill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0E69408-17CC-4B33-8790-27878310CD15}"/>
              </a:ext>
            </a:extLst>
          </p:cNvPr>
          <p:cNvSpPr txBox="1"/>
          <p:nvPr/>
        </p:nvSpPr>
        <p:spPr>
          <a:xfrm>
            <a:off x="455712" y="1942979"/>
            <a:ext cx="3924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 dois tipos básicos de narrador: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1ª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em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3ª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pessoa.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32E5CD8-4E20-41BE-A0A3-54F0E10E610F}"/>
              </a:ext>
            </a:extLst>
          </p:cNvPr>
          <p:cNvSpPr txBox="1"/>
          <p:nvPr/>
        </p:nvSpPr>
        <p:spPr>
          <a:xfrm>
            <a:off x="8789780" y="1287655"/>
            <a:ext cx="2664000" cy="1008000"/>
          </a:xfrm>
          <a:prstGeom prst="rect">
            <a:avLst/>
          </a:prstGeom>
          <a:noFill/>
          <a:ln w="12700" cap="rnd">
            <a:solidFill>
              <a:srgbClr val="E48312"/>
            </a:solidFill>
            <a:rou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marL="0" marR="0" lvl="1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Protagonista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0" marR="0" lvl="1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personagem principal </a:t>
            </a:r>
          </a:p>
          <a:p>
            <a:pPr marL="0" marR="0" lvl="1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 história.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DA362A2F-C017-4837-8AC8-86C291803368}"/>
              </a:ext>
            </a:extLst>
          </p:cNvPr>
          <p:cNvSpPr/>
          <p:nvPr/>
        </p:nvSpPr>
        <p:spPr>
          <a:xfrm>
            <a:off x="4706884" y="2597165"/>
            <a:ext cx="3276000" cy="1080000"/>
          </a:xfrm>
          <a:custGeom>
            <a:avLst/>
            <a:gdLst>
              <a:gd name="connsiteX0" fmla="*/ 0 w 1631751"/>
              <a:gd name="connsiteY0" fmla="*/ 0 h 951855"/>
              <a:gd name="connsiteX1" fmla="*/ 1631751 w 1631751"/>
              <a:gd name="connsiteY1" fmla="*/ 0 h 951855"/>
              <a:gd name="connsiteX2" fmla="*/ 1631751 w 1631751"/>
              <a:gd name="connsiteY2" fmla="*/ 951855 h 951855"/>
              <a:gd name="connsiteX3" fmla="*/ 0 w 1631751"/>
              <a:gd name="connsiteY3" fmla="*/ 951855 h 951855"/>
              <a:gd name="connsiteX4" fmla="*/ 0 w 1631751"/>
              <a:gd name="connsiteY4" fmla="*/ 0 h 95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751" h="951855">
                <a:moveTo>
                  <a:pt x="0" y="0"/>
                </a:moveTo>
                <a:lnTo>
                  <a:pt x="1631751" y="0"/>
                </a:lnTo>
                <a:lnTo>
                  <a:pt x="1631751" y="951855"/>
                </a:lnTo>
                <a:lnTo>
                  <a:pt x="0" y="95185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l" defTabSz="1644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1ª pessoa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participa da história e por isso é chamado de personagem. Tende a ser parcial e subjetivo.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19FF1A8-9650-4170-94AB-6BCE4E623AA1}"/>
              </a:ext>
            </a:extLst>
          </p:cNvPr>
          <p:cNvGrpSpPr/>
          <p:nvPr/>
        </p:nvGrpSpPr>
        <p:grpSpPr>
          <a:xfrm>
            <a:off x="5638912" y="1931085"/>
            <a:ext cx="881158" cy="612222"/>
            <a:chOff x="7665122" y="1078331"/>
            <a:chExt cx="914176" cy="612222"/>
          </a:xfrm>
        </p:grpSpPr>
        <p:sp>
          <p:nvSpPr>
            <p:cNvPr id="27" name="Conector reto 26">
              <a:extLst>
                <a:ext uri="{FF2B5EF4-FFF2-40B4-BE49-F238E27FC236}">
                  <a16:creationId xmlns:a16="http://schemas.microsoft.com/office/drawing/2014/main" id="{AC1FE5BB-F643-419F-9DCD-A331145F5498}"/>
                </a:ext>
              </a:extLst>
            </p:cNvPr>
            <p:cNvSpPr/>
            <p:nvPr/>
          </p:nvSpPr>
          <p:spPr>
            <a:xfrm rot="21058302">
              <a:off x="8264246" y="1078331"/>
              <a:ext cx="315052" cy="50284"/>
            </a:xfrm>
            <a:prstGeom prst="line">
              <a:avLst/>
            </a:prstGeom>
            <a:ln>
              <a:solidFill>
                <a:srgbClr val="E48312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Conector reto 27">
              <a:extLst>
                <a:ext uri="{FF2B5EF4-FFF2-40B4-BE49-F238E27FC236}">
                  <a16:creationId xmlns:a16="http://schemas.microsoft.com/office/drawing/2014/main" id="{E10E3C3E-9C4D-4311-9A94-31D1B15F54D8}"/>
                </a:ext>
              </a:extLst>
            </p:cNvPr>
            <p:cNvSpPr/>
            <p:nvPr/>
          </p:nvSpPr>
          <p:spPr>
            <a:xfrm rot="4858302">
              <a:off x="7716640" y="1099166"/>
              <a:ext cx="539869" cy="642906"/>
            </a:xfrm>
            <a:prstGeom prst="line">
              <a:avLst/>
            </a:prstGeom>
            <a:ln>
              <a:solidFill>
                <a:srgbClr val="E48312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F7DB3F6-589E-4BEC-9958-0FC2BC49849B}"/>
              </a:ext>
            </a:extLst>
          </p:cNvPr>
          <p:cNvSpPr txBox="1"/>
          <p:nvPr/>
        </p:nvSpPr>
        <p:spPr>
          <a:xfrm>
            <a:off x="6590020" y="1771561"/>
            <a:ext cx="11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 ser:</a:t>
            </a:r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FB303A7E-FF58-446C-BD1B-8D202909A823}"/>
              </a:ext>
            </a:extLst>
          </p:cNvPr>
          <p:cNvCxnSpPr>
            <a:cxnSpLocks/>
          </p:cNvCxnSpPr>
          <p:nvPr/>
        </p:nvCxnSpPr>
        <p:spPr>
          <a:xfrm flipV="1">
            <a:off x="7823917" y="1500188"/>
            <a:ext cx="774679" cy="32543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D874F49-87C5-427E-873D-B63F6FD43265}"/>
              </a:ext>
            </a:extLst>
          </p:cNvPr>
          <p:cNvSpPr txBox="1"/>
          <p:nvPr/>
        </p:nvSpPr>
        <p:spPr>
          <a:xfrm>
            <a:off x="8789780" y="2386219"/>
            <a:ext cx="2664000" cy="1008000"/>
          </a:xfrm>
          <a:prstGeom prst="rect">
            <a:avLst/>
          </a:prstGeom>
          <a:noFill/>
          <a:ln w="12700" cap="rnd">
            <a:solidFill>
              <a:srgbClr val="E48312"/>
            </a:solidFill>
            <a:round/>
          </a:ln>
          <a:effectLst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marL="0" marR="0" lvl="1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Testemunha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0" marR="0" lvl="1" indent="0" algn="ctr" defTabSz="222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participa da história, mas não é protagonista.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E308F73F-0D8E-4B9B-A138-6EDF88FEF58F}"/>
              </a:ext>
            </a:extLst>
          </p:cNvPr>
          <p:cNvCxnSpPr>
            <a:cxnSpLocks/>
          </p:cNvCxnSpPr>
          <p:nvPr/>
        </p:nvCxnSpPr>
        <p:spPr>
          <a:xfrm>
            <a:off x="7823917" y="2219071"/>
            <a:ext cx="774679" cy="296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orma Livre: Forma 36">
            <a:extLst>
              <a:ext uri="{FF2B5EF4-FFF2-40B4-BE49-F238E27FC236}">
                <a16:creationId xmlns:a16="http://schemas.microsoft.com/office/drawing/2014/main" id="{80EFB339-502F-4C30-9890-9DC73F5BAF59}"/>
              </a:ext>
            </a:extLst>
          </p:cNvPr>
          <p:cNvSpPr/>
          <p:nvPr/>
        </p:nvSpPr>
        <p:spPr>
          <a:xfrm>
            <a:off x="8635377" y="5173872"/>
            <a:ext cx="2880000" cy="1368000"/>
          </a:xfrm>
          <a:custGeom>
            <a:avLst/>
            <a:gdLst>
              <a:gd name="connsiteX0" fmla="*/ 0 w 1631751"/>
              <a:gd name="connsiteY0" fmla="*/ 0 h 951855"/>
              <a:gd name="connsiteX1" fmla="*/ 1631751 w 1631751"/>
              <a:gd name="connsiteY1" fmla="*/ 0 h 951855"/>
              <a:gd name="connsiteX2" fmla="*/ 1631751 w 1631751"/>
              <a:gd name="connsiteY2" fmla="*/ 951855 h 951855"/>
              <a:gd name="connsiteX3" fmla="*/ 0 w 1631751"/>
              <a:gd name="connsiteY3" fmla="*/ 951855 h 951855"/>
              <a:gd name="connsiteX4" fmla="*/ 0 w 1631751"/>
              <a:gd name="connsiteY4" fmla="*/ 0 h 95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751" h="951855">
                <a:moveTo>
                  <a:pt x="0" y="0"/>
                </a:moveTo>
                <a:lnTo>
                  <a:pt x="1631751" y="0"/>
                </a:lnTo>
                <a:lnTo>
                  <a:pt x="1631751" y="951855"/>
                </a:lnTo>
                <a:lnTo>
                  <a:pt x="0" y="951855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6446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nisciente seletivo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conhece o íntimo das personagens descritas; opina e influencia o leitor.</a:t>
            </a:r>
            <a:endParaRPr kumimoji="0" lang="pt-BR" sz="37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489C98A1-2F37-495E-B580-FAA3ED765FA9}"/>
              </a:ext>
            </a:extLst>
          </p:cNvPr>
          <p:cNvGrpSpPr/>
          <p:nvPr/>
        </p:nvGrpSpPr>
        <p:grpSpPr>
          <a:xfrm rot="14111109">
            <a:off x="7004858" y="4732645"/>
            <a:ext cx="1448032" cy="1111717"/>
            <a:chOff x="5942343" y="4204719"/>
            <a:chExt cx="1241490" cy="1248834"/>
          </a:xfrm>
        </p:grpSpPr>
        <p:sp>
          <p:nvSpPr>
            <p:cNvPr id="40" name="Conector reto 39">
              <a:extLst>
                <a:ext uri="{FF2B5EF4-FFF2-40B4-BE49-F238E27FC236}">
                  <a16:creationId xmlns:a16="http://schemas.microsoft.com/office/drawing/2014/main" id="{0DB7DB0F-C507-479F-8189-1BFB395C5B9D}"/>
                </a:ext>
              </a:extLst>
            </p:cNvPr>
            <p:cNvSpPr/>
            <p:nvPr/>
          </p:nvSpPr>
          <p:spPr>
            <a:xfrm>
              <a:off x="6775896" y="4205262"/>
              <a:ext cx="407937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Conector reto 40">
              <a:extLst>
                <a:ext uri="{FF2B5EF4-FFF2-40B4-BE49-F238E27FC236}">
                  <a16:creationId xmlns:a16="http://schemas.microsoft.com/office/drawing/2014/main" id="{ACF8E10E-32CC-45FE-9AF0-5B5C9C626E85}"/>
                </a:ext>
              </a:extLst>
            </p:cNvPr>
            <p:cNvSpPr/>
            <p:nvPr/>
          </p:nvSpPr>
          <p:spPr>
            <a:xfrm rot="5400000">
              <a:off x="5733207" y="4413855"/>
              <a:ext cx="1248834" cy="83056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2" name="Forma Livre: Forma 41">
            <a:extLst>
              <a:ext uri="{FF2B5EF4-FFF2-40B4-BE49-F238E27FC236}">
                <a16:creationId xmlns:a16="http://schemas.microsoft.com/office/drawing/2014/main" id="{3CC71731-0255-4B8A-BC6B-50E1F48D9C40}"/>
              </a:ext>
            </a:extLst>
          </p:cNvPr>
          <p:cNvSpPr/>
          <p:nvPr/>
        </p:nvSpPr>
        <p:spPr>
          <a:xfrm>
            <a:off x="4379712" y="5447993"/>
            <a:ext cx="2628000" cy="1260000"/>
          </a:xfrm>
          <a:custGeom>
            <a:avLst/>
            <a:gdLst>
              <a:gd name="connsiteX0" fmla="*/ 0 w 1631751"/>
              <a:gd name="connsiteY0" fmla="*/ 0 h 951855"/>
              <a:gd name="connsiteX1" fmla="*/ 1631751 w 1631751"/>
              <a:gd name="connsiteY1" fmla="*/ 0 h 951855"/>
              <a:gd name="connsiteX2" fmla="*/ 1631751 w 1631751"/>
              <a:gd name="connsiteY2" fmla="*/ 951855 h 951855"/>
              <a:gd name="connsiteX3" fmla="*/ 0 w 1631751"/>
              <a:gd name="connsiteY3" fmla="*/ 951855 h 951855"/>
              <a:gd name="connsiteX4" fmla="*/ 0 w 1631751"/>
              <a:gd name="connsiteY4" fmla="*/ 0 h 95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751" h="951855">
                <a:moveTo>
                  <a:pt x="0" y="0"/>
                </a:moveTo>
                <a:lnTo>
                  <a:pt x="1631751" y="0"/>
                </a:lnTo>
                <a:lnTo>
                  <a:pt x="1631751" y="951855"/>
                </a:lnTo>
                <a:lnTo>
                  <a:pt x="0" y="951855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6446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bservador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marL="0" marR="0" lvl="0" indent="0" algn="ctr" defTabSz="16446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 como uma testemunha, mas não participa da história.</a:t>
            </a:r>
            <a:endParaRPr kumimoji="0" lang="pt-BR" sz="37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AEA1122A-3EB0-44CA-B339-0635476A4E06}"/>
              </a:ext>
            </a:extLst>
          </p:cNvPr>
          <p:cNvCxnSpPr/>
          <p:nvPr/>
        </p:nvCxnSpPr>
        <p:spPr>
          <a:xfrm>
            <a:off x="5757863" y="5070654"/>
            <a:ext cx="0" cy="377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ítulo 1">
            <a:extLst>
              <a:ext uri="{FF2B5EF4-FFF2-40B4-BE49-F238E27FC236}">
                <a16:creationId xmlns:a16="http://schemas.microsoft.com/office/drawing/2014/main" id="{6435F401-EC6C-445F-9A9B-A72E06A8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3039"/>
            <a:ext cx="12192000" cy="864000"/>
          </a:xfrm>
          <a:solidFill>
            <a:srgbClr val="4997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ctr"/>
            <a:r>
              <a:rPr lang="pt-B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Sequência textual narrativa</a:t>
            </a:r>
            <a:endParaRPr lang="pt-BR" sz="4800" b="1" dirty="0">
              <a:ln w="0"/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3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80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F122171-1180-4B55-94A2-382D1670EE9B}"/>
              </a:ext>
            </a:extLst>
          </p:cNvPr>
          <p:cNvSpPr/>
          <p:nvPr/>
        </p:nvSpPr>
        <p:spPr>
          <a:xfrm>
            <a:off x="6072417" y="1619544"/>
            <a:ext cx="2808000" cy="2175669"/>
          </a:xfrm>
          <a:prstGeom prst="rect">
            <a:avLst/>
          </a:prstGeom>
          <a:solidFill>
            <a:srgbClr val="FFFFFF"/>
          </a:solidFill>
          <a:ln>
            <a:solidFill>
              <a:srgbClr val="4997F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Conector reto 11">
            <a:extLst>
              <a:ext uri="{FF2B5EF4-FFF2-40B4-BE49-F238E27FC236}">
                <a16:creationId xmlns:a16="http://schemas.microsoft.com/office/drawing/2014/main" id="{D2B200A4-10F4-4AC0-942B-D4B8E47BF422}"/>
              </a:ext>
            </a:extLst>
          </p:cNvPr>
          <p:cNvSpPr/>
          <p:nvPr/>
        </p:nvSpPr>
        <p:spPr>
          <a:xfrm flipH="1">
            <a:off x="5995918" y="1575848"/>
            <a:ext cx="17834" cy="4089054"/>
          </a:xfrm>
          <a:prstGeom prst="line">
            <a:avLst/>
          </a:prstGeom>
          <a:ln w="22225">
            <a:solidFill>
              <a:srgbClr val="3366FF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51BEB565-8AC2-44B7-949F-5CAE94767D89}"/>
              </a:ext>
            </a:extLst>
          </p:cNvPr>
          <p:cNvSpPr/>
          <p:nvPr/>
        </p:nvSpPr>
        <p:spPr>
          <a:xfrm>
            <a:off x="6216589" y="3757752"/>
            <a:ext cx="2628000" cy="2340000"/>
          </a:xfrm>
          <a:custGeom>
            <a:avLst/>
            <a:gdLst>
              <a:gd name="connsiteX0" fmla="*/ 0 w 2175669"/>
              <a:gd name="connsiteY0" fmla="*/ 0 h 2175669"/>
              <a:gd name="connsiteX1" fmla="*/ 2175669 w 2175669"/>
              <a:gd name="connsiteY1" fmla="*/ 0 h 2175669"/>
              <a:gd name="connsiteX2" fmla="*/ 2175669 w 2175669"/>
              <a:gd name="connsiteY2" fmla="*/ 2175669 h 2175669"/>
              <a:gd name="connsiteX3" fmla="*/ 0 w 2175669"/>
              <a:gd name="connsiteY3" fmla="*/ 2175669 h 2175669"/>
              <a:gd name="connsiteX4" fmla="*/ 0 w 2175669"/>
              <a:gd name="connsiteY4" fmla="*/ 0 h 2175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669" h="2175669">
                <a:moveTo>
                  <a:pt x="0" y="0"/>
                </a:moveTo>
                <a:lnTo>
                  <a:pt x="2175669" y="0"/>
                </a:lnTo>
                <a:lnTo>
                  <a:pt x="2175669" y="2175669"/>
                </a:lnTo>
                <a:lnTo>
                  <a:pt x="0" y="2175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elemento coesivo é anterior ao referente.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 exemplo, na frase “Amo comer isso: torta de chocolate”, o elemento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coesivo é “Amo comer isso” e o referente é “torta de chocolate”.</a:t>
            </a: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C1F89D4F-1201-435A-A2BA-8AE64E181F3E}"/>
              </a:ext>
            </a:extLst>
          </p:cNvPr>
          <p:cNvGrpSpPr/>
          <p:nvPr/>
        </p:nvGrpSpPr>
        <p:grpSpPr>
          <a:xfrm>
            <a:off x="197307" y="1612288"/>
            <a:ext cx="2744903" cy="4351338"/>
            <a:chOff x="603820" y="1825625"/>
            <a:chExt cx="2744903" cy="4351338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FD120AC5-80DC-4548-A616-F3A83318EDAA}"/>
                </a:ext>
              </a:extLst>
            </p:cNvPr>
            <p:cNvSpPr/>
            <p:nvPr/>
          </p:nvSpPr>
          <p:spPr>
            <a:xfrm>
              <a:off x="684000" y="1825625"/>
              <a:ext cx="2520000" cy="2174400"/>
            </a:xfrm>
            <a:prstGeom prst="rect">
              <a:avLst/>
            </a:prstGeom>
            <a:noFill/>
            <a:ln>
              <a:solidFill>
                <a:srgbClr val="4997F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Conector reto 4">
              <a:extLst>
                <a:ext uri="{FF2B5EF4-FFF2-40B4-BE49-F238E27FC236}">
                  <a16:creationId xmlns:a16="http://schemas.microsoft.com/office/drawing/2014/main" id="{F2C1FEE9-7EC7-4195-9160-D93FFF878A9A}"/>
                </a:ext>
              </a:extLst>
            </p:cNvPr>
            <p:cNvSpPr/>
            <p:nvPr/>
          </p:nvSpPr>
          <p:spPr>
            <a:xfrm>
              <a:off x="622793" y="1825625"/>
              <a:ext cx="217" cy="4351338"/>
            </a:xfrm>
            <a:prstGeom prst="line">
              <a:avLst/>
            </a:prstGeom>
            <a:ln w="22225">
              <a:solidFill>
                <a:srgbClr val="3366FF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9205E075-2AD5-4445-9F10-E64A8FE5281B}"/>
                </a:ext>
              </a:extLst>
            </p:cNvPr>
            <p:cNvSpPr/>
            <p:nvPr/>
          </p:nvSpPr>
          <p:spPr>
            <a:xfrm>
              <a:off x="844854" y="4192307"/>
              <a:ext cx="2503869" cy="1594132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marR="0" lvl="1" indent="0" algn="l" defTabSz="400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Coesão que estabelece as relações entre palavras ou expressões que permitem compreender</a:t>
              </a:r>
            </a:p>
            <a:p>
              <a:pPr marL="0" marR="0" lvl="1" indent="0" algn="l" defTabSz="400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referências do texto.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E324804F-84CD-4177-92AB-43D210953DC3}"/>
                </a:ext>
              </a:extLst>
            </p:cNvPr>
            <p:cNvSpPr txBox="1"/>
            <p:nvPr/>
          </p:nvSpPr>
          <p:spPr>
            <a:xfrm>
              <a:off x="603820" y="2463685"/>
              <a:ext cx="2520000" cy="612645"/>
            </a:xfrm>
            <a:prstGeom prst="rect">
              <a:avLst/>
            </a:prstGeom>
            <a:noFill/>
          </p:spPr>
          <p:txBody>
            <a:bodyPr wrap="square" lIns="108000" tIns="180000" rIns="10800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i="0" u="none" strike="noStrike" kern="1200" cap="none" spc="0" normalizeH="0" baseline="0" noProof="0" dirty="0">
                  <a:ln>
                    <a:noFill/>
                  </a:ln>
                  <a:solidFill>
                    <a:srgbClr val="4997FF"/>
                  </a:solidFill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Conceito</a:t>
              </a:r>
            </a:p>
          </p:txBody>
        </p:sp>
      </p:grpSp>
      <p:sp>
        <p:nvSpPr>
          <p:cNvPr id="16" name="Retângulo 15">
            <a:extLst>
              <a:ext uri="{FF2B5EF4-FFF2-40B4-BE49-F238E27FC236}">
                <a16:creationId xmlns:a16="http://schemas.microsoft.com/office/drawing/2014/main" id="{6E342701-6F79-46EC-90B4-F915B94E8833}"/>
              </a:ext>
            </a:extLst>
          </p:cNvPr>
          <p:cNvSpPr/>
          <p:nvPr/>
        </p:nvSpPr>
        <p:spPr>
          <a:xfrm>
            <a:off x="6661541" y="2244780"/>
            <a:ext cx="1692000" cy="612645"/>
          </a:xfrm>
          <a:prstGeom prst="rect">
            <a:avLst/>
          </a:prstGeom>
        </p:spPr>
        <p:txBody>
          <a:bodyPr wrap="square" lIns="108000" tIns="180000" rIns="10800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i="0" u="none" strike="noStrike" kern="1200" cap="none" spc="0" normalizeH="0" baseline="0" noProof="0" dirty="0">
                <a:ln>
                  <a:noFill/>
                </a:ln>
                <a:solidFill>
                  <a:srgbClr val="4997FF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Catáfora</a:t>
            </a: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rgbClr val="4997FF"/>
              </a:solidFill>
              <a:uLnTx/>
              <a:uFillTx/>
              <a:latin typeface="Calibri" panose="020F0502020204030204"/>
            </a:endParaRP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86A77463-2889-484A-889B-A52E67879050}"/>
              </a:ext>
            </a:extLst>
          </p:cNvPr>
          <p:cNvGrpSpPr/>
          <p:nvPr/>
        </p:nvGrpSpPr>
        <p:grpSpPr>
          <a:xfrm>
            <a:off x="8988289" y="1654350"/>
            <a:ext cx="2815791" cy="4543327"/>
            <a:chOff x="8948586" y="1777409"/>
            <a:chExt cx="2815791" cy="4543327"/>
          </a:xfrm>
          <a:solidFill>
            <a:srgbClr val="FFFFFF"/>
          </a:solidFill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E277865C-3A47-42C4-8720-8A0C7E41CB6F}"/>
                </a:ext>
              </a:extLst>
            </p:cNvPr>
            <p:cNvSpPr/>
            <p:nvPr/>
          </p:nvSpPr>
          <p:spPr>
            <a:xfrm>
              <a:off x="9028377" y="1777409"/>
              <a:ext cx="2736000" cy="2185824"/>
            </a:xfrm>
            <a:prstGeom prst="rect">
              <a:avLst/>
            </a:prstGeom>
            <a:grpFill/>
            <a:ln>
              <a:solidFill>
                <a:srgbClr val="4997F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pt-BR" sz="2800" dirty="0">
                  <a:solidFill>
                    <a:srgbClr val="4997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Função dêitica </a:t>
              </a:r>
            </a:p>
            <a:p>
              <a:pPr lvl="0" algn="ctr">
                <a:defRPr/>
              </a:pPr>
              <a:r>
                <a:rPr lang="pt-BR" sz="2800" dirty="0">
                  <a:solidFill>
                    <a:srgbClr val="4997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 </a:t>
              </a:r>
              <a:r>
                <a:rPr lang="pt-BR" sz="2800" dirty="0" err="1">
                  <a:solidFill>
                    <a:srgbClr val="4997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exfórica</a:t>
              </a:r>
              <a:endParaRPr lang="pt-BR" sz="2800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endParaRPr lang="en-US" dirty="0"/>
            </a:p>
          </p:txBody>
        </p:sp>
        <p:sp>
          <p:nvSpPr>
            <p:cNvPr id="18" name="Conector reto 17">
              <a:extLst>
                <a:ext uri="{FF2B5EF4-FFF2-40B4-BE49-F238E27FC236}">
                  <a16:creationId xmlns:a16="http://schemas.microsoft.com/office/drawing/2014/main" id="{CD57A67A-3477-47FD-9668-691340762019}"/>
                </a:ext>
              </a:extLst>
            </p:cNvPr>
            <p:cNvSpPr/>
            <p:nvPr/>
          </p:nvSpPr>
          <p:spPr>
            <a:xfrm>
              <a:off x="8948586" y="1780569"/>
              <a:ext cx="217" cy="4351338"/>
            </a:xfrm>
            <a:prstGeom prst="line">
              <a:avLst/>
            </a:prstGeom>
            <a:grpFill/>
            <a:ln w="22225">
              <a:solidFill>
                <a:srgbClr val="4997FF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AAF199D1-F66E-4CC8-90E8-F44E9963AD34}"/>
                </a:ext>
              </a:extLst>
            </p:cNvPr>
            <p:cNvSpPr/>
            <p:nvPr/>
          </p:nvSpPr>
          <p:spPr>
            <a:xfrm>
              <a:off x="9094267" y="4145067"/>
              <a:ext cx="2155511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Recurso de coesão que faz referência ao tempo ou ao espaço que estão fora do texto.</a:t>
              </a:r>
            </a:p>
          </p:txBody>
        </p:sp>
      </p:grpSp>
      <p:sp>
        <p:nvSpPr>
          <p:cNvPr id="21" name="Título 1">
            <a:extLst>
              <a:ext uri="{FF2B5EF4-FFF2-40B4-BE49-F238E27FC236}">
                <a16:creationId xmlns:a16="http://schemas.microsoft.com/office/drawing/2014/main" id="{BE28E480-111B-4CBD-A7D4-C53AB66B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202" y="487803"/>
            <a:ext cx="11068311" cy="864000"/>
          </a:xfrm>
          <a:solidFill>
            <a:srgbClr val="4997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Coesão referencial</a:t>
            </a:r>
            <a:endParaRPr lang="pt-BR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4F9140A-01F1-48C1-8630-6DC4374861F3}"/>
              </a:ext>
            </a:extLst>
          </p:cNvPr>
          <p:cNvGrpSpPr/>
          <p:nvPr/>
        </p:nvGrpSpPr>
        <p:grpSpPr>
          <a:xfrm>
            <a:off x="2958239" y="1631215"/>
            <a:ext cx="2876000" cy="4503399"/>
            <a:chOff x="3233255" y="2225679"/>
            <a:chExt cx="2876000" cy="4503399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079606DC-83E9-4C20-BF37-8840F6CE2A99}"/>
                </a:ext>
              </a:extLst>
            </p:cNvPr>
            <p:cNvSpPr/>
            <p:nvPr/>
          </p:nvSpPr>
          <p:spPr>
            <a:xfrm>
              <a:off x="3309124" y="2225679"/>
              <a:ext cx="2800131" cy="217566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4997F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onector reto 8">
              <a:extLst>
                <a:ext uri="{FF2B5EF4-FFF2-40B4-BE49-F238E27FC236}">
                  <a16:creationId xmlns:a16="http://schemas.microsoft.com/office/drawing/2014/main" id="{4DDDCD16-058C-4ABB-A38A-734F4E3A87BB}"/>
                </a:ext>
              </a:extLst>
            </p:cNvPr>
            <p:cNvSpPr/>
            <p:nvPr/>
          </p:nvSpPr>
          <p:spPr>
            <a:xfrm>
              <a:off x="3233255" y="2225679"/>
              <a:ext cx="321" cy="4351338"/>
            </a:xfrm>
            <a:prstGeom prst="line">
              <a:avLst/>
            </a:prstGeom>
            <a:ln w="22225">
              <a:solidFill>
                <a:srgbClr val="3366FF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222F2FEA-F421-4B63-93EE-75FD02D3F75E}"/>
                </a:ext>
              </a:extLst>
            </p:cNvPr>
            <p:cNvSpPr/>
            <p:nvPr/>
          </p:nvSpPr>
          <p:spPr>
            <a:xfrm>
              <a:off x="3449198" y="4533078"/>
              <a:ext cx="2589565" cy="2196000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um mecanismo de retomada de termos.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Constrói a coesão por meio de sinônimos, repetições, pronomes etc.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F8015F6D-2DE4-4763-AE08-F0C96F417AD0}"/>
                </a:ext>
              </a:extLst>
            </p:cNvPr>
            <p:cNvSpPr txBox="1"/>
            <p:nvPr/>
          </p:nvSpPr>
          <p:spPr>
            <a:xfrm>
              <a:off x="3483980" y="2821430"/>
              <a:ext cx="2520000" cy="612645"/>
            </a:xfrm>
            <a:prstGeom prst="rect">
              <a:avLst/>
            </a:prstGeom>
            <a:noFill/>
          </p:spPr>
          <p:txBody>
            <a:bodyPr wrap="square" lIns="108000" tIns="180000" rIns="10800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i="0" u="none" strike="noStrike" kern="1200" cap="none" spc="0" normalizeH="0" baseline="0" noProof="0" dirty="0">
                  <a:ln>
                    <a:noFill/>
                  </a:ln>
                  <a:solidFill>
                    <a:srgbClr val="4997FF"/>
                  </a:solidFill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Anáfora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037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A8E51-6B4E-4198-88DE-5CF4B728A5F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499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 anchorCtr="0">
            <a:no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Argumentos e seus efeitos de sentido</a:t>
            </a:r>
          </a:p>
        </p:txBody>
      </p:sp>
      <p:sp>
        <p:nvSpPr>
          <p:cNvPr id="17" name="Espaço Reservado para Conteúdo 16">
            <a:extLst>
              <a:ext uri="{FF2B5EF4-FFF2-40B4-BE49-F238E27FC236}">
                <a16:creationId xmlns:a16="http://schemas.microsoft.com/office/drawing/2014/main" id="{CAA3FE6A-B637-4A65-8D08-C03B6E36A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8048" y="2506662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texto de Rubem Braga, o narrador: 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manifesta seu </a:t>
            </a:r>
            <a:r>
              <a:rPr lang="pt-BR" sz="2400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posicionamento</a:t>
            </a:r>
            <a:r>
              <a:rPr lang="pt-BR" sz="2400" dirty="0">
                <a:solidFill>
                  <a:srgbClr val="5A278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</a:t>
            </a:r>
            <a:r>
              <a:rPr lang="pt-BR" sz="2400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forma crítica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defende um ponto de vista contrário ao uso indiscriminado do meio ambiente. 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Para </a:t>
            </a:r>
            <a:r>
              <a:rPr lang="pt-BR" sz="2400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convencer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leitor de que ser indiferente ao meio ambiente é um erro, ele usa um conjunto de estratégias para defender a opinião dele.</a:t>
            </a:r>
            <a:endParaRPr lang="pt-BR" sz="2400" b="1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pt-BR" sz="2400" dirty="0"/>
          </a:p>
        </p:txBody>
      </p:sp>
      <p:sp>
        <p:nvSpPr>
          <p:cNvPr id="18" name="Espaço Reservado para Conteúdo 17">
            <a:extLst>
              <a:ext uri="{FF2B5EF4-FFF2-40B4-BE49-F238E27FC236}">
                <a16:creationId xmlns:a16="http://schemas.microsoft.com/office/drawing/2014/main" id="{34BD0F51-38CF-4987-8C0A-30BE2719A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82837"/>
            <a:ext cx="5181600" cy="3417888"/>
          </a:xfrm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Argumento 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cada uma das estratégias usadas para convencer alguém de algo. Há diversos tipos de argumento: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</a:t>
            </a:r>
            <a:r>
              <a:rPr lang="pt-BR" sz="2400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autoridade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 </a:t>
            </a:r>
            <a:r>
              <a:rPr lang="pt-BR" sz="2400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exemplificação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 </a:t>
            </a:r>
            <a:r>
              <a:rPr lang="pt-BR" sz="2400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causa e consequência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 </a:t>
            </a:r>
            <a:r>
              <a:rPr lang="pt-BR" sz="2400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prova concreta 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etc.</a:t>
            </a:r>
          </a:p>
          <a:p>
            <a:endParaRPr lang="pt-BR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9606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7F5E4307-4EE7-46F0-9121-E21CC0284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54" y="4142992"/>
            <a:ext cx="7295646" cy="271682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BE84D8A-2C74-4612-9EB3-F0142DCF3E10}"/>
              </a:ext>
            </a:extLst>
          </p:cNvPr>
          <p:cNvSpPr txBox="1"/>
          <p:nvPr/>
        </p:nvSpPr>
        <p:spPr>
          <a:xfrm>
            <a:off x="5956527" y="2978915"/>
            <a:ext cx="6011812" cy="13388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Por prova concreta: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“[...] o Espírito Santo possuía em 1926 cerca de 25 mil km² de florestas virgens; em 1954, apenas 2 mil...”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631F609-C754-4FA5-BE77-9FF9B17E70CD}"/>
              </a:ext>
            </a:extLst>
          </p:cNvPr>
          <p:cNvSpPr/>
          <p:nvPr/>
        </p:nvSpPr>
        <p:spPr>
          <a:xfrm>
            <a:off x="223661" y="4008284"/>
            <a:ext cx="4356000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Argumento de </a:t>
            </a:r>
            <a:r>
              <a:rPr lang="pt-BR" sz="2000" b="1" dirty="0"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autoridade: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“Mas Ruschi me avisou que a presença daquele beija-flor no Espírito Santo era mau sinal: o </a:t>
            </a:r>
            <a:r>
              <a:rPr kumimoji="0" lang="pt-BR" sz="19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Chrysolampis mosquitus </a:t>
            </a: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um morador de caatingas, de zonas semiáridas. Isso quer dizer que o sertão, com sua seca, está descendo até o sul do rio Doce.”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6D5BEF6-6BDD-4964-9335-35C77F01886F}"/>
              </a:ext>
            </a:extLst>
          </p:cNvPr>
          <p:cNvSpPr/>
          <p:nvPr/>
        </p:nvSpPr>
        <p:spPr>
          <a:xfrm>
            <a:off x="223660" y="1447396"/>
            <a:ext cx="4534077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Por exemplificação: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“Entre Colatina e Aimorés, às margens do rio Doce, onde eu vi há 25 anos a mais bela e majestosa das florestas, fui encontrar, há uns quatro anos atrás, uma espécie de caatinga esbranquiçada e melancólica.”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207DCCB-7EBA-40ED-B370-2C40FA677F1E}"/>
              </a:ext>
            </a:extLst>
          </p:cNvPr>
          <p:cNvSpPr/>
          <p:nvPr/>
        </p:nvSpPr>
        <p:spPr>
          <a:xfrm>
            <a:off x="5956527" y="1447396"/>
            <a:ext cx="5184000" cy="10464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Por causa e consequência: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“Com o desflorestamento as chuvas tornam-se irregulares e a erosão entope os leitos dos rios.”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A7CB89D-205B-4025-9A66-474AF5F49FBD}"/>
              </a:ext>
            </a:extLst>
          </p:cNvPr>
          <p:cNvSpPr txBox="1"/>
          <p:nvPr/>
        </p:nvSpPr>
        <p:spPr>
          <a:xfrm>
            <a:off x="504972" y="531341"/>
            <a:ext cx="10966231" cy="677108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4997FF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 de argumentos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872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469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RobotoBRLight</vt:lpstr>
      <vt:lpstr>Tema do Office</vt:lpstr>
      <vt:lpstr>Unidade 3</vt:lpstr>
      <vt:lpstr>Crônica</vt:lpstr>
      <vt:lpstr>Sequência textual narrativa</vt:lpstr>
      <vt:lpstr>Coesão referencial</vt:lpstr>
      <vt:lpstr>Argumentos e seus efeitos de sentido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2020-04-03T02:03:00Z</dcterms:created>
  <dcterms:modified xsi:type="dcterms:W3CDTF">2020-04-03T02:05:18Z</dcterms:modified>
</cp:coreProperties>
</file>