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8E00E-AA9C-4A48-AC7E-25606182F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001E9D-2ADA-4575-90E7-10503C24DF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0F8517-366C-4AD1-9554-FEEAA1C5C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2D8494-2A90-409F-BA5C-5C351622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ABEE5F-D371-4F88-87C2-62B15DF7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26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83BA-B22E-4D44-9DA4-5DB14673B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55C9AE-0C66-43ED-A555-3E372820E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967A67-DD28-4194-9318-1A629933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0A96C-7AC9-4D23-A42E-A80F3D06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DEF46E-9074-41AC-837D-70FE5D96A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75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4C89C-D808-493E-92F5-FDD29097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BE6D86-8F34-4AB8-8F9B-7FC7C5896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E1E2E6-DA4C-44EE-846C-60459D7AE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29AA63-1F6D-450F-B382-D572AE7A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FB1D42-0E55-413A-BE24-8BEFE1A28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68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49463-820C-4D2A-A646-65B35A40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8B756B-A783-4645-913B-510695D316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615D9C-23BC-4FF9-812C-C070A62BE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F1DB76-C35F-47BE-9A16-68587E69E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21C45B-3D3D-49A4-9890-F182EC37F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E4E8C6-6DA3-480A-8210-EAB24E5F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59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7A4306-5405-4C48-A81C-0BF91D83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EBF1C2-9474-482D-A240-159DB53A2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B17C34-F7ED-4883-8ABE-826AF1B73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59A4CD5-35ED-460B-A156-BC9EC5B5A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14621F5-CF04-402B-BDAF-FD9CEBD76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3E4147-4565-4D5E-AFC9-32A2206C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96A302E-4D61-4071-8822-1E13E5425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9BB4140-1034-4F8F-9CFC-D36748BC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661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0FFC2-4194-4314-9718-9A35AB61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ACFC3ED-65B8-4AF0-9756-09987B5E5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98CAC07-3E8D-4098-84E3-5C51430D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276058-EB68-48B1-8EE8-47981B265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23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FF4E072-9C68-45D4-BDC0-CBD5E5E06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CD831AC-E8B9-4A06-974E-5A75CCD8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81CA73-04E2-4D5F-B25C-D8C0556CC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50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6540A-B1F0-42AB-BDC4-E8FF7B0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E8DABE-23BC-41E1-8F9B-A911DA950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D0D7426-AB90-44BA-81EB-F0741BEA2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F3B721-E2F2-4FE8-919E-E436A5FA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2F2570-9474-48D4-A2F1-7CE70EA57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6FB264-954B-482E-A14D-23FA031F5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75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961F9-B611-4C5F-B8FF-67853405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0B2EE0-A5E9-43F8-8853-A74FC644E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261D6A-CE34-4F2E-BA26-E7B786906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D10EA4-6B7F-4E56-82BE-E7E37172D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CCDC65-7231-43BE-B020-B421630D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CF439A-240C-4F30-BCE4-78CAADB39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02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DFC3C-AE97-4556-8A93-87E0AD8B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72452C-1E52-453F-99E3-4B500D8D9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12B660-20A2-4BE0-B20B-AABF33028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9F2EC4-F334-45A8-9B5B-B5415C12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4679-DDB5-4B92-8BBA-766157F74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37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ADBDAD-C2A9-4962-A4F7-A80C1C350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ADFA28-D0E7-492F-AB86-10E9C3205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34F146-80B5-43FC-84F6-53CF89AE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206836-94EB-4EAC-9140-388A8130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76DD9B-79C4-42DA-A5D8-8E5E2599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400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CB541BE-856E-487B-BC22-92EF51E88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94CCEE-AE75-4549-BC1D-75955CC79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F4EC43-4555-4F52-86B9-D475A151F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3C22-10A9-43AB-B0A2-8FCC4C45878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79533D-EEBF-46A9-A854-B60CA428AB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50DD02-8081-4F29-B14D-6D9C8E840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C9BC-A6EE-473A-80EA-4171308B13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98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084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E2337-0ECC-4FF9-80EC-B9F4B0FF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869" y="711468"/>
            <a:ext cx="3206635" cy="1044000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Crônica</a:t>
            </a:r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F9330FC5-6845-4E19-9964-9F116C4BB29A}"/>
              </a:ext>
            </a:extLst>
          </p:cNvPr>
          <p:cNvSpPr/>
          <p:nvPr/>
        </p:nvSpPr>
        <p:spPr>
          <a:xfrm>
            <a:off x="4068772" y="2201898"/>
            <a:ext cx="1747506" cy="2008628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8000" tIns="419691" rIns="288000" bIns="419691" numCol="1" spcCol="1270" anchor="ctr" anchorCtr="0">
            <a:no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Crítica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761A7A1-7DB2-4C79-A9AF-A934E323C554}"/>
              </a:ext>
            </a:extLst>
          </p:cNvPr>
          <p:cNvGrpSpPr/>
          <p:nvPr/>
        </p:nvGrpSpPr>
        <p:grpSpPr>
          <a:xfrm>
            <a:off x="575912" y="2575825"/>
            <a:ext cx="11616088" cy="3630960"/>
            <a:chOff x="571043" y="2591125"/>
            <a:chExt cx="11616088" cy="3630960"/>
          </a:xfrm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E4ABE3FD-C5FA-4726-B5BE-F8F750B574BF}"/>
                </a:ext>
              </a:extLst>
            </p:cNvPr>
            <p:cNvSpPr/>
            <p:nvPr/>
          </p:nvSpPr>
          <p:spPr>
            <a:xfrm>
              <a:off x="5988885" y="2604143"/>
              <a:ext cx="1747506" cy="2008628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9000" tIns="419691" rIns="379000" bIns="419691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Lírica</a:t>
              </a:r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6B927FCB-0FD8-4CF1-AD54-774075A03A9D}"/>
                </a:ext>
              </a:extLst>
            </p:cNvPr>
            <p:cNvSpPr/>
            <p:nvPr/>
          </p:nvSpPr>
          <p:spPr>
            <a:xfrm>
              <a:off x="7699495" y="2591125"/>
              <a:ext cx="4487636" cy="1417305"/>
            </a:xfrm>
            <a:custGeom>
              <a:avLst/>
              <a:gdLst>
                <a:gd name="connsiteX0" fmla="*/ 0 w 2241629"/>
                <a:gd name="connsiteY0" fmla="*/ 0 h 1205177"/>
                <a:gd name="connsiteX1" fmla="*/ 2241629 w 2241629"/>
                <a:gd name="connsiteY1" fmla="*/ 0 h 1205177"/>
                <a:gd name="connsiteX2" fmla="*/ 2241629 w 2241629"/>
                <a:gd name="connsiteY2" fmla="*/ 1205177 h 1205177"/>
                <a:gd name="connsiteX3" fmla="*/ 0 w 2241629"/>
                <a:gd name="connsiteY3" fmla="*/ 1205177 h 1205177"/>
                <a:gd name="connsiteX4" fmla="*/ 0 w 2241629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1629" h="1205177">
                  <a:moveTo>
                    <a:pt x="0" y="0"/>
                  </a:moveTo>
                  <a:lnTo>
                    <a:pt x="2241629" y="0"/>
                  </a:lnTo>
                  <a:lnTo>
                    <a:pt x="2241629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presenta fatos cotidianos de maneira poética, levando o leitor a refletir, de certa forma, sobre as belezas do cotidiano.</a:t>
              </a:r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AC69B02B-C47A-4393-8211-FCF2A7DE5865}"/>
                </a:ext>
              </a:extLst>
            </p:cNvPr>
            <p:cNvSpPr/>
            <p:nvPr/>
          </p:nvSpPr>
          <p:spPr>
            <a:xfrm>
              <a:off x="571043" y="2603623"/>
              <a:ext cx="3538439" cy="1205177"/>
            </a:xfrm>
            <a:custGeom>
              <a:avLst/>
              <a:gdLst>
                <a:gd name="connsiteX0" fmla="*/ 0 w 2169318"/>
                <a:gd name="connsiteY0" fmla="*/ 0 h 1205177"/>
                <a:gd name="connsiteX1" fmla="*/ 2169318 w 2169318"/>
                <a:gd name="connsiteY1" fmla="*/ 0 h 1205177"/>
                <a:gd name="connsiteX2" fmla="*/ 2169318 w 2169318"/>
                <a:gd name="connsiteY2" fmla="*/ 1205177 h 1205177"/>
                <a:gd name="connsiteX3" fmla="*/ 0 w 2169318"/>
                <a:gd name="connsiteY3" fmla="*/ 1205177 h 1205177"/>
                <a:gd name="connsiteX4" fmla="*/ 0 w 2169318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9318" h="1205177">
                  <a:moveTo>
                    <a:pt x="0" y="0"/>
                  </a:moveTo>
                  <a:lnTo>
                    <a:pt x="2169318" y="0"/>
                  </a:lnTo>
                  <a:lnTo>
                    <a:pt x="2169318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marR="0" lvl="0" indent="0" algn="r" defTabSz="1600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Instiga 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olhar para fatos corriqueiros, aparentemente simples</a:t>
              </a:r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C19D5113-A2A9-4CDC-91E5-BC885127E39A}"/>
                </a:ext>
              </a:extLst>
            </p:cNvPr>
            <p:cNvSpPr/>
            <p:nvPr/>
          </p:nvSpPr>
          <p:spPr>
            <a:xfrm>
              <a:off x="6235766" y="4859880"/>
              <a:ext cx="5542583" cy="1205177"/>
            </a:xfrm>
            <a:custGeom>
              <a:avLst/>
              <a:gdLst>
                <a:gd name="connsiteX0" fmla="*/ 0 w 2241629"/>
                <a:gd name="connsiteY0" fmla="*/ 0 h 1205177"/>
                <a:gd name="connsiteX1" fmla="*/ 2241629 w 2241629"/>
                <a:gd name="connsiteY1" fmla="*/ 0 h 1205177"/>
                <a:gd name="connsiteX2" fmla="*/ 2241629 w 2241629"/>
                <a:gd name="connsiteY2" fmla="*/ 1205177 h 1205177"/>
                <a:gd name="connsiteX3" fmla="*/ 0 w 2241629"/>
                <a:gd name="connsiteY3" fmla="*/ 1205177 h 1205177"/>
                <a:gd name="connsiteX4" fmla="*/ 0 w 2241629"/>
                <a:gd name="connsiteY4" fmla="*/ 0 h 120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1629" h="1205177">
                  <a:moveTo>
                    <a:pt x="0" y="0"/>
                  </a:moveTo>
                  <a:lnTo>
                    <a:pt x="2241629" y="0"/>
                  </a:lnTo>
                  <a:lnTo>
                    <a:pt x="2241629" y="1205177"/>
                  </a:lnTo>
                  <a:lnTo>
                    <a:pt x="0" y="12051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presenta fatos cotidianos de forma divertida e, ao final, surpreende o leitor com algo inusitado e humorístico</a:t>
              </a: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9B3E8DFD-37FD-4364-ACC4-E305D08E5E99}"/>
                </a:ext>
              </a:extLst>
            </p:cNvPr>
            <p:cNvGrpSpPr/>
            <p:nvPr/>
          </p:nvGrpSpPr>
          <p:grpSpPr>
            <a:xfrm>
              <a:off x="4264436" y="4213285"/>
              <a:ext cx="2036481" cy="2008800"/>
              <a:chOff x="3379046" y="4487416"/>
              <a:chExt cx="2825421" cy="2370584"/>
            </a:xfrm>
          </p:grpSpPr>
          <p:sp>
            <p:nvSpPr>
              <p:cNvPr id="38" name="Forma Livre: Forma 37">
                <a:extLst>
                  <a:ext uri="{FF2B5EF4-FFF2-40B4-BE49-F238E27FC236}">
                    <a16:creationId xmlns:a16="http://schemas.microsoft.com/office/drawing/2014/main" id="{B101ACB5-BEC8-46BC-AC42-8754CAE77C0A}"/>
                  </a:ext>
                </a:extLst>
              </p:cNvPr>
              <p:cNvSpPr/>
              <p:nvPr/>
            </p:nvSpPr>
            <p:spPr>
              <a:xfrm>
                <a:off x="3379046" y="4487416"/>
                <a:ext cx="2825421" cy="2370584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marR="0" lvl="0" indent="0" algn="ctr" defTabSz="16002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CaixaDeTexto 39">
                <a:extLst>
                  <a:ext uri="{FF2B5EF4-FFF2-40B4-BE49-F238E27FC236}">
                    <a16:creationId xmlns:a16="http://schemas.microsoft.com/office/drawing/2014/main" id="{3C9A095F-6080-463B-9748-65CD6639D900}"/>
                  </a:ext>
                </a:extLst>
              </p:cNvPr>
              <p:cNvSpPr txBox="1"/>
              <p:nvPr/>
            </p:nvSpPr>
            <p:spPr>
              <a:xfrm>
                <a:off x="3702608" y="5472944"/>
                <a:ext cx="2241629" cy="39952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Humorística</a:t>
                </a:r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91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78886D89-9506-46CA-8C6B-CF15BB65B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" y="523469"/>
            <a:ext cx="12136544" cy="581106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49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BC955D82-9652-4D5D-B73B-CBFEB47365B8}"/>
              </a:ext>
            </a:extLst>
          </p:cNvPr>
          <p:cNvSpPr txBox="1">
            <a:spLocks/>
          </p:cNvSpPr>
          <p:nvPr/>
        </p:nvSpPr>
        <p:spPr>
          <a:xfrm>
            <a:off x="671390" y="540679"/>
            <a:ext cx="11105469" cy="1440000"/>
          </a:xfrm>
          <a:prstGeom prst="rect">
            <a:avLst/>
          </a:prstGeom>
          <a:solidFill>
            <a:srgbClr val="6D6834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Concordância nominal e verbal: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alguns casos especiais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568BA68A-EA06-4E0A-A427-D0593D95A012}"/>
              </a:ext>
            </a:extLst>
          </p:cNvPr>
          <p:cNvSpPr/>
          <p:nvPr/>
        </p:nvSpPr>
        <p:spPr>
          <a:xfrm>
            <a:off x="1338462" y="2399816"/>
            <a:ext cx="9771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marR="0" lvl="0" indent="-46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palavras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mesmo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barato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meio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bastante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só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invariáveis quando advérbios. Quando usadas como adjetivo ou numeral, concordam com o nome a que se associam.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6CAE5C23-BCDB-4A36-A40F-DD8B59D22287}"/>
              </a:ext>
            </a:extLst>
          </p:cNvPr>
          <p:cNvGrpSpPr/>
          <p:nvPr/>
        </p:nvGrpSpPr>
        <p:grpSpPr>
          <a:xfrm>
            <a:off x="1799127" y="4019282"/>
            <a:ext cx="8593746" cy="1908924"/>
            <a:chOff x="1338462" y="4019282"/>
            <a:chExt cx="8593746" cy="1908924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D3C68859-4A9A-4E40-ABBE-8E367EF0F669}"/>
                </a:ext>
              </a:extLst>
            </p:cNvPr>
            <p:cNvSpPr/>
            <p:nvPr/>
          </p:nvSpPr>
          <p:spPr>
            <a:xfrm>
              <a:off x="1338462" y="4677267"/>
              <a:ext cx="49696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Eu comeria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meia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pizza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sozinha.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numeral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41F70D90-00B5-4649-B8E7-74F9D0D2C06B}"/>
                </a:ext>
              </a:extLst>
            </p:cNvPr>
            <p:cNvSpPr/>
            <p:nvPr/>
          </p:nvSpPr>
          <p:spPr>
            <a:xfrm>
              <a:off x="1338462" y="5088205"/>
              <a:ext cx="813235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eletrodomésticos mais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caros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ainda não foram vendidos.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adjetivo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C083667E-CE35-4097-8A19-C83C08D827BE}"/>
                </a:ext>
              </a:extLst>
            </p:cNvPr>
            <p:cNvSpPr/>
            <p:nvPr/>
          </p:nvSpPr>
          <p:spPr>
            <a:xfrm>
              <a:off x="1338462" y="5528096"/>
              <a:ext cx="85937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Só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queremos descansar um pouco antes de voltarmos a correr.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advérbio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A34A2343-929D-4EEE-973D-1182A2920BA2}"/>
                </a:ext>
              </a:extLst>
            </p:cNvPr>
            <p:cNvSpPr txBox="1"/>
            <p:nvPr/>
          </p:nvSpPr>
          <p:spPr>
            <a:xfrm>
              <a:off x="1338462" y="4019282"/>
              <a:ext cx="1669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34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BC955D82-9652-4D5D-B73B-CBFEB47365B8}"/>
              </a:ext>
            </a:extLst>
          </p:cNvPr>
          <p:cNvSpPr txBox="1">
            <a:spLocks/>
          </p:cNvSpPr>
          <p:nvPr/>
        </p:nvSpPr>
        <p:spPr>
          <a:xfrm>
            <a:off x="671388" y="477970"/>
            <a:ext cx="11105469" cy="1440000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Concordância nominal e verbal: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alguns casos especiais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568BA68A-EA06-4E0A-A427-D0593D95A012}"/>
              </a:ext>
            </a:extLst>
          </p:cNvPr>
          <p:cNvSpPr/>
          <p:nvPr/>
        </p:nvSpPr>
        <p:spPr>
          <a:xfrm>
            <a:off x="1338462" y="2399816"/>
            <a:ext cx="9771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marR="0" lvl="0" indent="-46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palavras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anexo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incluso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obrigado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são adjetivos, por isso sempre concordam com o nome a que se associam. </a:t>
            </a:r>
          </a:p>
          <a:p>
            <a:pPr marL="468000" marR="0" lvl="0" indent="-46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Atenção: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anexo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por ser uma locução adverbial, é invariável.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6CAE5C23-BCDB-4A36-A40F-DD8B59D22287}"/>
              </a:ext>
            </a:extLst>
          </p:cNvPr>
          <p:cNvGrpSpPr/>
          <p:nvPr/>
        </p:nvGrpSpPr>
        <p:grpSpPr>
          <a:xfrm>
            <a:off x="1799127" y="3939770"/>
            <a:ext cx="8593746" cy="1908924"/>
            <a:chOff x="1338462" y="4019282"/>
            <a:chExt cx="8593746" cy="1908924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D3C68859-4A9A-4E40-ABBE-8E367EF0F669}"/>
                </a:ext>
              </a:extLst>
            </p:cNvPr>
            <p:cNvSpPr/>
            <p:nvPr/>
          </p:nvSpPr>
          <p:spPr>
            <a:xfrm>
              <a:off x="1338462" y="4677267"/>
              <a:ext cx="66992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documentos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anexos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no </a:t>
              </a:r>
              <a:r>
                <a:rPr kumimoji="0" lang="pt-BR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e-mail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devem ser assinados.</a:t>
              </a:r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41F70D90-00B5-4649-B8E7-74F9D0D2C06B}"/>
                </a:ext>
              </a:extLst>
            </p:cNvPr>
            <p:cNvSpPr/>
            <p:nvPr/>
          </p:nvSpPr>
          <p:spPr>
            <a:xfrm>
              <a:off x="1338462" y="5088205"/>
              <a:ext cx="69140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taxas bancárias estão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inclusas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no pagamento mensal.</a:t>
              </a:r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C083667E-CE35-4097-8A19-C83C08D827BE}"/>
                </a:ext>
              </a:extLst>
            </p:cNvPr>
            <p:cNvSpPr/>
            <p:nvPr/>
          </p:nvSpPr>
          <p:spPr>
            <a:xfrm>
              <a:off x="1338462" y="5528096"/>
              <a:ext cx="85937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aluna disse muito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obrigada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seus professores.</a:t>
              </a: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A34A2343-929D-4EEE-973D-1182A2920BA2}"/>
                </a:ext>
              </a:extLst>
            </p:cNvPr>
            <p:cNvSpPr txBox="1"/>
            <p:nvPr/>
          </p:nvSpPr>
          <p:spPr>
            <a:xfrm>
              <a:off x="1338462" y="4019282"/>
              <a:ext cx="1669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9353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BC955D82-9652-4D5D-B73B-CBFEB47365B8}"/>
              </a:ext>
            </a:extLst>
          </p:cNvPr>
          <p:cNvSpPr txBox="1">
            <a:spLocks/>
          </p:cNvSpPr>
          <p:nvPr/>
        </p:nvSpPr>
        <p:spPr>
          <a:xfrm>
            <a:off x="671388" y="477970"/>
            <a:ext cx="11105469" cy="1440000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Concordância nominal e verbal: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alguns casos especiais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568BA68A-EA06-4E0A-A427-D0593D95A012}"/>
              </a:ext>
            </a:extLst>
          </p:cNvPr>
          <p:cNvSpPr/>
          <p:nvPr/>
        </p:nvSpPr>
        <p:spPr>
          <a:xfrm>
            <a:off x="1387074" y="2069647"/>
            <a:ext cx="96740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marR="0" lvl="0" indent="-46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a concordância verbal envolve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porcentagem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o verbo concordará com a informação mais próxima: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numeral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ou 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 o acompanha.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A34A2343-929D-4EEE-973D-1182A2920BA2}"/>
              </a:ext>
            </a:extLst>
          </p:cNvPr>
          <p:cNvSpPr txBox="1"/>
          <p:nvPr/>
        </p:nvSpPr>
        <p:spPr>
          <a:xfrm>
            <a:off x="1891892" y="3476154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949DD10-805A-47E6-94AD-472F9AEB1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836" y="4143997"/>
            <a:ext cx="9544050" cy="23336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14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EDDEEEBC-2A3D-43BA-89EE-E25546AC9ABE}"/>
              </a:ext>
            </a:extLst>
          </p:cNvPr>
          <p:cNvSpPr/>
          <p:nvPr/>
        </p:nvSpPr>
        <p:spPr>
          <a:xfrm>
            <a:off x="351950" y="1181152"/>
            <a:ext cx="11660249" cy="5509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um atributo, uma característica atribuída a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a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40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do sujeito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o termo do predicado que se refere ao sujeito atribuindo-lhe uma característica.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crianças chegaram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atrasadas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à festa.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flores do campo são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delicadas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24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40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do objeto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o termo do predicado que se relaciona ao objeto dando-lhe uma característica.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Todos acusaram-no de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irresponsável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Ontem vi minha mãe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muito feliz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-1" y="382487"/>
            <a:ext cx="12192001" cy="76944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Predicativo do sujeito e do objeto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900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6DB358-3807-4B7C-9E56-1D8E8FD7D9F2}"/>
              </a:ext>
            </a:extLst>
          </p:cNvPr>
          <p:cNvSpPr/>
          <p:nvPr/>
        </p:nvSpPr>
        <p:spPr>
          <a:xfrm rot="16200000">
            <a:off x="-2781000" y="2781000"/>
            <a:ext cx="6858000" cy="1296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Crase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CBF63F7-196F-4833-A010-4B9779BAEB00}"/>
              </a:ext>
            </a:extLst>
          </p:cNvPr>
          <p:cNvSpPr/>
          <p:nvPr/>
        </p:nvSpPr>
        <p:spPr>
          <a:xfrm>
            <a:off x="1749286" y="475927"/>
            <a:ext cx="9342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antes de palavras femininas em construções em que a regência verbal ou nominal é feita com a preposição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5767518-CEBF-464E-B53C-02611C22394B}"/>
              </a:ext>
            </a:extLst>
          </p:cNvPr>
          <p:cNvSpPr txBox="1"/>
          <p:nvPr/>
        </p:nvSpPr>
        <p:spPr>
          <a:xfrm>
            <a:off x="2289457" y="1306924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BF27966-B45A-4872-AD00-9CA2214F15C8}"/>
              </a:ext>
            </a:extLst>
          </p:cNvPr>
          <p:cNvSpPr/>
          <p:nvPr/>
        </p:nvSpPr>
        <p:spPr>
          <a:xfrm>
            <a:off x="2289457" y="1953255"/>
            <a:ext cx="918328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me refiro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aluna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uniforme.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=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me refiro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às alunas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uniforme.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me refiro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alunas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uniforme.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marL="396000" marR="0" lvl="0" indent="-28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há formação de crase, pois não há artigo diante do substantivo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alunas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31DF05C-AC7F-46DC-AFBF-FABEEB716FE1}"/>
              </a:ext>
            </a:extLst>
          </p:cNvPr>
          <p:cNvSpPr/>
          <p:nvPr/>
        </p:nvSpPr>
        <p:spPr>
          <a:xfrm>
            <a:off x="1749286" y="3815303"/>
            <a:ext cx="9723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demonstrativos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aquilo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também admitem a formação de crase.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4FB37D2-7BDB-47E1-B8B6-826FA5ABDCDC}"/>
              </a:ext>
            </a:extLst>
          </p:cNvPr>
          <p:cNvSpPr txBox="1"/>
          <p:nvPr/>
        </p:nvSpPr>
        <p:spPr>
          <a:xfrm>
            <a:off x="2289457" y="4674389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81EF732-47BB-4E05-A80C-7B2E76432737}"/>
              </a:ext>
            </a:extLst>
          </p:cNvPr>
          <p:cNvSpPr/>
          <p:nvPr/>
        </p:nvSpPr>
        <p:spPr>
          <a:xfrm>
            <a:off x="2289456" y="5384964"/>
            <a:ext cx="880261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Fui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àquele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estabelecimento para comprar um celular.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 não obedeceu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àquela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regra de gramática sobre concordância verbal.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773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6DB358-3807-4B7C-9E56-1D8E8FD7D9F2}"/>
              </a:ext>
            </a:extLst>
          </p:cNvPr>
          <p:cNvSpPr/>
          <p:nvPr/>
        </p:nvSpPr>
        <p:spPr>
          <a:xfrm rot="5400000">
            <a:off x="8115000" y="2781000"/>
            <a:ext cx="6858000" cy="1296000"/>
          </a:xfrm>
          <a:prstGeom prst="rect">
            <a:avLst/>
          </a:prstGeom>
          <a:noFill/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Crase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9BABAE1-3B66-4C4B-A3AB-BDF6F7BB0BB7}"/>
              </a:ext>
            </a:extLst>
          </p:cNvPr>
          <p:cNvSpPr/>
          <p:nvPr/>
        </p:nvSpPr>
        <p:spPr>
          <a:xfrm>
            <a:off x="673289" y="629524"/>
            <a:ext cx="9548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em locuções adverbiais, prepositivas e conjuntivas femininas: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tarde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toa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esquerda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às vezes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força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exceção 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beira 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custa de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proporção que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medida que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etc.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5420A1-2912-4581-918F-B34F6D193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96" y="2179510"/>
            <a:ext cx="9274802" cy="208402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8A4D843-8DE5-43E8-862A-816224BB80C4}"/>
              </a:ext>
            </a:extLst>
          </p:cNvPr>
          <p:cNvSpPr/>
          <p:nvPr/>
        </p:nvSpPr>
        <p:spPr>
          <a:xfrm>
            <a:off x="610575" y="4243318"/>
            <a:ext cx="91667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nas expressões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moda de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maneira de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mesmo que essas expressões estejam implícitas.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E657D15-4166-4019-AB0B-D60060FD343E}"/>
              </a:ext>
            </a:extLst>
          </p:cNvPr>
          <p:cNvSpPr txBox="1"/>
          <p:nvPr/>
        </p:nvSpPr>
        <p:spPr>
          <a:xfrm>
            <a:off x="1214650" y="5175236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C38B97C-9530-45B7-954E-C3B1168CED71}"/>
              </a:ext>
            </a:extLst>
          </p:cNvPr>
          <p:cNvSpPr/>
          <p:nvPr/>
        </p:nvSpPr>
        <p:spPr>
          <a:xfrm>
            <a:off x="1214650" y="5760126"/>
            <a:ext cx="3621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Comeu filé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Oswaldo Aranha.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452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6DB358-3807-4B7C-9E56-1D8E8FD7D9F2}"/>
              </a:ext>
            </a:extLst>
          </p:cNvPr>
          <p:cNvSpPr/>
          <p:nvPr/>
        </p:nvSpPr>
        <p:spPr>
          <a:xfrm rot="16200000">
            <a:off x="-2781000" y="2781000"/>
            <a:ext cx="6858000" cy="1296000"/>
          </a:xfrm>
          <a:prstGeom prst="rect">
            <a:avLst/>
          </a:prstGeom>
          <a:solidFill>
            <a:srgbClr val="FFFFFF"/>
          </a:solidFill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Crase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CBF63F7-196F-4833-A010-4B9779BAEB00}"/>
              </a:ext>
            </a:extLst>
          </p:cNvPr>
          <p:cNvSpPr/>
          <p:nvPr/>
        </p:nvSpPr>
        <p:spPr>
          <a:xfrm>
            <a:off x="1749286" y="475927"/>
            <a:ext cx="9342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na indicação de horas exatas.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5767518-CEBF-464E-B53C-02611C22394B}"/>
              </a:ext>
            </a:extLst>
          </p:cNvPr>
          <p:cNvSpPr txBox="1"/>
          <p:nvPr/>
        </p:nvSpPr>
        <p:spPr>
          <a:xfrm>
            <a:off x="2289457" y="937591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3BB4185-0FCB-4C22-B203-C05EB068E963}"/>
              </a:ext>
            </a:extLst>
          </p:cNvPr>
          <p:cNvSpPr/>
          <p:nvPr/>
        </p:nvSpPr>
        <p:spPr>
          <a:xfrm>
            <a:off x="2289456" y="1339828"/>
            <a:ext cx="84283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Aos poucos o público foi aumentando, operários, vendedores, contínuos, vagabundos, 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15h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45min já não havia mais lugar diante das lojas de eletrodomésticos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F115D96-EF58-478C-907B-D8701A3DADCE}"/>
              </a:ext>
            </a:extLst>
          </p:cNvPr>
          <p:cNvSpPr/>
          <p:nvPr/>
        </p:nvSpPr>
        <p:spPr>
          <a:xfrm>
            <a:off x="1749286" y="2355491"/>
            <a:ext cx="8202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40000" marR="0" lvl="0" indent="-54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alguns casos específicos em que se utiliza a crase.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7F63D81-1FC0-4C32-B4A9-3A2BC0ABE741}"/>
              </a:ext>
            </a:extLst>
          </p:cNvPr>
          <p:cNvSpPr/>
          <p:nvPr/>
        </p:nvSpPr>
        <p:spPr>
          <a:xfrm>
            <a:off x="2289456" y="2981142"/>
            <a:ext cx="8428381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marR="0" lvl="0" indent="-28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Antes da palavra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só há crase se ela estiver especificada por um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9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Fui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casa da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minha tia. </a:t>
            </a:r>
          </a:p>
          <a:p>
            <a:pPr marL="396000" marR="0" lvl="0" indent="-28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Caso não haja uma especificação, não há formação de crase.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Fui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casa buscar minha mochila.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Antes da palavra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terra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só há crase se ela estiver especificada ou indicar o planeta Terra. </a:t>
            </a:r>
          </a:p>
          <a:p>
            <a:pPr marL="39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39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Voltei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terra de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meus avós. </a:t>
            </a:r>
          </a:p>
          <a:p>
            <a:pPr marL="39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Após seis meses no espaço, o astronauta voltou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 Terra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071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6DB358-3807-4B7C-9E56-1D8E8FD7D9F2}"/>
              </a:ext>
            </a:extLst>
          </p:cNvPr>
          <p:cNvSpPr/>
          <p:nvPr/>
        </p:nvSpPr>
        <p:spPr>
          <a:xfrm rot="5400000">
            <a:off x="8115000" y="2781000"/>
            <a:ext cx="6858000" cy="1296000"/>
          </a:xfrm>
          <a:prstGeom prst="rect">
            <a:avLst/>
          </a:prstGeom>
          <a:solidFill>
            <a:srgbClr val="FFFFFF"/>
          </a:solidFill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Crase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7CCB14-406D-460D-9AD3-4E21C70D5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246" y="681517"/>
            <a:ext cx="6946738" cy="312771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6F135C0-44CB-425D-9BCB-B95721AC8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6" y="3848304"/>
            <a:ext cx="8722918" cy="2876979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5267AAF-519E-4FF6-8A1D-C616E16C546E}"/>
              </a:ext>
            </a:extLst>
          </p:cNvPr>
          <p:cNvGrpSpPr/>
          <p:nvPr/>
        </p:nvGrpSpPr>
        <p:grpSpPr>
          <a:xfrm>
            <a:off x="276546" y="566782"/>
            <a:ext cx="3171692" cy="591259"/>
            <a:chOff x="276546" y="945993"/>
            <a:chExt cx="3171692" cy="591259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C152FC0-E092-46D0-8C2B-378A28B744BF}"/>
                </a:ext>
              </a:extLst>
            </p:cNvPr>
            <p:cNvSpPr/>
            <p:nvPr/>
          </p:nvSpPr>
          <p:spPr>
            <a:xfrm>
              <a:off x="276546" y="945993"/>
              <a:ext cx="31716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40000" marR="0" lvl="0" indent="-540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Crase facultativa</a:t>
              </a:r>
            </a:p>
          </p:txBody>
        </p: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64ACE489-4B32-4B00-891E-1AB68C810D3E}"/>
                </a:ext>
              </a:extLst>
            </p:cNvPr>
            <p:cNvCxnSpPr/>
            <p:nvPr/>
          </p:nvCxnSpPr>
          <p:spPr>
            <a:xfrm>
              <a:off x="954157" y="1537252"/>
              <a:ext cx="2173356" cy="0"/>
            </a:xfrm>
            <a:prstGeom prst="straightConnector1">
              <a:avLst/>
            </a:prstGeom>
            <a:ln w="2222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3442F0F-8502-491A-A834-1E61B6FB936C}"/>
              </a:ext>
            </a:extLst>
          </p:cNvPr>
          <p:cNvGrpSpPr/>
          <p:nvPr/>
        </p:nvGrpSpPr>
        <p:grpSpPr>
          <a:xfrm>
            <a:off x="276546" y="1987827"/>
            <a:ext cx="3171692" cy="1587080"/>
            <a:chOff x="276546" y="2072235"/>
            <a:chExt cx="3171692" cy="1587080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1DA072E6-CA9B-49E8-BBAD-70EAFC2EAABC}"/>
                </a:ext>
              </a:extLst>
            </p:cNvPr>
            <p:cNvSpPr/>
            <p:nvPr/>
          </p:nvSpPr>
          <p:spPr>
            <a:xfrm>
              <a:off x="276546" y="2072235"/>
              <a:ext cx="31716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40000" marR="0" lvl="0" indent="-540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se usa crase</a:t>
              </a:r>
            </a:p>
          </p:txBody>
        </p: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B19ECA5D-8DEE-426A-B2FA-91F881A8B2D4}"/>
                </a:ext>
              </a:extLst>
            </p:cNvPr>
            <p:cNvCxnSpPr/>
            <p:nvPr/>
          </p:nvCxnSpPr>
          <p:spPr>
            <a:xfrm>
              <a:off x="1862392" y="2533900"/>
              <a:ext cx="0" cy="1125415"/>
            </a:xfrm>
            <a:prstGeom prst="straightConnector1">
              <a:avLst/>
            </a:prstGeom>
            <a:ln w="22225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055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680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Tema do Office</vt:lpstr>
      <vt:lpstr>Unidade 6</vt:lpstr>
      <vt:lpstr>Crônica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6</dc:title>
  <dc:creator>João Paulo Bortoluci</dc:creator>
  <cp:lastModifiedBy>João Paulo Bortoluci</cp:lastModifiedBy>
  <cp:revision>1</cp:revision>
  <dcterms:created xsi:type="dcterms:W3CDTF">2020-04-03T14:13:25Z</dcterms:created>
  <dcterms:modified xsi:type="dcterms:W3CDTF">2020-04-03T14:17:19Z</dcterms:modified>
</cp:coreProperties>
</file>