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313" r:id="rId3"/>
    <p:sldId id="314" r:id="rId4"/>
    <p:sldId id="315" r:id="rId5"/>
    <p:sldId id="316" r:id="rId6"/>
    <p:sldId id="317" r:id="rId7"/>
    <p:sldId id="318" r:id="rId8"/>
    <p:sldId id="265" r:id="rId9"/>
    <p:sldId id="31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Orações coordenadas assindéticas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as orações coordenadas se ligam sem conjunções coordenativas e aparecem separadas por vírgula ou ponto e vírgula.</a:t>
          </a:r>
          <a:endParaRPr lang="pt-BR" sz="4000" dirty="0"/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Orações coordenadas sindéticas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as orações coordenadas são introduzidas por conjunções coordenativas.</a:t>
          </a:r>
          <a:r>
            <a:rPr lang="pt-BR" sz="3600" dirty="0"/>
            <a:t>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BB0F2C23-1CCE-4912-B6B3-C109940352E0}" type="pres">
      <dgm:prSet presAssocID="{C7334CC2-595E-4977-9023-24F256F95D16}" presName="diagram" presStyleCnt="0">
        <dgm:presLayoutVars>
          <dgm:dir/>
          <dgm:resizeHandles val="exact"/>
        </dgm:presLayoutVars>
      </dgm:prSet>
      <dgm:spPr/>
    </dgm:pt>
    <dgm:pt modelId="{C69800BA-89EE-41D7-9652-9083A56EFACB}" type="pres">
      <dgm:prSet presAssocID="{CC4BF32C-EB97-40B0-8369-6C8C5C3D0A37}" presName="node" presStyleLbl="node1" presStyleIdx="0" presStyleCnt="2" custScaleY="115025">
        <dgm:presLayoutVars>
          <dgm:bulletEnabled val="1"/>
        </dgm:presLayoutVars>
      </dgm:prSet>
      <dgm:spPr/>
    </dgm:pt>
    <dgm:pt modelId="{2B1F3FBD-84F5-43B3-977D-A8096FA69E8D}" type="pres">
      <dgm:prSet presAssocID="{8995FBCD-74A9-4A60-AF3C-2F4DD430109C}" presName="sibTrans" presStyleCnt="0"/>
      <dgm:spPr/>
    </dgm:pt>
    <dgm:pt modelId="{15DED745-AEF3-432E-A5B6-8D728E122E7D}" type="pres">
      <dgm:prSet presAssocID="{3F139636-21F7-4D9D-9A52-F6F00F082B46}" presName="node" presStyleLbl="node1" presStyleIdx="1" presStyleCnt="2" custScaleY="115143">
        <dgm:presLayoutVars>
          <dgm:bulletEnabled val="1"/>
        </dgm:presLayoutVars>
      </dgm:prSet>
      <dgm:spPr/>
    </dgm:pt>
  </dgm:ptLst>
  <dgm:cxnLst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9983AC7E-E85A-4BF3-B332-CE12069F7374}" type="presOf" srcId="{A3996699-C4C5-49EB-B704-FE3E17879177}" destId="{C69800BA-89EE-41D7-9652-9083A56EFACB}" srcOrd="0" destOrd="1" presId="urn:microsoft.com/office/officeart/2005/8/layout/default"/>
    <dgm:cxn modelId="{7665E480-AD97-4842-8AA9-F68A2C779C1E}" type="presOf" srcId="{572F2A94-AB23-4814-9304-756E06CD0F06}" destId="{15DED745-AEF3-432E-A5B6-8D728E122E7D}" srcOrd="0" destOrd="1" presId="urn:microsoft.com/office/officeart/2005/8/layout/default"/>
    <dgm:cxn modelId="{40873191-9883-4BD8-A7A7-13FB34678FAD}" type="presOf" srcId="{CC4BF32C-EB97-40B0-8369-6C8C5C3D0A37}" destId="{C69800BA-89EE-41D7-9652-9083A56EFACB}" srcOrd="0" destOrd="0" presId="urn:microsoft.com/office/officeart/2005/8/layout/default"/>
    <dgm:cxn modelId="{696428AD-3D76-4401-BDE6-EC39D388825D}" type="presOf" srcId="{C7334CC2-595E-4977-9023-24F256F95D16}" destId="{BB0F2C23-1CCE-4912-B6B3-C109940352E0}" srcOrd="0" destOrd="0" presId="urn:microsoft.com/office/officeart/2005/8/layout/default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D9C4E0EA-7B86-4E44-BEA4-E08AD24C6073}" type="presOf" srcId="{3F139636-21F7-4D9D-9A52-F6F00F082B46}" destId="{15DED745-AEF3-432E-A5B6-8D728E122E7D}" srcOrd="0" destOrd="0" presId="urn:microsoft.com/office/officeart/2005/8/layout/default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86819477-6252-4DC1-B85D-3BE1766049A8}" type="presParOf" srcId="{BB0F2C23-1CCE-4912-B6B3-C109940352E0}" destId="{C69800BA-89EE-41D7-9652-9083A56EFACB}" srcOrd="0" destOrd="0" presId="urn:microsoft.com/office/officeart/2005/8/layout/default"/>
    <dgm:cxn modelId="{ADD3355C-9289-476F-8DC7-0DE04C98A82F}" type="presParOf" srcId="{BB0F2C23-1CCE-4912-B6B3-C109940352E0}" destId="{2B1F3FBD-84F5-43B3-977D-A8096FA69E8D}" srcOrd="1" destOrd="0" presId="urn:microsoft.com/office/officeart/2005/8/layout/default"/>
    <dgm:cxn modelId="{922F8D5A-7F26-44F8-A8B8-B69233DA0A79}" type="presParOf" srcId="{BB0F2C23-1CCE-4912-B6B3-C109940352E0}" destId="{15DED745-AEF3-432E-A5B6-8D728E122E7D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Paradoxo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Reunião de ideias contraditórias, incomuns e ilógicas, em um mesmo enunciado.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Antítese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empregamos palavras ou expressões de sentido contrário.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159F9024-8C39-43B6-8BC9-2ACC944CFBF4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12CFC5F3-617C-408A-AB5B-593C1A44BF84}" type="pres">
      <dgm:prSet presAssocID="{CC4BF32C-EB97-40B0-8369-6C8C5C3D0A37}" presName="composite" presStyleCnt="0"/>
      <dgm:spPr/>
    </dgm:pt>
    <dgm:pt modelId="{DF1646E9-44AD-4EF1-B053-15B317FD51A4}" type="pres">
      <dgm:prSet presAssocID="{CC4BF32C-EB97-40B0-8369-6C8C5C3D0A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913E805-1E6F-4A54-B63A-71D3D266299D}" type="pres">
      <dgm:prSet presAssocID="{CC4BF32C-EB97-40B0-8369-6C8C5C3D0A37}" presName="desTx" presStyleLbl="alignAccFollowNode1" presStyleIdx="0" presStyleCnt="2">
        <dgm:presLayoutVars>
          <dgm:bulletEnabled val="1"/>
        </dgm:presLayoutVars>
      </dgm:prSet>
      <dgm:spPr/>
    </dgm:pt>
    <dgm:pt modelId="{17E8DB00-5575-4EA1-BC9F-32EEADA3A7ED}" type="pres">
      <dgm:prSet presAssocID="{8995FBCD-74A9-4A60-AF3C-2F4DD430109C}" presName="space" presStyleCnt="0"/>
      <dgm:spPr/>
    </dgm:pt>
    <dgm:pt modelId="{AAAB5412-68CE-4CD7-A48F-5BE4D83680E9}" type="pres">
      <dgm:prSet presAssocID="{3F139636-21F7-4D9D-9A52-F6F00F082B46}" presName="composite" presStyleCnt="0"/>
      <dgm:spPr/>
    </dgm:pt>
    <dgm:pt modelId="{09DC795C-0F2C-4E48-8210-6F8EEA9686AB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6A55DE6-4F33-4987-8678-4C8873ABC39B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D8E2797B-565F-4AEA-96BF-29AD93538656}" type="presOf" srcId="{C7334CC2-595E-4977-9023-24F256F95D16}" destId="{159F9024-8C39-43B6-8BC9-2ACC944CFBF4}" srcOrd="0" destOrd="0" presId="urn:microsoft.com/office/officeart/2005/8/layout/hList1"/>
    <dgm:cxn modelId="{B923F380-B2FD-433B-AA1C-8F73F9F1F6C1}" type="presOf" srcId="{3F139636-21F7-4D9D-9A52-F6F00F082B46}" destId="{09DC795C-0F2C-4E48-8210-6F8EEA9686AB}" srcOrd="0" destOrd="0" presId="urn:microsoft.com/office/officeart/2005/8/layout/hList1"/>
    <dgm:cxn modelId="{D3946E99-7D04-4B9E-AB95-73A786DB7EAF}" type="presOf" srcId="{CC4BF32C-EB97-40B0-8369-6C8C5C3D0A37}" destId="{DF1646E9-44AD-4EF1-B053-15B317FD51A4}" srcOrd="0" destOrd="0" presId="urn:microsoft.com/office/officeart/2005/8/layout/hList1"/>
    <dgm:cxn modelId="{124730D7-B99D-4E99-95FA-CE41C6660711}" type="presOf" srcId="{572F2A94-AB23-4814-9304-756E06CD0F06}" destId="{56A55DE6-4F33-4987-8678-4C8873ABC39B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1A76F6FD-6C86-48E7-B30B-6C70F7B9E026}" type="presOf" srcId="{A3996699-C4C5-49EB-B704-FE3E17879177}" destId="{A913E805-1E6F-4A54-B63A-71D3D266299D}" srcOrd="0" destOrd="0" presId="urn:microsoft.com/office/officeart/2005/8/layout/hList1"/>
    <dgm:cxn modelId="{B95D31CC-AA10-4376-AF86-2406FCE9DE6B}" type="presParOf" srcId="{159F9024-8C39-43B6-8BC9-2ACC944CFBF4}" destId="{12CFC5F3-617C-408A-AB5B-593C1A44BF84}" srcOrd="0" destOrd="0" presId="urn:microsoft.com/office/officeart/2005/8/layout/hList1"/>
    <dgm:cxn modelId="{625B0A9A-2E33-4299-8493-014BDAAA6582}" type="presParOf" srcId="{12CFC5F3-617C-408A-AB5B-593C1A44BF84}" destId="{DF1646E9-44AD-4EF1-B053-15B317FD51A4}" srcOrd="0" destOrd="0" presId="urn:microsoft.com/office/officeart/2005/8/layout/hList1"/>
    <dgm:cxn modelId="{C990A4B6-F1F4-4109-9330-3C9F8C03FBE2}" type="presParOf" srcId="{12CFC5F3-617C-408A-AB5B-593C1A44BF84}" destId="{A913E805-1E6F-4A54-B63A-71D3D266299D}" srcOrd="1" destOrd="0" presId="urn:microsoft.com/office/officeart/2005/8/layout/hList1"/>
    <dgm:cxn modelId="{D387A7A5-E9DD-490E-8DF6-25B8C1BD91DE}" type="presParOf" srcId="{159F9024-8C39-43B6-8BC9-2ACC944CFBF4}" destId="{17E8DB00-5575-4EA1-BC9F-32EEADA3A7ED}" srcOrd="1" destOrd="0" presId="urn:microsoft.com/office/officeart/2005/8/layout/hList1"/>
    <dgm:cxn modelId="{2C5CD77C-14E0-4E37-8A43-5A7EA5083C6B}" type="presParOf" srcId="{159F9024-8C39-43B6-8BC9-2ACC944CFBF4}" destId="{AAAB5412-68CE-4CD7-A48F-5BE4D83680E9}" srcOrd="2" destOrd="0" presId="urn:microsoft.com/office/officeart/2005/8/layout/hList1"/>
    <dgm:cxn modelId="{73380461-691D-483B-B099-EDAC2DA76363}" type="presParOf" srcId="{AAAB5412-68CE-4CD7-A48F-5BE4D83680E9}" destId="{09DC795C-0F2C-4E48-8210-6F8EEA9686AB}" srcOrd="0" destOrd="0" presId="urn:microsoft.com/office/officeart/2005/8/layout/hList1"/>
    <dgm:cxn modelId="{DA8B954A-58AE-4B19-AB89-84C8C0D56326}" type="presParOf" srcId="{AAAB5412-68CE-4CD7-A48F-5BE4D83680E9}" destId="{56A55DE6-4F33-4987-8678-4C8873ABC3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635D7F-22EE-4510-948E-2E4EFF6ADC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26AD954-001C-4B14-96AD-4A39F02A6C50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Afixo</a:t>
          </a:r>
        </a:p>
      </dgm:t>
    </dgm:pt>
    <dgm:pt modelId="{3E609752-6F71-40AC-931C-9DB8BE71FF3B}" type="parTrans" cxnId="{5BC600DA-5E4B-46BD-9868-F494D4F6DB38}">
      <dgm:prSet/>
      <dgm:spPr/>
      <dgm:t>
        <a:bodyPr/>
        <a:lstStyle/>
        <a:p>
          <a:endParaRPr lang="pt-BR"/>
        </a:p>
      </dgm:t>
    </dgm:pt>
    <dgm:pt modelId="{7E1BF373-FDE5-461E-9741-064029141F4F}" type="sibTrans" cxnId="{5BC600DA-5E4B-46BD-9868-F494D4F6DB38}">
      <dgm:prSet/>
      <dgm:spPr/>
      <dgm:t>
        <a:bodyPr/>
        <a:lstStyle/>
        <a:p>
          <a:endParaRPr lang="pt-BR"/>
        </a:p>
      </dgm:t>
    </dgm:pt>
    <dgm:pt modelId="{B1631EA1-6419-4491-B597-1C7818364BAE}">
      <dgm:prSet phldrT="[Texto]"/>
      <dgm:spPr/>
      <dgm:t>
        <a:bodyPr/>
        <a:lstStyle/>
        <a:p>
          <a:r>
            <a:rPr lang="pt-BR" dirty="0"/>
            <a:t>Morfemas que se juntam a um radical, modificando seu sentido básico e dando origem a novas palavras. </a:t>
          </a:r>
        </a:p>
      </dgm:t>
    </dgm:pt>
    <dgm:pt modelId="{B5CC605A-8C98-4C95-BA63-DF544AECDBF7}" type="parTrans" cxnId="{B05EDC00-F405-43E5-937A-ADA220772F37}">
      <dgm:prSet/>
      <dgm:spPr/>
      <dgm:t>
        <a:bodyPr/>
        <a:lstStyle/>
        <a:p>
          <a:endParaRPr lang="pt-BR"/>
        </a:p>
      </dgm:t>
    </dgm:pt>
    <dgm:pt modelId="{3C4327D6-1661-4A83-B6B6-DB474E84A330}" type="sibTrans" cxnId="{B05EDC00-F405-43E5-937A-ADA220772F37}">
      <dgm:prSet/>
      <dgm:spPr/>
      <dgm:t>
        <a:bodyPr/>
        <a:lstStyle/>
        <a:p>
          <a:endParaRPr lang="pt-BR"/>
        </a:p>
      </dgm:t>
    </dgm:pt>
    <dgm:pt modelId="{96513A90-1978-4F6F-896F-9405AF82239B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Desinência</a:t>
          </a:r>
        </a:p>
      </dgm:t>
    </dgm:pt>
    <dgm:pt modelId="{08E6D7CF-93FC-4EF7-BE1E-CA9990A7B5B7}" type="parTrans" cxnId="{0D84B6B7-BC26-42D3-A5D4-C4D2599928C8}">
      <dgm:prSet/>
      <dgm:spPr/>
      <dgm:t>
        <a:bodyPr/>
        <a:lstStyle/>
        <a:p>
          <a:endParaRPr lang="pt-BR"/>
        </a:p>
      </dgm:t>
    </dgm:pt>
    <dgm:pt modelId="{3CBB6DF1-2FB0-45DF-B171-A69BE309E40B}" type="sibTrans" cxnId="{0D84B6B7-BC26-42D3-A5D4-C4D2599928C8}">
      <dgm:prSet/>
      <dgm:spPr/>
      <dgm:t>
        <a:bodyPr/>
        <a:lstStyle/>
        <a:p>
          <a:endParaRPr lang="pt-BR"/>
        </a:p>
      </dgm:t>
    </dgm:pt>
    <dgm:pt modelId="{58B49FDC-F5FF-4DC3-B433-89804A95DB41}">
      <dgm:prSet phldrT="[Texto]"/>
      <dgm:spPr/>
      <dgm:t>
        <a:bodyPr/>
        <a:lstStyle/>
        <a:p>
          <a:r>
            <a:rPr lang="pt-BR" dirty="0"/>
            <a:t>Elementos que se juntam ao final de algumas palavras para indicar suas flexões. Quando indica o número e o gênero das palavras variáveis, é chamada </a:t>
          </a:r>
          <a:r>
            <a:rPr lang="pt-BR" b="1" dirty="0"/>
            <a:t>desinência nominal</a:t>
          </a:r>
          <a:r>
            <a:rPr lang="pt-BR" dirty="0"/>
            <a:t>. Quando informa número e pessoa, tempo e modo dos verbos, recebe o nome de </a:t>
          </a:r>
          <a:r>
            <a:rPr lang="pt-BR" b="1" dirty="0"/>
            <a:t>desinência verbal</a:t>
          </a:r>
          <a:r>
            <a:rPr lang="pt-BR" dirty="0"/>
            <a:t>.</a:t>
          </a:r>
        </a:p>
      </dgm:t>
    </dgm:pt>
    <dgm:pt modelId="{E5F485C8-A4FF-4ECD-B077-CD8437DC6F92}" type="parTrans" cxnId="{B7A405A7-BA59-439E-878F-D32EA15B9976}">
      <dgm:prSet/>
      <dgm:spPr/>
      <dgm:t>
        <a:bodyPr/>
        <a:lstStyle/>
        <a:p>
          <a:endParaRPr lang="pt-BR"/>
        </a:p>
      </dgm:t>
    </dgm:pt>
    <dgm:pt modelId="{E9763F6F-3E20-42F9-B2E2-9FB2E71EDE09}" type="sibTrans" cxnId="{B7A405A7-BA59-439E-878F-D32EA15B9976}">
      <dgm:prSet/>
      <dgm:spPr/>
      <dgm:t>
        <a:bodyPr/>
        <a:lstStyle/>
        <a:p>
          <a:endParaRPr lang="pt-BR"/>
        </a:p>
      </dgm:t>
    </dgm:pt>
    <dgm:pt modelId="{9F69FEF7-FC7F-40FA-BD64-90B3C166B0E4}">
      <dgm:prSet phldrT="[Texto]"/>
      <dgm:spPr/>
      <dgm:t>
        <a:bodyPr/>
        <a:lstStyle/>
        <a:p>
          <a:r>
            <a:rPr lang="pt-BR" dirty="0"/>
            <a:t>Podem aparecer antes do radical (</a:t>
          </a:r>
          <a:r>
            <a:rPr lang="pt-BR" b="1" dirty="0"/>
            <a:t>prefixo</a:t>
          </a:r>
          <a:r>
            <a:rPr lang="pt-BR" dirty="0"/>
            <a:t>) ou depois do radical (</a:t>
          </a:r>
          <a:r>
            <a:rPr lang="pt-BR" b="1" dirty="0"/>
            <a:t>sufixo</a:t>
          </a:r>
          <a:r>
            <a:rPr lang="pt-BR" dirty="0"/>
            <a:t>).</a:t>
          </a:r>
        </a:p>
      </dgm:t>
    </dgm:pt>
    <dgm:pt modelId="{94FF6751-E364-49C7-9AE9-7C3785576482}" type="parTrans" cxnId="{59444B67-16AA-471C-AF74-069EF12E21E5}">
      <dgm:prSet/>
      <dgm:spPr/>
      <dgm:t>
        <a:bodyPr/>
        <a:lstStyle/>
        <a:p>
          <a:endParaRPr lang="pt-BR"/>
        </a:p>
      </dgm:t>
    </dgm:pt>
    <dgm:pt modelId="{4BCB86B3-F96A-4ED9-A37A-696AB1BABA0D}" type="sibTrans" cxnId="{59444B67-16AA-471C-AF74-069EF12E21E5}">
      <dgm:prSet/>
      <dgm:spPr/>
      <dgm:t>
        <a:bodyPr/>
        <a:lstStyle/>
        <a:p>
          <a:endParaRPr lang="pt-BR"/>
        </a:p>
      </dgm:t>
    </dgm:pt>
    <dgm:pt modelId="{E916ABC4-11F4-4C87-8741-8E64CA345B82}" type="pres">
      <dgm:prSet presAssocID="{B2635D7F-22EE-4510-948E-2E4EFF6ADC3B}" presName="linear" presStyleCnt="0">
        <dgm:presLayoutVars>
          <dgm:animLvl val="lvl"/>
          <dgm:resizeHandles val="exact"/>
        </dgm:presLayoutVars>
      </dgm:prSet>
      <dgm:spPr/>
    </dgm:pt>
    <dgm:pt modelId="{6EDC59B6-2978-4821-92A3-8AA2C64E5367}" type="pres">
      <dgm:prSet presAssocID="{E26AD954-001C-4B14-96AD-4A39F02A6C5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6569C24-4FAA-4BCE-B7A2-19728D459222}" type="pres">
      <dgm:prSet presAssocID="{E26AD954-001C-4B14-96AD-4A39F02A6C50}" presName="childText" presStyleLbl="revTx" presStyleIdx="0" presStyleCnt="2">
        <dgm:presLayoutVars>
          <dgm:bulletEnabled val="1"/>
        </dgm:presLayoutVars>
      </dgm:prSet>
      <dgm:spPr/>
    </dgm:pt>
    <dgm:pt modelId="{DC45712A-E070-4C0E-878D-C5D9F6AD83B1}" type="pres">
      <dgm:prSet presAssocID="{96513A90-1978-4F6F-896F-9405AF82239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35A7A9E-A724-4348-ABE0-E71BAE80899C}" type="pres">
      <dgm:prSet presAssocID="{96513A90-1978-4F6F-896F-9405AF82239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05EDC00-F405-43E5-937A-ADA220772F37}" srcId="{E26AD954-001C-4B14-96AD-4A39F02A6C50}" destId="{B1631EA1-6419-4491-B597-1C7818364BAE}" srcOrd="0" destOrd="0" parTransId="{B5CC605A-8C98-4C95-BA63-DF544AECDBF7}" sibTransId="{3C4327D6-1661-4A83-B6B6-DB474E84A330}"/>
    <dgm:cxn modelId="{4ABDB036-E692-4DEF-AE79-48581335D594}" type="presOf" srcId="{E26AD954-001C-4B14-96AD-4A39F02A6C50}" destId="{6EDC59B6-2978-4821-92A3-8AA2C64E5367}" srcOrd="0" destOrd="0" presId="urn:microsoft.com/office/officeart/2005/8/layout/vList2"/>
    <dgm:cxn modelId="{59444B67-16AA-471C-AF74-069EF12E21E5}" srcId="{E26AD954-001C-4B14-96AD-4A39F02A6C50}" destId="{9F69FEF7-FC7F-40FA-BD64-90B3C166B0E4}" srcOrd="1" destOrd="0" parTransId="{94FF6751-E364-49C7-9AE9-7C3785576482}" sibTransId="{4BCB86B3-F96A-4ED9-A37A-696AB1BABA0D}"/>
    <dgm:cxn modelId="{DC1A9799-FF9F-4C63-AD0D-3CB7060B2ACB}" type="presOf" srcId="{96513A90-1978-4F6F-896F-9405AF82239B}" destId="{DC45712A-E070-4C0E-878D-C5D9F6AD83B1}" srcOrd="0" destOrd="0" presId="urn:microsoft.com/office/officeart/2005/8/layout/vList2"/>
    <dgm:cxn modelId="{0C3F31A4-8461-4B87-BBCE-FB913D25180E}" type="presOf" srcId="{B2635D7F-22EE-4510-948E-2E4EFF6ADC3B}" destId="{E916ABC4-11F4-4C87-8741-8E64CA345B82}" srcOrd="0" destOrd="0" presId="urn:microsoft.com/office/officeart/2005/8/layout/vList2"/>
    <dgm:cxn modelId="{B7A405A7-BA59-439E-878F-D32EA15B9976}" srcId="{96513A90-1978-4F6F-896F-9405AF82239B}" destId="{58B49FDC-F5FF-4DC3-B433-89804A95DB41}" srcOrd="0" destOrd="0" parTransId="{E5F485C8-A4FF-4ECD-B077-CD8437DC6F92}" sibTransId="{E9763F6F-3E20-42F9-B2E2-9FB2E71EDE09}"/>
    <dgm:cxn modelId="{0D84B6B7-BC26-42D3-A5D4-C4D2599928C8}" srcId="{B2635D7F-22EE-4510-948E-2E4EFF6ADC3B}" destId="{96513A90-1978-4F6F-896F-9405AF82239B}" srcOrd="1" destOrd="0" parTransId="{08E6D7CF-93FC-4EF7-BE1E-CA9990A7B5B7}" sibTransId="{3CBB6DF1-2FB0-45DF-B171-A69BE309E40B}"/>
    <dgm:cxn modelId="{2B6703CD-B9EC-4530-84D0-AC4D8CCD4DEF}" type="presOf" srcId="{B1631EA1-6419-4491-B597-1C7818364BAE}" destId="{36569C24-4FAA-4BCE-B7A2-19728D459222}" srcOrd="0" destOrd="0" presId="urn:microsoft.com/office/officeart/2005/8/layout/vList2"/>
    <dgm:cxn modelId="{5BC600DA-5E4B-46BD-9868-F494D4F6DB38}" srcId="{B2635D7F-22EE-4510-948E-2E4EFF6ADC3B}" destId="{E26AD954-001C-4B14-96AD-4A39F02A6C50}" srcOrd="0" destOrd="0" parTransId="{3E609752-6F71-40AC-931C-9DB8BE71FF3B}" sibTransId="{7E1BF373-FDE5-461E-9741-064029141F4F}"/>
    <dgm:cxn modelId="{9F744FFD-627C-4CAB-98FB-F93085F2AB9A}" type="presOf" srcId="{58B49FDC-F5FF-4DC3-B433-89804A95DB41}" destId="{335A7A9E-A724-4348-ABE0-E71BAE80899C}" srcOrd="0" destOrd="0" presId="urn:microsoft.com/office/officeart/2005/8/layout/vList2"/>
    <dgm:cxn modelId="{D10648FF-515D-4ABC-B289-317C852B0758}" type="presOf" srcId="{9F69FEF7-FC7F-40FA-BD64-90B3C166B0E4}" destId="{36569C24-4FAA-4BCE-B7A2-19728D459222}" srcOrd="0" destOrd="1" presId="urn:microsoft.com/office/officeart/2005/8/layout/vList2"/>
    <dgm:cxn modelId="{76F0771C-9061-48E3-AC61-BDA9F9BCF35B}" type="presParOf" srcId="{E916ABC4-11F4-4C87-8741-8E64CA345B82}" destId="{6EDC59B6-2978-4821-92A3-8AA2C64E5367}" srcOrd="0" destOrd="0" presId="urn:microsoft.com/office/officeart/2005/8/layout/vList2"/>
    <dgm:cxn modelId="{5436FA48-1E85-424A-BA2D-B1449254A413}" type="presParOf" srcId="{E916ABC4-11F4-4C87-8741-8E64CA345B82}" destId="{36569C24-4FAA-4BCE-B7A2-19728D459222}" srcOrd="1" destOrd="0" presId="urn:microsoft.com/office/officeart/2005/8/layout/vList2"/>
    <dgm:cxn modelId="{576EEF01-B145-4669-87A1-77CA0B441721}" type="presParOf" srcId="{E916ABC4-11F4-4C87-8741-8E64CA345B82}" destId="{DC45712A-E070-4C0E-878D-C5D9F6AD83B1}" srcOrd="2" destOrd="0" presId="urn:microsoft.com/office/officeart/2005/8/layout/vList2"/>
    <dgm:cxn modelId="{AD301793-43CE-4FCA-9422-4DF76D944A3F}" type="presParOf" srcId="{E916ABC4-11F4-4C87-8741-8E64CA345B82}" destId="{335A7A9E-A724-4348-ABE0-E71BAE80899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800BA-89EE-41D7-9652-9083A56EFACB}">
      <dsp:nvSpPr>
        <dsp:cNvPr id="0" name=""/>
        <dsp:cNvSpPr/>
      </dsp:nvSpPr>
      <dsp:spPr>
        <a:xfrm>
          <a:off x="411022" y="1748"/>
          <a:ext cx="4615978" cy="318571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Orações coordenadas assindéticas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Quando as orações coordenadas se ligam sem conjunções coordenativas e aparecem separadas por vírgula ou ponto e vírgula.</a:t>
          </a:r>
          <a:endParaRPr lang="pt-BR" sz="4000" kern="1200" dirty="0"/>
        </a:p>
      </dsp:txBody>
      <dsp:txXfrm>
        <a:off x="411022" y="1748"/>
        <a:ext cx="4615978" cy="3185717"/>
      </dsp:txXfrm>
    </dsp:sp>
    <dsp:sp modelId="{15DED745-AEF3-432E-A5B6-8D728E122E7D}">
      <dsp:nvSpPr>
        <dsp:cNvPr id="0" name=""/>
        <dsp:cNvSpPr/>
      </dsp:nvSpPr>
      <dsp:spPr>
        <a:xfrm>
          <a:off x="5488598" y="114"/>
          <a:ext cx="4615978" cy="3188985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Orações coordenadas sindéticas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Quando as orações coordenadas são introduzidas por conjunções coordenativas.</a:t>
          </a:r>
          <a:r>
            <a:rPr lang="pt-BR" sz="3600" kern="1200" dirty="0"/>
            <a:t> </a:t>
          </a:r>
        </a:p>
      </dsp:txBody>
      <dsp:txXfrm>
        <a:off x="5488598" y="114"/>
        <a:ext cx="4615978" cy="31889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646E9-44AD-4EF1-B053-15B317FD51A4}">
      <dsp:nvSpPr>
        <dsp:cNvPr id="0" name=""/>
        <dsp:cNvSpPr/>
      </dsp:nvSpPr>
      <dsp:spPr>
        <a:xfrm>
          <a:off x="51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Paradoxo</a:t>
          </a:r>
        </a:p>
      </dsp:txBody>
      <dsp:txXfrm>
        <a:off x="51" y="30429"/>
        <a:ext cx="4913783" cy="1699200"/>
      </dsp:txXfrm>
    </dsp:sp>
    <dsp:sp modelId="{A913E805-1E6F-4A54-B63A-71D3D266299D}">
      <dsp:nvSpPr>
        <dsp:cNvPr id="0" name=""/>
        <dsp:cNvSpPr/>
      </dsp:nvSpPr>
      <dsp:spPr>
        <a:xfrm>
          <a:off x="51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Reunião de ideias contraditórias, incomuns e ilógicas, em um mesmo enunciado.</a:t>
          </a:r>
        </a:p>
      </dsp:txBody>
      <dsp:txXfrm>
        <a:off x="51" y="1729629"/>
        <a:ext cx="4913783" cy="2591280"/>
      </dsp:txXfrm>
    </dsp:sp>
    <dsp:sp modelId="{09DC795C-0F2C-4E48-8210-6F8EEA9686AB}">
      <dsp:nvSpPr>
        <dsp:cNvPr id="0" name=""/>
        <dsp:cNvSpPr/>
      </dsp:nvSpPr>
      <dsp:spPr>
        <a:xfrm>
          <a:off x="5601764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Antítese</a:t>
          </a:r>
        </a:p>
      </dsp:txBody>
      <dsp:txXfrm>
        <a:off x="5601764" y="30429"/>
        <a:ext cx="4913783" cy="1699200"/>
      </dsp:txXfrm>
    </dsp:sp>
    <dsp:sp modelId="{56A55DE6-4F33-4987-8678-4C8873ABC39B}">
      <dsp:nvSpPr>
        <dsp:cNvPr id="0" name=""/>
        <dsp:cNvSpPr/>
      </dsp:nvSpPr>
      <dsp:spPr>
        <a:xfrm>
          <a:off x="5601764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Quando empregamos palavras ou expressões de sentido contrário.</a:t>
          </a:r>
        </a:p>
      </dsp:txBody>
      <dsp:txXfrm>
        <a:off x="5601764" y="1729629"/>
        <a:ext cx="4913783" cy="2591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C59B6-2978-4821-92A3-8AA2C64E5367}">
      <dsp:nvSpPr>
        <dsp:cNvPr id="0" name=""/>
        <dsp:cNvSpPr/>
      </dsp:nvSpPr>
      <dsp:spPr>
        <a:xfrm>
          <a:off x="0" y="234037"/>
          <a:ext cx="10525052" cy="791505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300" kern="1200" dirty="0"/>
            <a:t>Afixo</a:t>
          </a:r>
        </a:p>
      </dsp:txBody>
      <dsp:txXfrm>
        <a:off x="38638" y="272675"/>
        <a:ext cx="10447776" cy="714229"/>
      </dsp:txXfrm>
    </dsp:sp>
    <dsp:sp modelId="{36569C24-4FAA-4BCE-B7A2-19728D459222}">
      <dsp:nvSpPr>
        <dsp:cNvPr id="0" name=""/>
        <dsp:cNvSpPr/>
      </dsp:nvSpPr>
      <dsp:spPr>
        <a:xfrm>
          <a:off x="0" y="1025542"/>
          <a:ext cx="10525052" cy="1263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1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600" kern="1200" dirty="0"/>
            <a:t>Morfemas que se juntam a um radical, modificando seu sentido básico e dando origem a novas palavras.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600" kern="1200" dirty="0"/>
            <a:t>Podem aparecer antes do radical (</a:t>
          </a:r>
          <a:r>
            <a:rPr lang="pt-BR" sz="2600" b="1" kern="1200" dirty="0"/>
            <a:t>prefixo</a:t>
          </a:r>
          <a:r>
            <a:rPr lang="pt-BR" sz="2600" kern="1200" dirty="0"/>
            <a:t>) ou depois do radical (</a:t>
          </a:r>
          <a:r>
            <a:rPr lang="pt-BR" sz="2600" b="1" kern="1200" dirty="0"/>
            <a:t>sufixo</a:t>
          </a:r>
          <a:r>
            <a:rPr lang="pt-BR" sz="2600" kern="1200" dirty="0"/>
            <a:t>).</a:t>
          </a:r>
        </a:p>
      </dsp:txBody>
      <dsp:txXfrm>
        <a:off x="0" y="1025542"/>
        <a:ext cx="10525052" cy="1263735"/>
      </dsp:txXfrm>
    </dsp:sp>
    <dsp:sp modelId="{DC45712A-E070-4C0E-878D-C5D9F6AD83B1}">
      <dsp:nvSpPr>
        <dsp:cNvPr id="0" name=""/>
        <dsp:cNvSpPr/>
      </dsp:nvSpPr>
      <dsp:spPr>
        <a:xfrm>
          <a:off x="0" y="2289277"/>
          <a:ext cx="10525052" cy="791505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300" kern="1200" dirty="0"/>
            <a:t>Desinência</a:t>
          </a:r>
        </a:p>
      </dsp:txBody>
      <dsp:txXfrm>
        <a:off x="38638" y="2327915"/>
        <a:ext cx="10447776" cy="714229"/>
      </dsp:txXfrm>
    </dsp:sp>
    <dsp:sp modelId="{335A7A9E-A724-4348-ABE0-E71BAE80899C}">
      <dsp:nvSpPr>
        <dsp:cNvPr id="0" name=""/>
        <dsp:cNvSpPr/>
      </dsp:nvSpPr>
      <dsp:spPr>
        <a:xfrm>
          <a:off x="0" y="3080782"/>
          <a:ext cx="10525052" cy="153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1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600" kern="1200" dirty="0"/>
            <a:t>Elementos que se juntam ao final de algumas palavras para indicar suas flexões. Quando indica o número e o gênero das palavras variáveis, é chamada </a:t>
          </a:r>
          <a:r>
            <a:rPr lang="pt-BR" sz="2600" b="1" kern="1200" dirty="0"/>
            <a:t>desinência nominal</a:t>
          </a:r>
          <a:r>
            <a:rPr lang="pt-BR" sz="2600" kern="1200" dirty="0"/>
            <a:t>. Quando informa número e pessoa, tempo e modo dos verbos, recebe o nome de </a:t>
          </a:r>
          <a:r>
            <a:rPr lang="pt-BR" sz="2600" b="1" kern="1200" dirty="0"/>
            <a:t>desinência verbal</a:t>
          </a:r>
          <a:r>
            <a:rPr lang="pt-BR" sz="2600" kern="1200" dirty="0"/>
            <a:t>.</a:t>
          </a:r>
        </a:p>
      </dsp:txBody>
      <dsp:txXfrm>
        <a:off x="0" y="3080782"/>
        <a:ext cx="10525052" cy="1536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948FA-4A76-4446-A486-681880DEC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30241C-DEC2-4FF4-BCD5-B3F15073BC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98CAE1-74E2-4197-B8DE-340AF142D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F77EFF-6E4C-4358-95A3-2970E7897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D1503D-210D-46DB-B5D4-B30CFE9C5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654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41A99D-89D3-485E-8CA3-DBE6B98C0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D4E7A4-DF7D-4007-9201-901CE0B86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772509-BDE4-445D-A5F3-B3DC36994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2DA54C-A889-4844-A5FE-436DC008E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536967-1A36-4703-949E-E00FC873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443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3D52A9-CCB6-4346-B07E-A47C5DE08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A15E5E-F585-4C5B-B022-5F77E300D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069177-4F46-420F-AAD6-F5315EF7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ED749D-EA73-4410-B4CC-C8586D02D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901F76-97E3-4324-80A2-8510F5A3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50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DC7531-2358-4B7B-BFA0-33D8AE347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FD0829-8796-4C6D-9092-71D1BF2B1C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2628F-0426-4D43-A2A1-8AE3681B7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ED4DEB-67EE-4B4A-B055-DF7ADE9BF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E2F18F-0FAC-4147-BFC1-2E96076E2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3B3805-C4F8-4C48-9FF3-77E21B8A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624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7B254C-6C15-445C-A4B3-2459AF9C0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F04429-586F-41DE-B778-5CB07E73E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9EAB01-1134-4881-879C-A0B7EBDD6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C0A5F9-E1E6-436A-8EB0-E14296E6B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AFCE8D0-D734-4259-B29E-4D99A0E987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DB30D99-6132-4F96-A418-7745BAED4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8B87E88-8F6F-4B81-B757-BAC88EDF9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0CD240-00F5-422C-ABF6-DF9D920D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05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45328-E294-4711-9D93-B59C7508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6F4C909-E727-4337-91A2-FDB9E312D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B13C81-2EE7-411F-8EE6-2464301D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3E25BEE-A03F-4DE2-A309-B30E5AC8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247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3698636-58A6-498F-880E-FA98075AD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01170EC-3541-4A42-9C84-184614D4A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243A4F5-A1C5-4EEF-A51F-90924A81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417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0CB80-A582-4CAE-8C3B-4A6E50045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52975A-1B30-46FF-BA7D-BDA26162D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A0D523D-78C5-4908-94A7-1F9FC3FA9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BF3E7A-77B3-4FB3-BC71-93B59463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BC4E32-BED4-4E3F-AAA4-C77A8F9E4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C7B51B-4BC6-4859-B4EA-D9A54260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18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4FFF2-6E1C-4673-A56B-9C678C7EA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B9FC1AA-7421-431D-9948-47CD4CC6A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B7BB495-4C44-4D02-AA06-AA2A6D2CA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E4CA1F-3655-4939-A4BF-4E56EFAC6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3AC911-0DC2-4377-AFF8-7BB16E474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1038DE-F883-4E2B-9969-2A8C34F0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81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A8EB5-E921-4D52-91DC-B231E1D6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C3E5D7-ACB1-4918-9C30-902D6E9DB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AAC964-7A92-4616-B71D-60E1061D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5A7AB7-35C0-4BBB-9B9C-464F331D0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C052F-EF61-427A-9040-A426E88F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30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397A48-3584-4931-AE69-2EC6BF3C3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ADA5885-AFF0-4A71-84EC-C498E594E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F0754E-C65B-4B4E-A486-41415DBF7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28E11D-D4FA-4380-9A15-BD794317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EA16E-7B7B-4579-B321-CDA0F4939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22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846E770-364D-46C9-BB69-7491D7851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9DCB35-358C-4C30-B949-A4F713AE3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6CBA6F-4C10-416C-AC1B-96B5C1FFAD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E27CA-3108-48A3-97ED-950E3EE048E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25F266-7BAD-45CE-BBB0-28F84F573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9EFFDA-D238-4A87-AC69-53A7E9254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2A1C1-9B1B-47E4-8620-1A1C3C5429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54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r>
              <a:rPr lang="pt-BR" dirty="0"/>
              <a:t>Unidade 7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75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52971" y="4352028"/>
            <a:ext cx="2428217" cy="19774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Poema de cordel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4358" y="2261561"/>
            <a:ext cx="6446089" cy="3515115"/>
          </a:xfrm>
        </p:spPr>
        <p:txBody>
          <a:bodyPr/>
          <a:lstStyle/>
          <a:p>
            <a:r>
              <a:rPr lang="pt-BR" dirty="0"/>
              <a:t>É um tipo de poesia popular de tradição oral, mas que também é registrado em folhetos impressos. </a:t>
            </a:r>
          </a:p>
          <a:p>
            <a:r>
              <a:rPr lang="pt-BR" dirty="0"/>
              <a:t>Nesses poemas, são utilizadas rimas simples para facilitar a memorização e, em geral, eles são ilustrados com xilogravuras.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64" y="1745971"/>
            <a:ext cx="1640433" cy="437288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855938" y="5578161"/>
            <a:ext cx="86594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Estúdio Meraki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569" y="4449200"/>
            <a:ext cx="829056" cy="17830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5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Conjunção coordenativa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74235"/>
          </a:xfrm>
        </p:spPr>
        <p:txBody>
          <a:bodyPr/>
          <a:lstStyle/>
          <a:p>
            <a:r>
              <a:rPr lang="pt-BR" dirty="0"/>
              <a:t>Quando as conjunções são utilizadas para ligar termos de mesma função sintática e orações independentes sintaticamente, bem como indicar relações de sentido entre os termos ou orações que liga, elas são chamadas </a:t>
            </a:r>
            <a:r>
              <a:rPr lang="pt-BR" b="1" dirty="0"/>
              <a:t>conjunções coordenativas</a:t>
            </a:r>
            <a:r>
              <a:rPr lang="pt-BR" dirty="0"/>
              <a:t>.</a:t>
            </a:r>
          </a:p>
          <a:p>
            <a:r>
              <a:rPr lang="pt-BR" dirty="0"/>
              <a:t>Tais conjunções podem ser tradicionalmente classificadas em: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281" y="3968162"/>
            <a:ext cx="3394013" cy="113133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322" y="4620102"/>
            <a:ext cx="4884652" cy="117863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313" y="5287984"/>
            <a:ext cx="4951917" cy="123156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680" y="4707673"/>
            <a:ext cx="4702887" cy="120073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357" y="4127380"/>
            <a:ext cx="4374133" cy="110504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39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Orações coordenadas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140859"/>
          </a:xfrm>
        </p:spPr>
        <p:txBody>
          <a:bodyPr/>
          <a:lstStyle/>
          <a:p>
            <a:r>
              <a:rPr lang="pt-BR" dirty="0"/>
              <a:t>Orações que apresentam estrutura sintática independente, isto é, não funcionam como termos de outra oração.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/>
          </p:cNvGraphicFramePr>
          <p:nvPr/>
        </p:nvGraphicFramePr>
        <p:xfrm>
          <a:off x="838200" y="2987749"/>
          <a:ext cx="10515600" cy="3189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43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Soneto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5275521" cy="4351338"/>
          </a:xfrm>
        </p:spPr>
        <p:txBody>
          <a:bodyPr/>
          <a:lstStyle/>
          <a:p>
            <a:r>
              <a:rPr lang="pt-BR" dirty="0"/>
              <a:t>É um poema organizado de forma fixa por dois quartetos (estrofes de quatro versos) seguidos de dois tercetos (estrofes de três versos). </a:t>
            </a:r>
          </a:p>
          <a:p>
            <a:r>
              <a:rPr lang="pt-BR" dirty="0"/>
              <a:t>No soneto, há rimas entre os versos, as quais obedecem a uma regularidade. De forma geral, os sonetos abordam temas ligados à vida humana.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892" y="1860700"/>
            <a:ext cx="5370812" cy="404880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23631" y="5355989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Camila Ferreira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4341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Figuras de linguagem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479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Estrutura das palavras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98328"/>
          </a:xfrm>
        </p:spPr>
        <p:txBody>
          <a:bodyPr/>
          <a:lstStyle/>
          <a:p>
            <a:r>
              <a:rPr lang="pt-BR" dirty="0"/>
              <a:t>Toda palavra é composta de pequenas partes portadoras de sentido denominadas </a:t>
            </a:r>
            <a:r>
              <a:rPr lang="pt-BR" b="1" dirty="0"/>
              <a:t>morfemas</a:t>
            </a:r>
            <a:r>
              <a:rPr lang="pt-BR" dirty="0"/>
              <a:t>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41" y="2698826"/>
            <a:ext cx="6981290" cy="1224587"/>
          </a:xfrm>
          <a:prstGeom prst="rect">
            <a:avLst/>
          </a:prstGeom>
        </p:spPr>
      </p:pic>
      <p:sp>
        <p:nvSpPr>
          <p:cNvPr id="6" name="Espaço Reservado para Conteúdo 1"/>
          <p:cNvSpPr txBox="1">
            <a:spLocks/>
          </p:cNvSpPr>
          <p:nvPr/>
        </p:nvSpPr>
        <p:spPr>
          <a:xfrm>
            <a:off x="990600" y="4178594"/>
            <a:ext cx="10515600" cy="2169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Dessa forma, o morfema </a:t>
            </a:r>
            <a:r>
              <a:rPr lang="pt-BR" b="1" dirty="0"/>
              <a:t>venc-</a:t>
            </a:r>
            <a:r>
              <a:rPr lang="pt-BR" dirty="0"/>
              <a:t> é denominado </a:t>
            </a:r>
            <a:r>
              <a:rPr lang="pt-BR" b="1" dirty="0"/>
              <a:t>radical</a:t>
            </a:r>
            <a:r>
              <a:rPr lang="pt-BR" dirty="0"/>
              <a:t>. </a:t>
            </a:r>
          </a:p>
          <a:p>
            <a:r>
              <a:rPr lang="pt-BR" dirty="0"/>
              <a:t>Já o morfema </a:t>
            </a:r>
            <a:r>
              <a:rPr lang="pt-BR" b="1" dirty="0"/>
              <a:t>e-</a:t>
            </a:r>
            <a:r>
              <a:rPr lang="pt-BR" dirty="0"/>
              <a:t>, a vogal que acompanha esse radical, é chamado </a:t>
            </a:r>
            <a:r>
              <a:rPr lang="pt-BR" b="1" dirty="0"/>
              <a:t>vogal temática</a:t>
            </a:r>
            <a:r>
              <a:rPr lang="pt-BR" dirty="0"/>
              <a:t>. Juntos, o radical e a vogal temática formam o </a:t>
            </a:r>
            <a:r>
              <a:rPr lang="pt-BR" b="1" dirty="0"/>
              <a:t>tema</a:t>
            </a:r>
            <a:r>
              <a:rPr lang="pt-BR" dirty="0"/>
              <a:t> da palavra.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138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CE0A0-59BB-4EDB-8653-F5E1359977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Estrutura das palavras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841153" y="1804188"/>
          <a:ext cx="10525052" cy="4851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547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Processo de formação das palavras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98328"/>
          </a:xfrm>
        </p:spPr>
        <p:txBody>
          <a:bodyPr>
            <a:noAutofit/>
          </a:bodyPr>
          <a:lstStyle/>
          <a:p>
            <a:r>
              <a:rPr lang="pt-BR" dirty="0"/>
              <a:t>A </a:t>
            </a:r>
            <a:r>
              <a:rPr lang="pt-BR" b="1" dirty="0"/>
              <a:t>derivação</a:t>
            </a:r>
            <a:r>
              <a:rPr lang="pt-BR" dirty="0"/>
              <a:t> é o processo que, com base em uma palavra já existente na língua (palavra primitiva), dá origem a outra (palavra derivada).</a:t>
            </a:r>
          </a:p>
          <a:p>
            <a:pPr marL="0" indent="0">
              <a:buNone/>
            </a:pPr>
            <a:br>
              <a:rPr lang="pt-BR" sz="1000" dirty="0"/>
            </a:br>
            <a:endParaRPr lang="pt-BR" sz="1000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692297" y="2931237"/>
          <a:ext cx="10781230" cy="31505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781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0117">
                <a:tc>
                  <a:txBody>
                    <a:bodyPr/>
                    <a:lstStyle/>
                    <a:p>
                      <a:r>
                        <a:rPr lang="pt-BR" sz="2800" dirty="0"/>
                        <a:t>Exemplos</a:t>
                      </a:r>
                    </a:p>
                  </a:txBody>
                  <a:tcPr marL="121289" marR="121289" marT="60644" marB="606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117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pt-BR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rendeira</a:t>
                      </a:r>
                      <a:r>
                        <a:rPr lang="pt-B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renda (palavra primitiva) + eira (sufixo)</a:t>
                      </a:r>
                      <a:endParaRPr lang="pt-BR" sz="2400" dirty="0"/>
                    </a:p>
                  </a:txBody>
                  <a:tcPr marL="121289" marR="121289" marT="60644" marB="606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infeliz</a:t>
                      </a: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in (prefixo) + feliz (palavra primitiva)</a:t>
                      </a:r>
                      <a:endParaRPr lang="pt-BR" sz="2400" dirty="0"/>
                    </a:p>
                  </a:txBody>
                  <a:tcPr marL="121289" marR="121289" marT="60644" marB="6064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anoitecer</a:t>
                      </a: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a (prefixo) + noit (primitiva) + ecer (sufixo)</a:t>
                      </a:r>
                      <a:endParaRPr lang="pt-BR" sz="2400" dirty="0"/>
                    </a:p>
                  </a:txBody>
                  <a:tcPr marL="121289" marR="121289" marT="60644" marB="6064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desigualdade</a:t>
                      </a:r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des (prefixo) + igual (primitiva) + dade (sufixo)</a:t>
                      </a:r>
                      <a:endParaRPr lang="pt-BR" sz="2400" dirty="0"/>
                    </a:p>
                  </a:txBody>
                  <a:tcPr marL="121289" marR="121289" marT="60644" marB="6064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52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20258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482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TrasandinaBook</vt:lpstr>
      <vt:lpstr>Tema do Office</vt:lpstr>
      <vt:lpstr> Unidade 7</vt:lpstr>
      <vt:lpstr>Poema de cordel</vt:lpstr>
      <vt:lpstr>Conjunção coordenativa</vt:lpstr>
      <vt:lpstr>Orações coordenadas</vt:lpstr>
      <vt:lpstr>Soneto</vt:lpstr>
      <vt:lpstr>Figuras de linguagem</vt:lpstr>
      <vt:lpstr>Estrutura das palavras</vt:lpstr>
      <vt:lpstr>Estrutura das palavras</vt:lpstr>
      <vt:lpstr>Processo de formação das palavras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7</dc:title>
  <dc:creator>João Paulo Bortoluci</dc:creator>
  <cp:lastModifiedBy>João Paulo Bortoluci</cp:lastModifiedBy>
  <cp:revision>1</cp:revision>
  <dcterms:created xsi:type="dcterms:W3CDTF">2020-04-03T02:13:00Z</dcterms:created>
  <dcterms:modified xsi:type="dcterms:W3CDTF">2020-04-03T02:14:16Z</dcterms:modified>
</cp:coreProperties>
</file>