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90" r:id="rId3"/>
    <p:sldId id="291" r:id="rId4"/>
    <p:sldId id="292" r:id="rId5"/>
    <p:sldId id="293" r:id="rId6"/>
    <p:sldId id="294" r:id="rId7"/>
    <p:sldId id="295" r:id="rId8"/>
    <p:sldId id="347" r:id="rId9"/>
    <p:sldId id="348" r:id="rId10"/>
    <p:sldId id="297" r:id="rId11"/>
    <p:sldId id="298" r:id="rId12"/>
    <p:sldId id="299" r:id="rId13"/>
    <p:sldId id="300" r:id="rId1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2AC366-1ABA-477D-A124-2F38CA78AF8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3CE796B-39C7-48F9-89E1-D91C014734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DA3FBDD-0C93-40CD-B3D0-35B1BF16D7D8}"/>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14C5FAB9-944C-4307-BA03-646CCE71525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8B7CF7B-7E8D-4863-899A-A14E22631BB2}"/>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1936811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70FDC-E895-41F5-ADA9-6A98E1AD9A2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28EA862-6543-4ADE-8FD8-FB5EABF3946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C84A9E3-6551-4BFE-89D5-2C51D11FB708}"/>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9E9576DF-5E4C-4C5B-9962-9CD4AFF3EF1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1DC511C-E80B-4F20-9357-80BA980062AA}"/>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103461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182A6-2D28-40A9-BF3E-3C451929DA3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E9BECB8C-857A-41AA-A144-4BF0F902F7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0A92905F-DDFD-4EB6-91DA-73C0F19E186F}"/>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0313882C-FE30-4AC1-906F-D01034338B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13150CB-C3E4-4F6A-ADEB-1DFEDFF299E6}"/>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594152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77378-2389-436E-8CFC-AB09DDC6D54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D62C16D-EDE0-4B64-9D26-936C53918C8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F52D334-DC1E-4A1D-B181-099FFB883BA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1B4CC322-F5A5-4C95-98CD-DA79724BE709}"/>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72F4D3B6-7635-4BEC-90F6-2E4493BBE1D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4D959B7-9F95-46F2-91E9-AF374AF8D887}"/>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1247522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498615-44A4-4A91-878F-B56DD96BB779}"/>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E167215-47C9-402C-9268-B2BDE73A4A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5BC055BB-A6D9-4BE9-B4AC-4D2F7880AD6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9252685-67CB-4E48-8D21-8076BEBCAE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0CB983D-9FC4-4585-87A9-7401339FE92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4906360-77DF-42C4-A22E-5B3FA21F3484}"/>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8" name="Espaço Reservado para Rodapé 7">
            <a:extLst>
              <a:ext uri="{FF2B5EF4-FFF2-40B4-BE49-F238E27FC236}">
                <a16:creationId xmlns:a16="http://schemas.microsoft.com/office/drawing/2014/main" id="{8447BF98-B4C7-4BB3-9ED1-6D8D8D5CE12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87DCE0E-2C93-4E85-B4F5-5A4139F06CE7}"/>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3594604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999B38-CDFF-40C8-BE6D-C25943F5A67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0F36442-02BB-4682-BF31-4622489CD56B}"/>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4" name="Espaço Reservado para Rodapé 3">
            <a:extLst>
              <a:ext uri="{FF2B5EF4-FFF2-40B4-BE49-F238E27FC236}">
                <a16:creationId xmlns:a16="http://schemas.microsoft.com/office/drawing/2014/main" id="{B73BD762-D5C7-44BF-9180-776AAB47CBA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12EA6AA8-5AA1-4FEF-BF25-FBCC38380D77}"/>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155209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BDFABC1-19ED-46D6-A08B-7E57AA03FD93}"/>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3" name="Espaço Reservado para Rodapé 2">
            <a:extLst>
              <a:ext uri="{FF2B5EF4-FFF2-40B4-BE49-F238E27FC236}">
                <a16:creationId xmlns:a16="http://schemas.microsoft.com/office/drawing/2014/main" id="{AC644847-A24C-4E08-85F8-79DE6F62DD8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E2CA8BF-CF12-4B49-902F-48D3C877796E}"/>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767882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6A088-E358-48E8-B17B-4C6D615DAA4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FCA8A4B-75C8-4D42-8503-8141C2546C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E6CE368-A10C-4EF9-A92A-CB1F3CB2F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87C6326-EFF0-44B1-9513-8E8C6A75FF48}"/>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C3EA1392-E729-4341-82DD-7C359290E17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29B8744-10D8-4D9F-BED7-6FED27E58581}"/>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1090787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79EC39-5F45-4E98-9473-B34F671EFB8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A48EA00-9BC5-4CFB-99DD-48D11F0D5C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37B65E6-3072-4FA0-A4E0-54E4010319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063D9C5-0F96-4EC7-8ED4-60977EFB5C13}"/>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5B22A7BE-CC00-48D9-AAAB-767CB3C4E76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B17C977-95F5-4799-9666-1C8FBBF1CFDF}"/>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3480075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2DAEA9-A83F-49E1-82C9-43E2954C445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409EEC5-B12A-4F5F-800C-D48186375062}"/>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87B8AE2-760F-4F8A-B5F2-406F0CE457CE}"/>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32F5D3E1-0F5A-497E-878E-5A3B4E6891E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A6FBB4B-EF83-46CC-A3F7-38246359C54A}"/>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765052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F3D8002-CFCF-452B-8D40-98EDBB2C900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674831B-2DC3-4AEC-A3C7-EB874E67A75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184452E-42FB-45A5-8002-A836282542AE}"/>
              </a:ext>
            </a:extLst>
          </p:cNvPr>
          <p:cNvSpPr>
            <a:spLocks noGrp="1"/>
          </p:cNvSpPr>
          <p:nvPr>
            <p:ph type="dt" sz="half" idx="10"/>
          </p:nvPr>
        </p:nvSpPr>
        <p:spPr/>
        <p:txBody>
          <a:body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20C7F3EE-F0C6-4325-8FB0-8F43F1405FB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D921922-9508-4E35-89EC-E7D1BD06F4D2}"/>
              </a:ext>
            </a:extLst>
          </p:cNvPr>
          <p:cNvSpPr>
            <a:spLocks noGrp="1"/>
          </p:cNvSpPr>
          <p:nvPr>
            <p:ph type="sldNum" sz="quarter" idx="12"/>
          </p:nvPr>
        </p:nvSpPr>
        <p:spPr/>
        <p:txBody>
          <a:bodyPr/>
          <a:lstStyle/>
          <a:p>
            <a:fld id="{9059D9EB-1CCA-448E-8EF3-1116339B1AFD}" type="slidenum">
              <a:rPr lang="pt-BR" smtClean="0"/>
              <a:t>‹nº›</a:t>
            </a:fld>
            <a:endParaRPr lang="pt-BR"/>
          </a:p>
        </p:txBody>
      </p:sp>
    </p:spTree>
    <p:extLst>
      <p:ext uri="{BB962C8B-B14F-4D97-AF65-F5344CB8AC3E}">
        <p14:creationId xmlns:p14="http://schemas.microsoft.com/office/powerpoint/2010/main" val="3757012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tIns="0" rIns="0" bIns="0" anchor="ctr"/>
          <a:lstStyle/>
          <a:p>
            <a:endParaRPr lang="pt-BR"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tIns="0" rIns="0" bIns="0" anchor="ctr"/>
          <a:lstStyle/>
          <a:p>
            <a:pPr algn="ctr"/>
            <a:endParaRPr lang="pt-BR" sz="3200" b="0" strike="noStrike" spc="-1">
              <a:latin typeface="Arial"/>
            </a:endParaRPr>
          </a:p>
        </p:txBody>
      </p:sp>
    </p:spTree>
    <p:extLst>
      <p:ext uri="{BB962C8B-B14F-4D97-AF65-F5344CB8AC3E}">
        <p14:creationId xmlns:p14="http://schemas.microsoft.com/office/powerpoint/2010/main" val="2971474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838080" y="365040"/>
            <a:ext cx="10515240" cy="1325160"/>
          </a:xfrm>
          <a:prstGeom prst="rect">
            <a:avLst/>
          </a:prstGeom>
        </p:spPr>
        <p:txBody>
          <a:bodyPr lIns="0" tIns="0" rIns="0" bIns="0" anchor="ctr"/>
          <a:lstStyle/>
          <a:p>
            <a:endParaRPr lang="pt-BR" sz="1800" b="0" strike="noStrike" spc="-1">
              <a:solidFill>
                <a:srgbClr val="000000"/>
              </a:solidFill>
              <a:latin typeface="Calibri"/>
            </a:endParaRPr>
          </a:p>
        </p:txBody>
      </p:sp>
      <p:sp>
        <p:nvSpPr>
          <p:cNvPr id="134"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pt-BR" sz="2800" b="0" strike="noStrike" spc="-1">
              <a:solidFill>
                <a:srgbClr val="000000"/>
              </a:solidFill>
              <a:latin typeface="Calibri"/>
            </a:endParaRPr>
          </a:p>
        </p:txBody>
      </p:sp>
      <p:sp>
        <p:nvSpPr>
          <p:cNvPr id="135"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pt-BR" sz="2800" b="0" strike="noStrike" spc="-1">
              <a:solidFill>
                <a:srgbClr val="000000"/>
              </a:solidFill>
              <a:latin typeface="Calibri"/>
            </a:endParaRPr>
          </a:p>
        </p:txBody>
      </p:sp>
    </p:spTree>
    <p:extLst>
      <p:ext uri="{BB962C8B-B14F-4D97-AF65-F5344CB8AC3E}">
        <p14:creationId xmlns:p14="http://schemas.microsoft.com/office/powerpoint/2010/main" val="3699936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7129E5D-2AEB-4C30-99B2-2343AC4E6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9E2A73B-A9BC-4BF1-8FCE-5B1AB48326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BBC29F6-C496-4F5F-90CB-CC30F6C838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DF8F35-E671-4444-91C4-646B2C25A68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3D206E67-969F-499B-8408-C371D1FC99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A3B3B9F-595F-423B-8380-9CE089061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59D9EB-1CCA-448E-8EF3-1116339B1AFD}" type="slidenum">
              <a:rPr lang="pt-BR" smtClean="0"/>
              <a:t>‹nº›</a:t>
            </a:fld>
            <a:endParaRPr lang="pt-BR"/>
          </a:p>
        </p:txBody>
      </p:sp>
    </p:spTree>
    <p:extLst>
      <p:ext uri="{BB962C8B-B14F-4D97-AF65-F5344CB8AC3E}">
        <p14:creationId xmlns:p14="http://schemas.microsoft.com/office/powerpoint/2010/main" val="1425396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extShape 1"/>
          <p:cNvSpPr txBox="1"/>
          <p:nvPr/>
        </p:nvSpPr>
        <p:spPr>
          <a:xfrm>
            <a:off x="1523880" y="1122480"/>
            <a:ext cx="9143640" cy="2387160"/>
          </a:xfrm>
          <a:prstGeom prst="rect">
            <a:avLst/>
          </a:prstGeom>
          <a:noFill/>
          <a:ln>
            <a:noFill/>
          </a:ln>
        </p:spPr>
        <p:txBody>
          <a:bodyPr anchor="b">
            <a:normAutofit/>
          </a:bodyPr>
          <a:lstStyle/>
          <a:p>
            <a:pPr algn="ctr">
              <a:lnSpc>
                <a:spcPct val="90000"/>
              </a:lnSpc>
            </a:pPr>
            <a:br>
              <a:rPr dirty="0"/>
            </a:br>
            <a:r>
              <a:rPr lang="pt-BR" sz="4800" b="0" strike="noStrike" spc="-1" dirty="0">
                <a:solidFill>
                  <a:srgbClr val="000000"/>
                </a:solidFill>
                <a:latin typeface="RobotoBR"/>
              </a:rPr>
              <a:t>Capítulo 4</a:t>
            </a:r>
            <a:endParaRPr lang="pt-BR" sz="4800" b="0" strike="noStrike" spc="-1" dirty="0">
              <a:solidFill>
                <a:srgbClr val="000000"/>
              </a:solidFill>
              <a:latin typeface="Calibri"/>
            </a:endParaRPr>
          </a:p>
        </p:txBody>
      </p:sp>
      <p:pic>
        <p:nvPicPr>
          <p:cNvPr id="3"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extShape 1"/>
          <p:cNvSpPr txBox="1"/>
          <p:nvPr/>
        </p:nvSpPr>
        <p:spPr>
          <a:xfrm>
            <a:off x="1194449" y="335181"/>
            <a:ext cx="10133308" cy="1058469"/>
          </a:xfrm>
          <a:prstGeom prst="rect">
            <a:avLst/>
          </a:prstGeom>
          <a:solidFill>
            <a:srgbClr val="ED7D31">
              <a:alpha val="70000"/>
            </a:srgbClr>
          </a:solidFill>
          <a:ln w="31680">
            <a:solidFill>
              <a:srgbClr val="ED7D31"/>
            </a:solidFill>
            <a:miter/>
          </a:ln>
        </p:spPr>
        <p:txBody>
          <a:bodyPr anchor="ctr">
            <a:noAutofit/>
          </a:bodyPr>
          <a:lstStyle/>
          <a:p>
            <a:pPr algn="ctr">
              <a:lnSpc>
                <a:spcPct val="90000"/>
              </a:lnSpc>
            </a:pPr>
            <a:r>
              <a:rPr lang="pt-BR" sz="4400" b="1" strike="noStrike" spc="-1" dirty="0">
                <a:solidFill>
                  <a:srgbClr val="FFFFFF"/>
                </a:solidFill>
                <a:latin typeface="Calibri"/>
                <a:cs typeface="Calibri"/>
              </a:rPr>
              <a:t>Período composto por coordenação</a:t>
            </a:r>
            <a:endParaRPr lang="pt-BR" sz="4400" b="0" strike="noStrike" spc="-1" dirty="0">
              <a:solidFill>
                <a:srgbClr val="FFFFFF"/>
              </a:solidFill>
              <a:latin typeface="Calibri"/>
              <a:cs typeface="Calibri"/>
            </a:endParaRPr>
          </a:p>
        </p:txBody>
      </p:sp>
      <p:sp>
        <p:nvSpPr>
          <p:cNvPr id="329" name="TextShape 2"/>
          <p:cNvSpPr txBox="1"/>
          <p:nvPr/>
        </p:nvSpPr>
        <p:spPr>
          <a:xfrm>
            <a:off x="1181720" y="1391058"/>
            <a:ext cx="10366360" cy="2580480"/>
          </a:xfrm>
          <a:prstGeom prst="rect">
            <a:avLst/>
          </a:prstGeom>
          <a:noFill/>
          <a:ln>
            <a:noFill/>
          </a:ln>
        </p:spPr>
        <p:txBody>
          <a:bodyPr/>
          <a:lstStyle/>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Um período pode apresentar uma ou mais orações. Chama-se </a:t>
            </a:r>
            <a:r>
              <a:rPr lang="pt-BR" sz="2800" b="1" strike="noStrike" spc="-1" dirty="0">
                <a:solidFill>
                  <a:srgbClr val="000000"/>
                </a:solidFill>
                <a:latin typeface="RobotoBR"/>
              </a:rPr>
              <a:t>período simples </a:t>
            </a:r>
            <a:r>
              <a:rPr lang="pt-BR" sz="2800" b="0" strike="noStrike" spc="-1" dirty="0">
                <a:solidFill>
                  <a:srgbClr val="000000"/>
                </a:solidFill>
                <a:latin typeface="RobotoBR"/>
              </a:rPr>
              <a:t>aquele que tem apenas uma oração e </a:t>
            </a:r>
            <a:r>
              <a:rPr lang="pt-BR" sz="2800" b="1" strike="noStrike" spc="-1" dirty="0">
                <a:solidFill>
                  <a:srgbClr val="000000"/>
                </a:solidFill>
                <a:latin typeface="RobotoBR"/>
              </a:rPr>
              <a:t>período composto </a:t>
            </a:r>
            <a:r>
              <a:rPr lang="pt-BR" sz="2800" b="0" strike="noStrike" spc="-1" dirty="0">
                <a:solidFill>
                  <a:srgbClr val="000000"/>
                </a:solidFill>
                <a:latin typeface="RobotoBR"/>
              </a:rPr>
              <a:t>aquele formado por duas ou mais orações.</a:t>
            </a:r>
            <a:endParaRPr lang="pt-BR" sz="28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No período composto analisado, as orações são sintaticamente independentes. Elas podem se combinar para formar grupos oracionais que ajudam a desenvolver uma ideia com um sentido mais preciso.</a:t>
            </a:r>
            <a:endParaRPr lang="pt-BR" sz="2800" b="0" strike="noStrike" spc="-1" dirty="0">
              <a:solidFill>
                <a:srgbClr val="000000"/>
              </a:solidFill>
              <a:latin typeface="Calibri"/>
            </a:endParaRPr>
          </a:p>
        </p:txBody>
      </p:sp>
      <p:pic>
        <p:nvPicPr>
          <p:cNvPr id="331" name="Imagem 6"/>
          <p:cNvPicPr/>
          <p:nvPr/>
        </p:nvPicPr>
        <p:blipFill>
          <a:blip r:embed="rId2"/>
          <a:stretch/>
        </p:blipFill>
        <p:spPr>
          <a:xfrm>
            <a:off x="2769105" y="4551419"/>
            <a:ext cx="6684655" cy="1541638"/>
          </a:xfrm>
          <a:prstGeom prst="rect">
            <a:avLst/>
          </a:prstGeom>
          <a:ln w="31680">
            <a:noFill/>
          </a:ln>
        </p:spPr>
      </p:pic>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extShape 1"/>
          <p:cNvSpPr txBox="1"/>
          <p:nvPr/>
        </p:nvSpPr>
        <p:spPr>
          <a:xfrm>
            <a:off x="1514160" y="570600"/>
            <a:ext cx="9893880" cy="973800"/>
          </a:xfrm>
          <a:prstGeom prst="rect">
            <a:avLst/>
          </a:prstGeom>
          <a:noFill/>
          <a:ln>
            <a:solidFill>
              <a:srgbClr val="ED7D31"/>
            </a:solidFill>
          </a:ln>
        </p:spPr>
        <p:txBody>
          <a:bodyPr anchor="b"/>
          <a:lstStyle/>
          <a:p>
            <a:pPr algn="ctr">
              <a:lnSpc>
                <a:spcPct val="90000"/>
              </a:lnSpc>
            </a:pPr>
            <a:r>
              <a:rPr lang="pt-BR" sz="4400" strike="noStrike" spc="-1" dirty="0">
                <a:solidFill>
                  <a:schemeClr val="accent2"/>
                </a:solidFill>
                <a:latin typeface="Calibri"/>
                <a:cs typeface="Calibri"/>
              </a:rPr>
              <a:t>Período composto por coordenação</a:t>
            </a:r>
          </a:p>
        </p:txBody>
      </p:sp>
      <p:sp>
        <p:nvSpPr>
          <p:cNvPr id="336" name="TextShape 4"/>
          <p:cNvSpPr txBox="1"/>
          <p:nvPr/>
        </p:nvSpPr>
        <p:spPr>
          <a:xfrm>
            <a:off x="1587385" y="1544760"/>
            <a:ext cx="9820655" cy="4858980"/>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Se a intenção fosse acrescentar mais uma informação que se opusesse à primeira, o período poderia ser construído assim:</a:t>
            </a:r>
          </a:p>
          <a:p>
            <a:pPr marL="228600" indent="-228240">
              <a:lnSpc>
                <a:spcPct val="90000"/>
              </a:lnSpc>
              <a:spcBef>
                <a:spcPts val="1001"/>
              </a:spcBef>
              <a:buClr>
                <a:srgbClr val="000000"/>
              </a:buClr>
              <a:buFont typeface="Arial"/>
              <a:buChar char="•"/>
            </a:pPr>
            <a:endParaRPr lang="pt-BR" sz="2800" b="0" strike="noStrike" spc="-1" dirty="0">
              <a:solidFill>
                <a:srgbClr val="000000"/>
              </a:solidFill>
              <a:latin typeface="RobotoBR"/>
            </a:endParaRPr>
          </a:p>
          <a:p>
            <a:pPr marL="228600" indent="-228240">
              <a:lnSpc>
                <a:spcPct val="90000"/>
              </a:lnSpc>
              <a:spcBef>
                <a:spcPts val="1001"/>
              </a:spcBef>
              <a:buClr>
                <a:srgbClr val="000000"/>
              </a:buClr>
              <a:buFont typeface="Arial"/>
              <a:buChar char="•"/>
            </a:pPr>
            <a:endParaRPr lang="pt-BR" sz="28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endParaRPr lang="pt-BR" sz="2800" b="0" strike="noStrike" spc="-1" dirty="0">
              <a:solidFill>
                <a:srgbClr val="000000"/>
              </a:solidFill>
              <a:latin typeface="RobotoBR"/>
            </a:endParaRPr>
          </a:p>
          <a:p>
            <a:pPr marL="228600" indent="-228240">
              <a:lnSpc>
                <a:spcPct val="90000"/>
              </a:lnSpc>
              <a:spcBef>
                <a:spcPts val="1001"/>
              </a:spcBef>
              <a:buClr>
                <a:srgbClr val="000000"/>
              </a:buClr>
              <a:buFont typeface="Arial"/>
              <a:buChar char="•"/>
            </a:pPr>
            <a:endParaRPr lang="pt-BR" sz="2800" b="0" strike="noStrike" spc="-1" dirty="0">
              <a:solidFill>
                <a:srgbClr val="000000"/>
              </a:solidFill>
              <a:latin typeface="RobotoBR"/>
            </a:endParaRPr>
          </a:p>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Observe que as duas orações estão completas. No entanto, a segunda traz uma ideia de oposição em relação à primeira, ampliando o sentido do período.</a:t>
            </a:r>
            <a:endParaRPr lang="pt-BR" sz="2800" b="0" strike="noStrike" spc="-1" dirty="0">
              <a:solidFill>
                <a:srgbClr val="000000"/>
              </a:solidFill>
              <a:latin typeface="Calibri"/>
            </a:endParaRPr>
          </a:p>
        </p:txBody>
      </p:sp>
      <p:pic>
        <p:nvPicPr>
          <p:cNvPr id="8" name="Imagem 4"/>
          <p:cNvPicPr/>
          <p:nvPr/>
        </p:nvPicPr>
        <p:blipFill>
          <a:blip r:embed="rId2"/>
          <a:stretch/>
        </p:blipFill>
        <p:spPr>
          <a:xfrm>
            <a:off x="3085094" y="2678825"/>
            <a:ext cx="6133040" cy="1967653"/>
          </a:xfrm>
          <a:prstGeom prst="rect">
            <a:avLst/>
          </a:prstGeom>
          <a:ln>
            <a:noFill/>
          </a:ln>
        </p:spPr>
      </p:pic>
      <p:pic>
        <p:nvPicPr>
          <p:cNvPr id="9"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CustomShape 1"/>
          <p:cNvSpPr/>
          <p:nvPr/>
        </p:nvSpPr>
        <p:spPr>
          <a:xfrm>
            <a:off x="484200" y="470880"/>
            <a:ext cx="4380480" cy="5891760"/>
          </a:xfrm>
          <a:custGeom>
            <a:avLst/>
            <a:gdLst/>
            <a:ahLst/>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ED7D31"/>
          </a:solidFill>
          <a:ln>
            <a:noFill/>
          </a:ln>
        </p:spPr>
        <p:style>
          <a:lnRef idx="2">
            <a:schemeClr val="accent1">
              <a:shade val="50000"/>
            </a:schemeClr>
          </a:lnRef>
          <a:fillRef idx="1">
            <a:schemeClr val="accent1"/>
          </a:fillRef>
          <a:effectRef idx="0">
            <a:schemeClr val="accent1"/>
          </a:effectRef>
          <a:fontRef idx="minor"/>
        </p:style>
      </p:sp>
      <p:sp>
        <p:nvSpPr>
          <p:cNvPr id="338" name="TextShape 2"/>
          <p:cNvSpPr txBox="1"/>
          <p:nvPr/>
        </p:nvSpPr>
        <p:spPr>
          <a:xfrm>
            <a:off x="862920" y="1011960"/>
            <a:ext cx="3415680" cy="4795200"/>
          </a:xfrm>
          <a:prstGeom prst="rect">
            <a:avLst/>
          </a:prstGeom>
          <a:noFill/>
          <a:ln>
            <a:noFill/>
          </a:ln>
        </p:spPr>
        <p:txBody>
          <a:bodyPr anchor="ctr">
            <a:normAutofit/>
          </a:bodyPr>
          <a:lstStyle/>
          <a:p>
            <a:pPr>
              <a:lnSpc>
                <a:spcPct val="90000"/>
              </a:lnSpc>
            </a:pPr>
            <a:r>
              <a:rPr lang="pt-BR" sz="4400" b="1" strike="noStrike" spc="-1" dirty="0">
                <a:solidFill>
                  <a:srgbClr val="FFFFFF"/>
                </a:solidFill>
                <a:latin typeface="Calibri"/>
                <a:cs typeface="Calibri"/>
              </a:rPr>
              <a:t>Períodos compostos por coordenação e por subordinação</a:t>
            </a:r>
            <a:endParaRPr lang="pt-BR" sz="4400" b="0" strike="noStrike" spc="-1" dirty="0">
              <a:solidFill>
                <a:srgbClr val="FFFFFF"/>
              </a:solidFill>
              <a:latin typeface="Calibri"/>
              <a:cs typeface="Calibri"/>
            </a:endParaRPr>
          </a:p>
        </p:txBody>
      </p:sp>
      <p:grpSp>
        <p:nvGrpSpPr>
          <p:cNvPr id="339" name="Group 3"/>
          <p:cNvGrpSpPr/>
          <p:nvPr/>
        </p:nvGrpSpPr>
        <p:grpSpPr>
          <a:xfrm>
            <a:off x="4938532" y="474839"/>
            <a:ext cx="6769028" cy="6211159"/>
            <a:chOff x="5194440" y="474840"/>
            <a:chExt cx="6513120" cy="5877360"/>
          </a:xfrm>
        </p:grpSpPr>
        <p:sp>
          <p:nvSpPr>
            <p:cNvPr id="340" name="CustomShape 4"/>
            <p:cNvSpPr/>
            <p:nvPr/>
          </p:nvSpPr>
          <p:spPr>
            <a:xfrm>
              <a:off x="5194440" y="474840"/>
              <a:ext cx="6513120" cy="1910880"/>
            </a:xfrm>
            <a:prstGeom prst="roundRect">
              <a:avLst>
                <a:gd name="adj" fmla="val 16667"/>
              </a:avLst>
            </a:prstGeom>
            <a:solidFill>
              <a:schemeClr val="accent4">
                <a:lumMod val="20000"/>
                <a:lumOff val="80000"/>
              </a:schemeClr>
            </a:solidFill>
            <a:ln>
              <a:noFill/>
            </a:ln>
          </p:spPr>
          <p:style>
            <a:lnRef idx="0">
              <a:scrgbClr r="0" g="0" b="0"/>
            </a:lnRef>
            <a:fillRef idx="0">
              <a:scrgbClr r="0" g="0" b="0"/>
            </a:fillRef>
            <a:effectRef idx="2">
              <a:scrgbClr r="0" g="0" b="0"/>
            </a:effectRef>
            <a:fontRef idx="minor"/>
          </p:style>
          <p:txBody>
            <a:bodyPr lIns="188640" tIns="188640" rIns="95400" bIns="188640" anchor="ctr"/>
            <a:lstStyle/>
            <a:p>
              <a:pPr>
                <a:lnSpc>
                  <a:spcPct val="90000"/>
                </a:lnSpc>
                <a:spcAft>
                  <a:spcPts val="876"/>
                </a:spcAft>
              </a:pPr>
              <a:r>
                <a:rPr lang="pt-BR" sz="2500" b="0" strike="noStrike" spc="-1" dirty="0">
                  <a:latin typeface="RobotoBR"/>
                </a:rPr>
                <a:t>O período formado por orações completas, sintaticamente independentes, é chamado </a:t>
              </a:r>
              <a:r>
                <a:rPr lang="pt-BR" sz="2500" b="1" strike="noStrike" spc="-1" dirty="0">
                  <a:latin typeface="RobotoBR"/>
                </a:rPr>
                <a:t>período composto por coordenação</a:t>
              </a:r>
              <a:r>
                <a:rPr lang="pt-BR" sz="2500" b="0" strike="noStrike" spc="-1" dirty="0">
                  <a:latin typeface="RobotoBR"/>
                </a:rPr>
                <a:t>.</a:t>
              </a:r>
              <a:endParaRPr lang="pt-BR" sz="2500" b="0" strike="noStrike" spc="-1" dirty="0">
                <a:latin typeface="Arial"/>
              </a:endParaRPr>
            </a:p>
          </p:txBody>
        </p:sp>
        <p:sp>
          <p:nvSpPr>
            <p:cNvPr id="341" name="CustomShape 5"/>
            <p:cNvSpPr/>
            <p:nvPr/>
          </p:nvSpPr>
          <p:spPr>
            <a:xfrm>
              <a:off x="5194440" y="2458080"/>
              <a:ext cx="6513120" cy="1910880"/>
            </a:xfrm>
            <a:prstGeom prst="roundRect">
              <a:avLst>
                <a:gd name="adj" fmla="val 16667"/>
              </a:avLst>
            </a:prstGeom>
            <a:solidFill>
              <a:schemeClr val="bg2"/>
            </a:solidFill>
            <a:ln>
              <a:noFill/>
            </a:ln>
          </p:spPr>
          <p:style>
            <a:lnRef idx="0">
              <a:scrgbClr r="0" g="0" b="0"/>
            </a:lnRef>
            <a:fillRef idx="0">
              <a:scrgbClr r="0" g="0" b="0"/>
            </a:fillRef>
            <a:effectRef idx="2">
              <a:scrgbClr r="0" g="0" b="0"/>
            </a:effectRef>
            <a:fontRef idx="minor"/>
          </p:style>
          <p:txBody>
            <a:bodyPr lIns="188640" tIns="188640" rIns="95400" bIns="188640" anchor="ctr"/>
            <a:lstStyle/>
            <a:p>
              <a:pPr>
                <a:lnSpc>
                  <a:spcPct val="90000"/>
                </a:lnSpc>
                <a:spcAft>
                  <a:spcPts val="876"/>
                </a:spcAft>
              </a:pPr>
              <a:r>
                <a:rPr lang="pt-BR" sz="2500" b="0" strike="noStrike" spc="-1" dirty="0">
                  <a:solidFill>
                    <a:srgbClr val="000000"/>
                  </a:solidFill>
                  <a:latin typeface="RobotoBR"/>
                </a:rPr>
                <a:t>É importante perceber que, nos períodos compostos por coordenação, as orações estão hierarquicamente na mesma posição umas em relação às outras.</a:t>
              </a:r>
              <a:endParaRPr lang="pt-BR" sz="2500" b="0" strike="noStrike" spc="-1" dirty="0">
                <a:solidFill>
                  <a:srgbClr val="000000"/>
                </a:solidFill>
                <a:latin typeface="Arial"/>
              </a:endParaRPr>
            </a:p>
          </p:txBody>
        </p:sp>
        <p:sp>
          <p:nvSpPr>
            <p:cNvPr id="342" name="CustomShape 6"/>
            <p:cNvSpPr/>
            <p:nvPr/>
          </p:nvSpPr>
          <p:spPr>
            <a:xfrm>
              <a:off x="5194440" y="4441320"/>
              <a:ext cx="6513120" cy="1910880"/>
            </a:xfrm>
            <a:prstGeom prst="roundRect">
              <a:avLst>
                <a:gd name="adj" fmla="val 16667"/>
              </a:avLst>
            </a:prstGeom>
            <a:solidFill>
              <a:schemeClr val="accent2">
                <a:lumMod val="20000"/>
                <a:lumOff val="80000"/>
              </a:schemeClr>
            </a:solidFill>
            <a:ln>
              <a:noFill/>
            </a:ln>
          </p:spPr>
          <p:style>
            <a:lnRef idx="0">
              <a:scrgbClr r="0" g="0" b="0"/>
            </a:lnRef>
            <a:fillRef idx="0">
              <a:scrgbClr r="0" g="0" b="0"/>
            </a:fillRef>
            <a:effectRef idx="2">
              <a:scrgbClr r="0" g="0" b="0"/>
            </a:effectRef>
            <a:fontRef idx="minor"/>
          </p:style>
          <p:txBody>
            <a:bodyPr lIns="188640" tIns="188640" rIns="95400" bIns="188640" anchor="ctr"/>
            <a:lstStyle/>
            <a:p>
              <a:pPr>
                <a:lnSpc>
                  <a:spcPct val="90000"/>
                </a:lnSpc>
                <a:spcAft>
                  <a:spcPts val="876"/>
                </a:spcAft>
              </a:pPr>
              <a:r>
                <a:rPr lang="pt-BR" sz="2500" b="0" strike="noStrike" spc="-1" dirty="0">
                  <a:latin typeface="RobotoBR"/>
                </a:rPr>
                <a:t>Ao passo que, nos </a:t>
              </a:r>
              <a:r>
                <a:rPr lang="pt-BR" sz="2500" b="1" strike="noStrike" spc="-1" dirty="0">
                  <a:latin typeface="RobotoBR"/>
                </a:rPr>
                <a:t>períodos compostos por subordinação</a:t>
              </a:r>
              <a:r>
                <a:rPr lang="pt-BR" sz="2500" b="0" strike="noStrike" spc="-1" dirty="0">
                  <a:latin typeface="RobotoBR"/>
                </a:rPr>
                <a:t>, as orações se submetem a uma oração principal, estabelecendo com ela uma relação de dependência.</a:t>
              </a:r>
              <a:endParaRPr lang="pt-BR" sz="2500" b="0" strike="noStrike" spc="-1" dirty="0">
                <a:latin typeface="Arial"/>
              </a:endParaRPr>
            </a:p>
          </p:txBody>
        </p:sp>
      </p:grpSp>
      <p:grpSp>
        <p:nvGrpSpPr>
          <p:cNvPr id="343" name="Group 7"/>
          <p:cNvGrpSpPr/>
          <p:nvPr/>
        </p:nvGrpSpPr>
        <p:grpSpPr>
          <a:xfrm>
            <a:off x="0" y="0"/>
            <a:ext cx="36000" cy="36000"/>
            <a:chOff x="0" y="0"/>
            <a:chExt cx="36000" cy="36000"/>
          </a:xfrm>
        </p:grpSpPr>
      </p:gr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TextShape 1"/>
          <p:cNvSpPr txBox="1"/>
          <p:nvPr/>
        </p:nvSpPr>
        <p:spPr>
          <a:xfrm>
            <a:off x="1199358" y="457864"/>
            <a:ext cx="9987604" cy="1041633"/>
          </a:xfrm>
          <a:prstGeom prst="rect">
            <a:avLst/>
          </a:prstGeom>
          <a:solidFill>
            <a:srgbClr val="ED7D31"/>
          </a:solidFill>
          <a:ln>
            <a:solidFill>
              <a:srgbClr val="ED7D31"/>
            </a:solidFill>
          </a:ln>
        </p:spPr>
        <p:txBody>
          <a:bodyPr anchor="ctr">
            <a:normAutofit/>
          </a:bodyPr>
          <a:lstStyle/>
          <a:p>
            <a:pPr algn="ctr">
              <a:lnSpc>
                <a:spcPct val="90000"/>
              </a:lnSpc>
            </a:pPr>
            <a:r>
              <a:rPr lang="pt-BR" sz="4400" b="1" strike="noStrike" spc="-1" dirty="0">
                <a:solidFill>
                  <a:srgbClr val="FFFFFF"/>
                </a:solidFill>
                <a:latin typeface="RobotoBR"/>
              </a:rPr>
              <a:t>Polissemia</a:t>
            </a:r>
            <a:endParaRPr lang="pt-BR" sz="4400" b="1" strike="noStrike" spc="-1" dirty="0">
              <a:solidFill>
                <a:srgbClr val="000000"/>
              </a:solidFill>
              <a:latin typeface="Calibri"/>
            </a:endParaRPr>
          </a:p>
        </p:txBody>
      </p:sp>
      <p:sp>
        <p:nvSpPr>
          <p:cNvPr id="345" name="TextShape 2"/>
          <p:cNvSpPr txBox="1"/>
          <p:nvPr/>
        </p:nvSpPr>
        <p:spPr>
          <a:xfrm>
            <a:off x="1181174" y="1641551"/>
            <a:ext cx="9617760" cy="2274785"/>
          </a:xfrm>
          <a:prstGeom prst="rect">
            <a:avLst/>
          </a:prstGeom>
          <a:noFill/>
          <a:ln>
            <a:noFill/>
          </a:ln>
        </p:spPr>
        <p:txBody>
          <a:bodyPr>
            <a:noAutofit/>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A possibilidade de as palavras ganharem sentidos diferentes é um recurso importante de economia para as línguas, pois permite multiplicar os sentidos a partir de um mesmo termo. Essa propriedade da língua é chamada de </a:t>
            </a:r>
            <a:r>
              <a:rPr lang="pt-BR" sz="2400" b="1" strike="noStrike" spc="-1" dirty="0">
                <a:solidFill>
                  <a:srgbClr val="000000"/>
                </a:solidFill>
                <a:latin typeface="RobotoBR"/>
              </a:rPr>
              <a:t>polissemia</a:t>
            </a:r>
            <a:r>
              <a:rPr lang="pt-BR" sz="2400" b="0" strike="noStrike" spc="-1" dirty="0">
                <a:solidFill>
                  <a:srgbClr val="000000"/>
                </a:solidFill>
                <a:latin typeface="RobotoBR"/>
              </a:rPr>
              <a:t>.</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Embora seja a mesma palavra, </a:t>
            </a:r>
            <a:r>
              <a:rPr lang="pt-BR" sz="2400" b="1" strike="noStrike" spc="-1" dirty="0">
                <a:solidFill>
                  <a:srgbClr val="000000"/>
                </a:solidFill>
                <a:latin typeface="RobotoBR"/>
              </a:rPr>
              <a:t>quadrado </a:t>
            </a:r>
            <a:r>
              <a:rPr lang="pt-BR" sz="2400" b="0" strike="noStrike" spc="-1" dirty="0">
                <a:solidFill>
                  <a:srgbClr val="000000"/>
                </a:solidFill>
                <a:latin typeface="RobotoBR"/>
              </a:rPr>
              <a:t>em cada texto tem um sentido diferente.</a:t>
            </a:r>
            <a:endParaRPr lang="pt-BR" sz="2400" b="0" strike="noStrike" spc="-1" dirty="0">
              <a:solidFill>
                <a:srgbClr val="000000"/>
              </a:solidFill>
              <a:latin typeface="Calibri"/>
            </a:endParaRPr>
          </a:p>
          <a:p>
            <a:pPr>
              <a:lnSpc>
                <a:spcPct val="90000"/>
              </a:lnSpc>
              <a:spcBef>
                <a:spcPts val="1001"/>
              </a:spcBef>
            </a:pPr>
            <a:endParaRPr lang="pt-BR" sz="2400" b="0" strike="noStrike" spc="-1" dirty="0">
              <a:solidFill>
                <a:srgbClr val="000000"/>
              </a:solidFill>
              <a:latin typeface="Calibri"/>
            </a:endParaRPr>
          </a:p>
        </p:txBody>
      </p:sp>
      <p:pic>
        <p:nvPicPr>
          <p:cNvPr id="346" name="Imagem 4"/>
          <p:cNvPicPr/>
          <p:nvPr/>
        </p:nvPicPr>
        <p:blipFill>
          <a:blip r:embed="rId2"/>
          <a:stretch/>
        </p:blipFill>
        <p:spPr>
          <a:xfrm>
            <a:off x="1613880" y="3986901"/>
            <a:ext cx="9409628" cy="2028733"/>
          </a:xfrm>
          <a:prstGeom prst="rect">
            <a:avLst/>
          </a:prstGeom>
          <a:ln>
            <a:noFill/>
          </a:ln>
        </p:spPr>
      </p:pic>
      <p:pic>
        <p:nvPicPr>
          <p:cNvPr id="5"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TextShape 1"/>
          <p:cNvSpPr txBox="1"/>
          <p:nvPr/>
        </p:nvSpPr>
        <p:spPr>
          <a:xfrm>
            <a:off x="1204594" y="368241"/>
            <a:ext cx="9603000" cy="1012320"/>
          </a:xfrm>
          <a:prstGeom prst="rect">
            <a:avLst/>
          </a:prstGeom>
          <a:noFill/>
          <a:ln>
            <a:solidFill>
              <a:srgbClr val="ED7D31"/>
            </a:solidFill>
          </a:ln>
        </p:spPr>
        <p:txBody>
          <a:bodyPr anchor="b">
            <a:normAutofit/>
          </a:bodyPr>
          <a:lstStyle/>
          <a:p>
            <a:pPr algn="ctr">
              <a:lnSpc>
                <a:spcPct val="90000"/>
              </a:lnSpc>
            </a:pPr>
            <a:r>
              <a:rPr lang="pt-BR" sz="4400" strike="noStrike" spc="-1" dirty="0">
                <a:solidFill>
                  <a:srgbClr val="ED7D31"/>
                </a:solidFill>
                <a:latin typeface="RobotoBR"/>
              </a:rPr>
              <a:t>Ambiguidade e polissemia</a:t>
            </a:r>
            <a:endParaRPr lang="pt-BR" sz="4400" strike="noStrike" spc="-1" dirty="0">
              <a:solidFill>
                <a:srgbClr val="000000"/>
              </a:solidFill>
              <a:latin typeface="Calibri"/>
            </a:endParaRPr>
          </a:p>
        </p:txBody>
      </p:sp>
      <p:sp>
        <p:nvSpPr>
          <p:cNvPr id="349" name="TextShape 3"/>
          <p:cNvSpPr txBox="1"/>
          <p:nvPr/>
        </p:nvSpPr>
        <p:spPr>
          <a:xfrm>
            <a:off x="1451520" y="1640628"/>
            <a:ext cx="9603000" cy="2612052"/>
          </a:xfrm>
          <a:prstGeom prst="rect">
            <a:avLst/>
          </a:prstGeom>
          <a:noFill/>
          <a:ln>
            <a:noFill/>
          </a:ln>
        </p:spPr>
        <p:txBody>
          <a:bodyPr>
            <a:normAutofit/>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Na literatura, a polissemia é um recurso importante para criar variadas possibilidades de interpretação. A palavra </a:t>
            </a:r>
            <a:r>
              <a:rPr lang="pt-BR" sz="2400" b="1" strike="noStrike" spc="-1" dirty="0">
                <a:solidFill>
                  <a:srgbClr val="000000"/>
                </a:solidFill>
                <a:latin typeface="RobotoBR"/>
              </a:rPr>
              <a:t>berço</a:t>
            </a:r>
            <a:r>
              <a:rPr lang="pt-BR" sz="2400" b="0" strike="noStrike" spc="-1" dirty="0">
                <a:solidFill>
                  <a:srgbClr val="000000"/>
                </a:solidFill>
                <a:latin typeface="RobotoBR"/>
              </a:rPr>
              <a:t>, por exemplo, pode ter diferentes referentes, isto é, ideias a que ela se refere: cama, origem, nascimento, importância.</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 Essa possibilidade de um mesmo termo, uma mesma expressão ter mais de um sentido é chamada de </a:t>
            </a:r>
            <a:r>
              <a:rPr lang="pt-BR" sz="2400" b="1" strike="noStrike" spc="-1" dirty="0">
                <a:solidFill>
                  <a:srgbClr val="000000"/>
                </a:solidFill>
                <a:latin typeface="RobotoBR"/>
              </a:rPr>
              <a:t>ambiguidade</a:t>
            </a:r>
            <a:r>
              <a:rPr lang="pt-BR" sz="2400" b="0" strike="noStrike" spc="-1" dirty="0">
                <a:solidFill>
                  <a:srgbClr val="000000"/>
                </a:solidFill>
                <a:latin typeface="RobotoBR"/>
              </a:rPr>
              <a:t>.</a:t>
            </a:r>
            <a:endParaRPr lang="pt-BR" sz="2400" b="0" strike="noStrike" spc="-1" dirty="0">
              <a:solidFill>
                <a:srgbClr val="000000"/>
              </a:solidFill>
              <a:latin typeface="Calibri"/>
            </a:endParaRPr>
          </a:p>
          <a:p>
            <a:pPr>
              <a:lnSpc>
                <a:spcPct val="90000"/>
              </a:lnSpc>
              <a:spcBef>
                <a:spcPts val="1001"/>
              </a:spcBef>
            </a:pPr>
            <a:endParaRPr lang="pt-BR" sz="2200" b="0" strike="noStrike" spc="-1" dirty="0">
              <a:solidFill>
                <a:srgbClr val="000000"/>
              </a:solidFill>
              <a:latin typeface="Calibri"/>
            </a:endParaRPr>
          </a:p>
        </p:txBody>
      </p:sp>
      <p:pic>
        <p:nvPicPr>
          <p:cNvPr id="350" name="Imagem 4"/>
          <p:cNvPicPr/>
          <p:nvPr/>
        </p:nvPicPr>
        <p:blipFill>
          <a:blip r:embed="rId2"/>
          <a:stretch/>
        </p:blipFill>
        <p:spPr>
          <a:xfrm>
            <a:off x="1803240" y="4440240"/>
            <a:ext cx="8899560" cy="1735920"/>
          </a:xfrm>
          <a:prstGeom prst="rect">
            <a:avLst/>
          </a:prstGeom>
          <a:ln>
            <a:noFill/>
          </a:ln>
        </p:spPr>
      </p:pic>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CustomShape 1"/>
          <p:cNvSpPr/>
          <p:nvPr/>
        </p:nvSpPr>
        <p:spPr>
          <a:xfrm>
            <a:off x="-10080" y="0"/>
            <a:ext cx="4069440" cy="6857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353" name="TextShape 2"/>
          <p:cNvSpPr txBox="1"/>
          <p:nvPr/>
        </p:nvSpPr>
        <p:spPr>
          <a:xfrm>
            <a:off x="4699800" y="640080"/>
            <a:ext cx="6848280" cy="2870510"/>
          </a:xfrm>
          <a:prstGeom prst="rect">
            <a:avLst/>
          </a:prstGeom>
          <a:noFill/>
          <a:ln>
            <a:noFill/>
          </a:ln>
        </p:spPr>
        <p:txBody>
          <a:bodyPr anchor="ctr">
            <a:normAutofit fontScale="92500" lnSpcReduction="10000"/>
          </a:bodyPr>
          <a:lstStyle/>
          <a:p>
            <a:pPr>
              <a:lnSpc>
                <a:spcPct val="90000"/>
              </a:lnSpc>
              <a:spcBef>
                <a:spcPts val="1001"/>
              </a:spcBef>
            </a:pPr>
            <a:endParaRPr lang="pt-BR" sz="28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3000" b="0" strike="noStrike" spc="-1" dirty="0">
                <a:solidFill>
                  <a:srgbClr val="000000"/>
                </a:solidFill>
                <a:latin typeface="RobotoBR"/>
              </a:rPr>
              <a:t>A ambiguidade pode ser um recurso de estilo, em que frases ambíguas são construídas com a intenção de multiplicar os sentidos, ou pode ser um erro que deve ser evitado, como nestes exemplos:</a:t>
            </a:r>
            <a:endParaRPr lang="pt-BR" sz="3000" b="0" strike="noStrike" spc="-1" dirty="0">
              <a:solidFill>
                <a:srgbClr val="000000"/>
              </a:solidFill>
              <a:latin typeface="Calibri"/>
            </a:endParaRPr>
          </a:p>
          <a:p>
            <a:pPr>
              <a:lnSpc>
                <a:spcPct val="90000"/>
              </a:lnSpc>
              <a:spcBef>
                <a:spcPts val="1001"/>
              </a:spcBef>
            </a:pPr>
            <a:endParaRPr lang="pt-BR" sz="2800" b="0" strike="noStrike" spc="-1" dirty="0">
              <a:solidFill>
                <a:srgbClr val="000000"/>
              </a:solidFill>
              <a:latin typeface="Calibri"/>
            </a:endParaRPr>
          </a:p>
        </p:txBody>
      </p:sp>
      <p:pic>
        <p:nvPicPr>
          <p:cNvPr id="354" name="Imagem 4"/>
          <p:cNvPicPr/>
          <p:nvPr/>
        </p:nvPicPr>
        <p:blipFill>
          <a:blip r:embed="rId2"/>
          <a:stretch/>
        </p:blipFill>
        <p:spPr>
          <a:xfrm>
            <a:off x="4127201" y="3492949"/>
            <a:ext cx="8032519" cy="2028733"/>
          </a:xfrm>
          <a:prstGeom prst="rect">
            <a:avLst/>
          </a:prstGeom>
          <a:ln>
            <a:noFill/>
          </a:ln>
        </p:spPr>
      </p:pic>
      <p:sp>
        <p:nvSpPr>
          <p:cNvPr id="355" name="CustomShape 3"/>
          <p:cNvSpPr/>
          <p:nvPr/>
        </p:nvSpPr>
        <p:spPr>
          <a:xfrm>
            <a:off x="-10080" y="0"/>
            <a:ext cx="4069440" cy="68576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p:style>
      </p:sp>
      <p:sp>
        <p:nvSpPr>
          <p:cNvPr id="356" name="TextShape 4"/>
          <p:cNvSpPr txBox="1"/>
          <p:nvPr/>
        </p:nvSpPr>
        <p:spPr>
          <a:xfrm>
            <a:off x="352752" y="640080"/>
            <a:ext cx="3386568" cy="5612760"/>
          </a:xfrm>
          <a:prstGeom prst="rect">
            <a:avLst/>
          </a:prstGeom>
          <a:noFill/>
          <a:ln>
            <a:noFill/>
          </a:ln>
        </p:spPr>
        <p:txBody>
          <a:bodyPr anchor="ctr">
            <a:normAutofit/>
          </a:bodyPr>
          <a:lstStyle/>
          <a:p>
            <a:pPr>
              <a:lnSpc>
                <a:spcPct val="90000"/>
              </a:lnSpc>
            </a:pPr>
            <a:r>
              <a:rPr lang="pt-BR" sz="4400" strike="noStrike" spc="-1" dirty="0">
                <a:solidFill>
                  <a:srgbClr val="FFFFFF"/>
                </a:solidFill>
                <a:latin typeface="Calibri"/>
                <a:cs typeface="Calibri"/>
              </a:rPr>
              <a:t>Ambiguidade</a:t>
            </a:r>
            <a:endParaRPr lang="pt-BR" sz="4400" strike="noStrike" spc="-1" dirty="0">
              <a:solidFill>
                <a:srgbClr val="000000"/>
              </a:solidFill>
              <a:latin typeface="Calibri"/>
              <a:cs typeface="Calibri"/>
            </a:endParaRPr>
          </a:p>
        </p:txBody>
      </p:sp>
      <p:sp>
        <p:nvSpPr>
          <p:cNvPr id="357" name="Line 5"/>
          <p:cNvSpPr/>
          <p:nvPr/>
        </p:nvSpPr>
        <p:spPr>
          <a:xfrm>
            <a:off x="4241880" y="4294440"/>
            <a:ext cx="3112920" cy="360"/>
          </a:xfrm>
          <a:prstGeom prst="line">
            <a:avLst/>
          </a:prstGeom>
          <a:ln>
            <a:solidFill>
              <a:schemeClr val="accent2"/>
            </a:solidFill>
          </a:ln>
        </p:spPr>
        <p:style>
          <a:lnRef idx="1">
            <a:schemeClr val="accent1"/>
          </a:lnRef>
          <a:fillRef idx="0">
            <a:schemeClr val="accent1"/>
          </a:fillRef>
          <a:effectRef idx="0">
            <a:schemeClr val="accent1"/>
          </a:effectRef>
          <a:fontRef idx="minor"/>
        </p:style>
      </p:sp>
      <p:pic>
        <p:nvPicPr>
          <p:cNvPr id="8"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D7D31"/>
          </a:solidFill>
        </p:spPr>
        <p:txBody>
          <a:bodyPr/>
          <a:lstStyle/>
          <a:p>
            <a:pPr algn="ctr"/>
            <a:r>
              <a:rPr lang="en-US" b="1" dirty="0">
                <a:solidFill>
                  <a:schemeClr val="bg1"/>
                </a:solidFill>
              </a:rPr>
              <a:t>Consulta ao dicionário</a:t>
            </a:r>
          </a:p>
        </p:txBody>
      </p:sp>
      <p:sp>
        <p:nvSpPr>
          <p:cNvPr id="3" name="Text Placeholder 2"/>
          <p:cNvSpPr>
            <a:spLocks noGrp="1"/>
          </p:cNvSpPr>
          <p:nvPr>
            <p:ph type="body"/>
          </p:nvPr>
        </p:nvSpPr>
        <p:spPr>
          <a:xfrm>
            <a:off x="838079" y="1825560"/>
            <a:ext cx="10679281" cy="4350960"/>
          </a:xfrm>
        </p:spPr>
        <p:txBody>
          <a:bodyPr/>
          <a:lstStyle/>
          <a:p>
            <a:pPr>
              <a:spcBef>
                <a:spcPts val="1001"/>
              </a:spcBef>
              <a:buClr>
                <a:srgbClr val="FFFFFF"/>
              </a:buClr>
            </a:pPr>
            <a:endParaRPr lang="pt-BR" sz="1800" spc="-1" dirty="0">
              <a:solidFill>
                <a:srgbClr val="000000"/>
              </a:solidFill>
              <a:latin typeface="Calibri"/>
            </a:endParaRPr>
          </a:p>
          <a:p>
            <a:pPr lvl="1" indent="-228240">
              <a:spcBef>
                <a:spcPts val="499"/>
              </a:spcBef>
              <a:buClr>
                <a:srgbClr val="FFFFFF"/>
              </a:buClr>
              <a:buFont typeface="Arial"/>
              <a:buChar char="•"/>
            </a:pPr>
            <a:r>
              <a:rPr lang="pt-BR" sz="1800" b="1" spc="-1" dirty="0">
                <a:solidFill>
                  <a:srgbClr val="FFFFFF"/>
                </a:solidFill>
                <a:latin typeface="RobotoBR"/>
              </a:rPr>
              <a:t>Entrada:</a:t>
            </a:r>
            <a:r>
              <a:rPr lang="pt-BR" sz="1800" spc="-1" dirty="0">
                <a:solidFill>
                  <a:srgbClr val="FFFFFF"/>
                </a:solidFill>
                <a:latin typeface="RobotoBR"/>
              </a:rPr>
              <a:t> é o vocábulo que será explicado. Essa entrada pode ser separada em sílabas ou não, é</a:t>
            </a:r>
            <a:endParaRPr lang="pt-BR" sz="1800" spc="-1" dirty="0">
              <a:latin typeface="Calibri"/>
            </a:endParaRPr>
          </a:p>
          <a:p>
            <a:pPr marL="457560" indent="-457200">
              <a:spcBef>
                <a:spcPts val="1001"/>
              </a:spcBef>
              <a:buFont typeface="Arial"/>
              <a:buChar char="•"/>
            </a:pPr>
            <a:r>
              <a:rPr lang="pt-BR" sz="2800" spc="-1" dirty="0">
                <a:latin typeface="RobotoBR"/>
              </a:rPr>
              <a:t>Um verbete é apresentado da seguinte forma:</a:t>
            </a:r>
            <a:endParaRPr lang="pt-BR" sz="2800" spc="-1" dirty="0">
              <a:latin typeface="Calibri"/>
            </a:endParaRPr>
          </a:p>
          <a:p>
            <a:pPr marL="914760" lvl="1" indent="-457200">
              <a:spcBef>
                <a:spcPts val="499"/>
              </a:spcBef>
              <a:buFont typeface="Wingdings" charset="2"/>
              <a:buChar char="ü"/>
            </a:pPr>
            <a:r>
              <a:rPr lang="pt-BR" sz="2800" b="1" spc="-1" dirty="0">
                <a:latin typeface="RobotoBR"/>
              </a:rPr>
              <a:t>Entrada:</a:t>
            </a:r>
            <a:r>
              <a:rPr lang="pt-BR" sz="2800" spc="-1" dirty="0">
                <a:latin typeface="RobotoBR"/>
              </a:rPr>
              <a:t> é o vocábulo que será explicado. Essa entrada pode ser separada em sílabas ou não, é seguida de abreviações que trazem informações gramaticais, da área do conhecimento e dos níveis de linguagem (formal, informal, gíria etc.).</a:t>
            </a:r>
            <a:endParaRPr lang="pt-BR" sz="2800" spc="-1" dirty="0">
              <a:latin typeface="Calibri"/>
            </a:endParaRPr>
          </a:p>
          <a:p>
            <a:pPr marL="914760" lvl="1" indent="-457200">
              <a:spcBef>
                <a:spcPts val="499"/>
              </a:spcBef>
              <a:buFont typeface="Wingdings" charset="2"/>
              <a:buChar char="ü"/>
            </a:pPr>
            <a:r>
              <a:rPr lang="pt-BR" sz="2800" b="1" spc="-1" dirty="0">
                <a:latin typeface="RobotoBR"/>
              </a:rPr>
              <a:t>Significados:</a:t>
            </a:r>
            <a:r>
              <a:rPr lang="pt-BR" sz="2800" spc="-1" dirty="0">
                <a:latin typeface="RobotoBR"/>
              </a:rPr>
              <a:t> podem ser numerados na própria definição.</a:t>
            </a:r>
            <a:endParaRPr lang="pt-BR" sz="2800" spc="-1" dirty="0">
              <a:latin typeface="Calibri"/>
            </a:endParaRPr>
          </a:p>
          <a:p>
            <a:endParaRPr lang="en-US" sz="2800"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78985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080" y="365040"/>
            <a:ext cx="10515240" cy="1099176"/>
          </a:xfrm>
          <a:ln>
            <a:solidFill>
              <a:srgbClr val="ED7D31"/>
            </a:solidFill>
          </a:ln>
        </p:spPr>
        <p:txBody>
          <a:bodyPr/>
          <a:lstStyle/>
          <a:p>
            <a:pPr algn="ctr"/>
            <a:r>
              <a:rPr lang="en-US" dirty="0">
                <a:solidFill>
                  <a:schemeClr val="accent2"/>
                </a:solidFill>
                <a:latin typeface="Calibri"/>
                <a:cs typeface="Calibri"/>
              </a:rPr>
              <a:t>Consulta ao dicionário</a:t>
            </a:r>
          </a:p>
        </p:txBody>
      </p:sp>
      <p:pic>
        <p:nvPicPr>
          <p:cNvPr id="5" name="Espaço Reservado para Conteúdo 7"/>
          <p:cNvPicPr/>
          <p:nvPr/>
        </p:nvPicPr>
        <p:blipFill>
          <a:blip r:embed="rId2"/>
          <a:stretch/>
        </p:blipFill>
        <p:spPr>
          <a:xfrm>
            <a:off x="740780" y="1376010"/>
            <a:ext cx="10741306" cy="5645170"/>
          </a:xfrm>
          <a:prstGeom prst="rect">
            <a:avLst/>
          </a:prstGeom>
          <a:ln>
            <a:noFill/>
          </a:ln>
        </p:spPr>
      </p:pic>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839429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TextShape 1"/>
          <p:cNvSpPr txBox="1"/>
          <p:nvPr/>
        </p:nvSpPr>
        <p:spPr>
          <a:xfrm>
            <a:off x="1269908" y="574556"/>
            <a:ext cx="9686375" cy="977866"/>
          </a:xfrm>
          <a:prstGeom prst="rect">
            <a:avLst/>
          </a:prstGeom>
          <a:noFill/>
          <a:ln>
            <a:solidFill>
              <a:srgbClr val="ED7D31"/>
            </a:solidFill>
          </a:ln>
        </p:spPr>
        <p:txBody>
          <a:bodyPr anchor="ctr">
            <a:normAutofit/>
          </a:bodyPr>
          <a:lstStyle/>
          <a:p>
            <a:pPr algn="ctr">
              <a:lnSpc>
                <a:spcPct val="90000"/>
              </a:lnSpc>
            </a:pPr>
            <a:r>
              <a:rPr lang="pt-BR" sz="4400" strike="noStrike" spc="-1" dirty="0">
                <a:solidFill>
                  <a:srgbClr val="ED7D31"/>
                </a:solidFill>
                <a:latin typeface="RobotoBR"/>
              </a:rPr>
              <a:t>Consulta ao dicionário</a:t>
            </a:r>
            <a:endParaRPr lang="pt-BR" sz="4400" strike="noStrike" spc="-1" dirty="0">
              <a:solidFill>
                <a:srgbClr val="000000"/>
              </a:solidFill>
              <a:latin typeface="Calibri"/>
            </a:endParaRPr>
          </a:p>
        </p:txBody>
      </p:sp>
      <p:sp>
        <p:nvSpPr>
          <p:cNvPr id="363" name="TextShape 2"/>
          <p:cNvSpPr txBox="1"/>
          <p:nvPr/>
        </p:nvSpPr>
        <p:spPr>
          <a:xfrm>
            <a:off x="1136520" y="1622986"/>
            <a:ext cx="10451392" cy="4992448"/>
          </a:xfrm>
          <a:prstGeom prst="rect">
            <a:avLst/>
          </a:prstGeom>
          <a:noFill/>
          <a:ln>
            <a:noFill/>
          </a:ln>
        </p:spPr>
        <p:txBody>
          <a:bodyPr anchor="ctr">
            <a:normAutofit lnSpcReduction="10000"/>
          </a:bodyPr>
          <a:lstStyle/>
          <a:p>
            <a:pPr marL="228600" indent="-228240">
              <a:lnSpc>
                <a:spcPct val="90000"/>
              </a:lnSpc>
              <a:spcBef>
                <a:spcPts val="1001"/>
              </a:spcBef>
              <a:buClr>
                <a:srgbClr val="000000"/>
              </a:buClr>
              <a:buFont typeface="Arial"/>
              <a:buChar char="•"/>
            </a:pPr>
            <a:r>
              <a:rPr lang="pt-BR" sz="2600" b="0" strike="noStrike" spc="-1" dirty="0">
                <a:solidFill>
                  <a:srgbClr val="000000"/>
                </a:solidFill>
                <a:latin typeface="RobotoBR"/>
              </a:rPr>
              <a:t>Nos dicionários, as entradas são apresentadas sem nenhuma flexão, aparecendo na forma singular, masculina e, no caso de verbos, no infinitivo. Alguns dos objetivos de realizar uma consulta ao dicionário são:</a:t>
            </a:r>
            <a:endParaRPr lang="pt-BR" sz="2600" b="0" strike="noStrike" spc="-1" dirty="0">
              <a:solidFill>
                <a:srgbClr val="000000"/>
              </a:solidFill>
              <a:latin typeface="Calibri"/>
            </a:endParaRPr>
          </a:p>
          <a:p>
            <a:pPr marL="914760" lvl="1" indent="-457200">
              <a:lnSpc>
                <a:spcPct val="90000"/>
              </a:lnSpc>
              <a:spcBef>
                <a:spcPts val="499"/>
              </a:spcBef>
              <a:buClr>
                <a:srgbClr val="000000"/>
              </a:buClr>
              <a:buFont typeface="Wingdings" charset="2"/>
              <a:buChar char="ü"/>
            </a:pPr>
            <a:r>
              <a:rPr lang="pt-BR" sz="2400" b="0" strike="noStrike" spc="-1" dirty="0">
                <a:solidFill>
                  <a:srgbClr val="000000"/>
                </a:solidFill>
                <a:latin typeface="RobotoBR"/>
              </a:rPr>
              <a:t>Conhecer o sentido de uma palavra desconhecida, o que pode nos ajudar na ampliação do vocabulário.</a:t>
            </a:r>
            <a:endParaRPr lang="pt-BR" sz="2400" b="0" strike="noStrike" spc="-1" dirty="0">
              <a:solidFill>
                <a:srgbClr val="000000"/>
              </a:solidFill>
              <a:latin typeface="Calibri"/>
            </a:endParaRPr>
          </a:p>
          <a:p>
            <a:pPr marL="914760" lvl="1" indent="-457200">
              <a:lnSpc>
                <a:spcPct val="90000"/>
              </a:lnSpc>
              <a:spcBef>
                <a:spcPts val="499"/>
              </a:spcBef>
              <a:buClr>
                <a:srgbClr val="000000"/>
              </a:buClr>
              <a:buFont typeface="Wingdings" charset="2"/>
              <a:buChar char="ü"/>
            </a:pPr>
            <a:r>
              <a:rPr lang="pt-BR" sz="2400" b="0" strike="noStrike" spc="-1" dirty="0">
                <a:solidFill>
                  <a:srgbClr val="000000"/>
                </a:solidFill>
                <a:latin typeface="RobotoBR"/>
              </a:rPr>
              <a:t>Confirmar como é a escrita padrão da palavra, conhecendo a grafia dela.</a:t>
            </a:r>
            <a:endParaRPr lang="pt-BR" sz="2400" b="0" strike="noStrike" spc="-1" dirty="0">
              <a:solidFill>
                <a:srgbClr val="000000"/>
              </a:solidFill>
              <a:latin typeface="Calibri"/>
            </a:endParaRPr>
          </a:p>
          <a:p>
            <a:pPr marL="914760" lvl="1" indent="-457200">
              <a:lnSpc>
                <a:spcPct val="90000"/>
              </a:lnSpc>
              <a:spcBef>
                <a:spcPts val="499"/>
              </a:spcBef>
              <a:buClr>
                <a:srgbClr val="000000"/>
              </a:buClr>
              <a:buFont typeface="Wingdings" charset="2"/>
              <a:buChar char="ü"/>
            </a:pPr>
            <a:r>
              <a:rPr lang="pt-BR" sz="2400" b="0" strike="noStrike" spc="-1" dirty="0">
                <a:solidFill>
                  <a:srgbClr val="000000"/>
                </a:solidFill>
                <a:latin typeface="RobotoBR"/>
              </a:rPr>
              <a:t>Aprender sobre as classificações gramaticais de uma palavra.</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600" b="0" strike="noStrike" spc="-1" dirty="0">
                <a:solidFill>
                  <a:srgbClr val="000000"/>
                </a:solidFill>
                <a:latin typeface="RobotoBR"/>
              </a:rPr>
              <a:t>Uma entrada de verbete também pode informar a pronúncia da palavra, as formas de flexão da palavra, a classe gramatical, o antônimo, a conjugação do verbo, os níveis de linguagem. Por isso, consultar um dicionário não deve se resumir a procurar um significado ou a grafia de uma palavra.</a:t>
            </a:r>
            <a:endParaRPr lang="pt-BR" sz="2600" b="0" strike="noStrike" spc="-1" dirty="0">
              <a:solidFill>
                <a:srgbClr val="000000"/>
              </a:solidFill>
              <a:latin typeface="Calibri"/>
            </a:endParaRPr>
          </a:p>
          <a:p>
            <a:pPr>
              <a:lnSpc>
                <a:spcPct val="90000"/>
              </a:lnSpc>
              <a:spcBef>
                <a:spcPts val="1001"/>
              </a:spcBef>
            </a:pPr>
            <a:endParaRPr lang="pt-BR" sz="1500" b="0" strike="noStrike" spc="-1" dirty="0">
              <a:solidFill>
                <a:srgbClr val="000000"/>
              </a:solidFill>
              <a:latin typeface="Calibri"/>
            </a:endParaRPr>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CustomShape 1"/>
          <p:cNvSpPr/>
          <p:nvPr/>
        </p:nvSpPr>
        <p:spPr>
          <a:xfrm>
            <a:off x="321480" y="320040"/>
            <a:ext cx="11548440" cy="6217560"/>
          </a:xfrm>
          <a:prstGeom prst="rect">
            <a:avLst/>
          </a:prstGeom>
          <a:noFill/>
          <a:ln w="127080">
            <a:noFill/>
          </a:ln>
        </p:spPr>
        <p:style>
          <a:lnRef idx="2">
            <a:schemeClr val="accent1">
              <a:shade val="50000"/>
            </a:schemeClr>
          </a:lnRef>
          <a:fillRef idx="1">
            <a:schemeClr val="accent1"/>
          </a:fillRef>
          <a:effectRef idx="0">
            <a:schemeClr val="accent1"/>
          </a:effectRef>
          <a:fontRef idx="minor"/>
        </p:style>
      </p:sp>
      <p:sp>
        <p:nvSpPr>
          <p:cNvPr id="370" name="TextShape 2"/>
          <p:cNvSpPr txBox="1"/>
          <p:nvPr/>
        </p:nvSpPr>
        <p:spPr>
          <a:xfrm>
            <a:off x="802805" y="614159"/>
            <a:ext cx="10515240" cy="1325160"/>
          </a:xfrm>
          <a:prstGeom prst="rect">
            <a:avLst/>
          </a:prstGeom>
          <a:solidFill>
            <a:schemeClr val="accent2"/>
          </a:solidFill>
          <a:ln>
            <a:noFill/>
          </a:ln>
        </p:spPr>
        <p:txBody>
          <a:bodyPr anchor="ctr"/>
          <a:lstStyle/>
          <a:p>
            <a:pPr algn="ctr">
              <a:lnSpc>
                <a:spcPct val="90000"/>
              </a:lnSpc>
            </a:pPr>
            <a:r>
              <a:rPr lang="pt-BR" sz="4400" b="1" strike="noStrike" spc="-1" dirty="0">
                <a:solidFill>
                  <a:schemeClr val="bg1"/>
                </a:solidFill>
                <a:latin typeface="Calibri"/>
                <a:cs typeface="Calibri"/>
              </a:rPr>
              <a:t>Uso de </a:t>
            </a:r>
            <a:r>
              <a:rPr lang="pt-BR" sz="4400" b="1" strike="noStrike" spc="-1" dirty="0">
                <a:solidFill>
                  <a:schemeClr val="bg1">
                    <a:lumMod val="85000"/>
                  </a:schemeClr>
                </a:solidFill>
                <a:latin typeface="Calibri"/>
                <a:cs typeface="Calibri"/>
              </a:rPr>
              <a:t>há </a:t>
            </a:r>
            <a:r>
              <a:rPr lang="pt-BR" sz="4400" b="1" spc="-1" dirty="0">
                <a:solidFill>
                  <a:schemeClr val="bg1">
                    <a:lumMod val="85000"/>
                  </a:schemeClr>
                </a:solidFill>
                <a:latin typeface="Calibri"/>
                <a:cs typeface="Calibri"/>
              </a:rPr>
              <a:t>c</a:t>
            </a:r>
            <a:r>
              <a:rPr lang="pt-BR" sz="4400" b="1" strike="noStrike" spc="-1" dirty="0">
                <a:solidFill>
                  <a:schemeClr val="bg1">
                    <a:lumMod val="85000"/>
                  </a:schemeClr>
                </a:solidFill>
                <a:latin typeface="Calibri"/>
                <a:cs typeface="Calibri"/>
              </a:rPr>
              <a:t>erca de</a:t>
            </a:r>
            <a:r>
              <a:rPr lang="pt-BR" sz="4400" b="1" strike="noStrike" spc="-1" dirty="0">
                <a:solidFill>
                  <a:schemeClr val="bg1"/>
                </a:solidFill>
                <a:latin typeface="Calibri"/>
                <a:cs typeface="Calibri"/>
              </a:rPr>
              <a:t>, </a:t>
            </a:r>
            <a:r>
              <a:rPr lang="pt-BR" sz="4400" b="1" strike="noStrike" spc="-1" dirty="0">
                <a:solidFill>
                  <a:srgbClr val="D9D9D9"/>
                </a:solidFill>
                <a:latin typeface="Calibri"/>
                <a:cs typeface="Calibri"/>
              </a:rPr>
              <a:t>a cerca de </a:t>
            </a:r>
            <a:r>
              <a:rPr lang="pt-BR" sz="4400" b="1" strike="noStrike" spc="-1" dirty="0">
                <a:solidFill>
                  <a:schemeClr val="bg1"/>
                </a:solidFill>
                <a:latin typeface="Calibri"/>
                <a:cs typeface="Calibri"/>
              </a:rPr>
              <a:t>e </a:t>
            </a:r>
            <a:r>
              <a:rPr lang="pt-BR" sz="4400" b="1" spc="-1" dirty="0">
                <a:solidFill>
                  <a:srgbClr val="D9D9D9"/>
                </a:solidFill>
                <a:latin typeface="Calibri"/>
                <a:cs typeface="Calibri"/>
              </a:rPr>
              <a:t>a</a:t>
            </a:r>
            <a:r>
              <a:rPr lang="pt-BR" sz="4400" b="1" strike="noStrike" spc="-1" dirty="0">
                <a:solidFill>
                  <a:srgbClr val="D9D9D9"/>
                </a:solidFill>
                <a:latin typeface="Calibri"/>
                <a:cs typeface="Calibri"/>
              </a:rPr>
              <a:t>cerca de</a:t>
            </a:r>
            <a:endParaRPr lang="pt-BR" sz="4400" b="0" strike="noStrike" spc="-1" dirty="0">
              <a:solidFill>
                <a:srgbClr val="D9D9D9"/>
              </a:solidFill>
              <a:latin typeface="Calibri"/>
              <a:cs typeface="Calibri"/>
            </a:endParaRPr>
          </a:p>
        </p:txBody>
      </p:sp>
      <p:sp>
        <p:nvSpPr>
          <p:cNvPr id="371" name="TextShape 3"/>
          <p:cNvSpPr txBox="1"/>
          <p:nvPr/>
        </p:nvSpPr>
        <p:spPr>
          <a:xfrm>
            <a:off x="838080" y="2057400"/>
            <a:ext cx="10515240" cy="3871440"/>
          </a:xfrm>
          <a:prstGeom prst="rect">
            <a:avLst/>
          </a:prstGeom>
          <a:noFill/>
          <a:ln>
            <a:noFill/>
          </a:ln>
        </p:spPr>
        <p:txBody>
          <a:bodyPr>
            <a:normAutofit lnSpcReduction="10000"/>
          </a:bodyPr>
          <a:lstStyle/>
          <a:p>
            <a:pPr algn="r">
              <a:lnSpc>
                <a:spcPct val="90000"/>
              </a:lnSpc>
              <a:spcBef>
                <a:spcPts val="1001"/>
              </a:spcBef>
            </a:pPr>
            <a:r>
              <a:rPr lang="pt-BR" sz="2400" b="0" strike="noStrike" spc="-1" dirty="0">
                <a:solidFill>
                  <a:srgbClr val="000000"/>
                </a:solidFill>
                <a:latin typeface="Calibri"/>
              </a:rPr>
              <a:t>	</a:t>
            </a:r>
            <a:r>
              <a:rPr lang="pt-BR" sz="2400" b="0" strike="noStrike" spc="-1" dirty="0">
                <a:solidFill>
                  <a:schemeClr val="bg2">
                    <a:lumMod val="50000"/>
                  </a:schemeClr>
                </a:solidFill>
                <a:latin typeface="Calibri"/>
              </a:rPr>
              <a:t>“Há cerca de 100 anos as pessoas não falavam acerca de</a:t>
            </a:r>
          </a:p>
          <a:p>
            <a:pPr algn="r">
              <a:lnSpc>
                <a:spcPct val="90000"/>
              </a:lnSpc>
              <a:spcBef>
                <a:spcPts val="1001"/>
              </a:spcBef>
            </a:pPr>
            <a:r>
              <a:rPr lang="pt-BR" sz="2400" b="0" strike="noStrike" spc="-1" dirty="0">
                <a:solidFill>
                  <a:schemeClr val="bg2">
                    <a:lumMod val="50000"/>
                  </a:schemeClr>
                </a:solidFill>
                <a:latin typeface="Calibri"/>
              </a:rPr>
              <a:t>músicas que eram produzidas a cerca de 100 km de seus bairros.”</a:t>
            </a:r>
          </a:p>
          <a:p>
            <a:pPr>
              <a:lnSpc>
                <a:spcPct val="90000"/>
              </a:lnSpc>
              <a:spcBef>
                <a:spcPts val="1001"/>
              </a:spcBef>
            </a:pPr>
            <a:endParaRPr lang="pt-BR" sz="2400" b="0" strike="noStrike" spc="-1" dirty="0">
              <a:solidFill>
                <a:schemeClr val="bg2">
                  <a:lumMod val="50000"/>
                </a:schemeClr>
              </a:solidFill>
              <a:latin typeface="Calibri"/>
            </a:endParaRPr>
          </a:p>
          <a:p>
            <a:pPr marL="228600" indent="-228240">
              <a:lnSpc>
                <a:spcPct val="90000"/>
              </a:lnSpc>
              <a:spcBef>
                <a:spcPts val="1001"/>
              </a:spcBef>
              <a:buClr>
                <a:srgbClr val="000000"/>
              </a:buClr>
              <a:buFont typeface="Arial"/>
              <a:buChar char="•"/>
            </a:pPr>
            <a:r>
              <a:rPr lang="pt-BR" sz="2800" b="0" strike="noStrike" spc="-1" dirty="0">
                <a:solidFill>
                  <a:srgbClr val="000000"/>
                </a:solidFill>
                <a:latin typeface="Calibri"/>
              </a:rPr>
              <a:t>O sentido deste período só pode ser construído pelo conhecimento dos significados das expressões usadas. Veja:</a:t>
            </a:r>
          </a:p>
          <a:p>
            <a:pPr marL="914760" lvl="1" indent="-457200">
              <a:lnSpc>
                <a:spcPct val="90000"/>
              </a:lnSpc>
              <a:spcBef>
                <a:spcPts val="499"/>
              </a:spcBef>
              <a:buClr>
                <a:srgbClr val="000000"/>
              </a:buClr>
              <a:buFont typeface="Wingdings" charset="2"/>
              <a:buChar char="ü"/>
            </a:pPr>
            <a:r>
              <a:rPr lang="pt-BR" sz="2800" b="1" strike="noStrike" spc="-1" dirty="0">
                <a:solidFill>
                  <a:srgbClr val="000000"/>
                </a:solidFill>
                <a:latin typeface="Calibri"/>
              </a:rPr>
              <a:t>Há cerca de</a:t>
            </a:r>
            <a:r>
              <a:rPr lang="pt-BR" sz="2800" b="0" strike="noStrike" spc="-1" dirty="0">
                <a:solidFill>
                  <a:srgbClr val="000000"/>
                </a:solidFill>
                <a:latin typeface="Calibri"/>
              </a:rPr>
              <a:t>: dá ideia de tempo passado, há tempo, sendo o tempo indefinido.</a:t>
            </a:r>
          </a:p>
          <a:p>
            <a:pPr marL="914760" lvl="1" indent="-457200">
              <a:lnSpc>
                <a:spcPct val="90000"/>
              </a:lnSpc>
              <a:spcBef>
                <a:spcPts val="499"/>
              </a:spcBef>
              <a:buClr>
                <a:srgbClr val="000000"/>
              </a:buClr>
              <a:buFont typeface="Wingdings" charset="2"/>
              <a:buChar char="ü"/>
            </a:pPr>
            <a:r>
              <a:rPr lang="pt-BR" sz="2800" b="1" strike="noStrike" spc="-1" dirty="0">
                <a:solidFill>
                  <a:srgbClr val="000000"/>
                </a:solidFill>
                <a:latin typeface="Calibri"/>
              </a:rPr>
              <a:t>Acerca de</a:t>
            </a:r>
            <a:r>
              <a:rPr lang="pt-BR" sz="2800" b="0" strike="noStrike" spc="-1" dirty="0">
                <a:solidFill>
                  <a:srgbClr val="000000"/>
                </a:solidFill>
                <a:latin typeface="Calibri"/>
              </a:rPr>
              <a:t>: sobre, assunto.</a:t>
            </a:r>
          </a:p>
          <a:p>
            <a:pPr marL="914760" lvl="1" indent="-457200">
              <a:lnSpc>
                <a:spcPct val="90000"/>
              </a:lnSpc>
              <a:spcBef>
                <a:spcPts val="499"/>
              </a:spcBef>
              <a:buClr>
                <a:srgbClr val="000000"/>
              </a:buClr>
              <a:buFont typeface="Wingdings" charset="2"/>
              <a:buChar char="ü"/>
            </a:pPr>
            <a:r>
              <a:rPr lang="pt-BR" sz="2800" b="1" strike="noStrike" spc="-1" dirty="0">
                <a:solidFill>
                  <a:srgbClr val="000000"/>
                </a:solidFill>
                <a:latin typeface="Calibri"/>
              </a:rPr>
              <a:t>A cerca de </a:t>
            </a:r>
            <a:r>
              <a:rPr lang="pt-BR" sz="2800" b="0" strike="noStrike" spc="-1" dirty="0">
                <a:solidFill>
                  <a:srgbClr val="000000"/>
                </a:solidFill>
                <a:latin typeface="Calibri"/>
              </a:rPr>
              <a:t>ou </a:t>
            </a:r>
            <a:r>
              <a:rPr lang="pt-BR" sz="2800" b="1" strike="noStrike" spc="-1" dirty="0">
                <a:solidFill>
                  <a:srgbClr val="000000"/>
                </a:solidFill>
                <a:latin typeface="Calibri"/>
              </a:rPr>
              <a:t>cerca de</a:t>
            </a:r>
            <a:r>
              <a:rPr lang="pt-BR" sz="2800" b="0" strike="noStrike" spc="-1" dirty="0">
                <a:solidFill>
                  <a:srgbClr val="000000"/>
                </a:solidFill>
                <a:latin typeface="Calibri"/>
              </a:rPr>
              <a:t>: perto de, próximo de, mais ou menos.</a:t>
            </a:r>
          </a:p>
          <a:p>
            <a:pPr>
              <a:lnSpc>
                <a:spcPct val="90000"/>
              </a:lnSpc>
              <a:spcBef>
                <a:spcPts val="1001"/>
              </a:spcBef>
            </a:pPr>
            <a:endParaRPr lang="pt-BR" sz="2400" b="0" strike="noStrike" spc="-1" dirty="0">
              <a:solidFill>
                <a:srgbClr val="000000"/>
              </a:solidFill>
              <a:latin typeface="Calibri"/>
            </a:endParaRP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CustomShape 1"/>
          <p:cNvSpPr/>
          <p:nvPr/>
        </p:nvSpPr>
        <p:spPr>
          <a:xfrm>
            <a:off x="0" y="0"/>
            <a:ext cx="4635720" cy="6857640"/>
          </a:xfrm>
          <a:prstGeom prst="rect">
            <a:avLst/>
          </a:prstGeom>
          <a:ln>
            <a:noFill/>
          </a:ln>
        </p:spPr>
        <p:style>
          <a:lnRef idx="2">
            <a:schemeClr val="accent1">
              <a:shade val="50000"/>
            </a:schemeClr>
          </a:lnRef>
          <a:fillRef idx="1">
            <a:schemeClr val="accent1"/>
          </a:fillRef>
          <a:effectRef idx="0">
            <a:schemeClr val="accent1"/>
          </a:effectRef>
          <a:fontRef idx="minor"/>
        </p:style>
      </p:sp>
      <p:sp>
        <p:nvSpPr>
          <p:cNvPr id="373" name="Line 2"/>
          <p:cNvSpPr/>
          <p:nvPr/>
        </p:nvSpPr>
        <p:spPr>
          <a:xfrm flipV="1">
            <a:off x="761760" y="2971800"/>
            <a:ext cx="360" cy="914400"/>
          </a:xfrm>
          <a:prstGeom prst="line">
            <a:avLst/>
          </a:prstGeom>
          <a:ln w="19080">
            <a:solidFill>
              <a:srgbClr val="FFFFFF"/>
            </a:solidFill>
          </a:ln>
        </p:spPr>
        <p:style>
          <a:lnRef idx="1">
            <a:schemeClr val="accent1"/>
          </a:lnRef>
          <a:fillRef idx="0">
            <a:schemeClr val="accent1"/>
          </a:fillRef>
          <a:effectRef idx="0">
            <a:schemeClr val="accent1"/>
          </a:effectRef>
          <a:fontRef idx="minor"/>
        </p:style>
      </p:sp>
      <p:grpSp>
        <p:nvGrpSpPr>
          <p:cNvPr id="374" name="Group 3"/>
          <p:cNvGrpSpPr/>
          <p:nvPr/>
        </p:nvGrpSpPr>
        <p:grpSpPr>
          <a:xfrm>
            <a:off x="5279760" y="907575"/>
            <a:ext cx="6269040" cy="5571720"/>
            <a:chOff x="5279760" y="642960"/>
            <a:chExt cx="6269040" cy="5571720"/>
          </a:xfrm>
        </p:grpSpPr>
        <p:sp>
          <p:nvSpPr>
            <p:cNvPr id="376" name="CustomShape 5"/>
            <p:cNvSpPr/>
            <p:nvPr/>
          </p:nvSpPr>
          <p:spPr>
            <a:xfrm>
              <a:off x="5280120" y="642960"/>
              <a:ext cx="6268680" cy="2785680"/>
            </a:xfrm>
            <a:prstGeom prst="rect">
              <a:avLst/>
            </a:prstGeom>
            <a:noFill/>
            <a:ln>
              <a:noFill/>
            </a:ln>
          </p:spPr>
          <p:style>
            <a:lnRef idx="0">
              <a:scrgbClr r="0" g="0" b="0"/>
            </a:lnRef>
            <a:fillRef idx="0">
              <a:scrgbClr r="0" g="0" b="0"/>
            </a:fillRef>
            <a:effectRef idx="0">
              <a:scrgbClr r="0" g="0" b="0"/>
            </a:effectRef>
            <a:fontRef idx="minor"/>
          </p:style>
          <p:txBody>
            <a:bodyPr lIns="114480" tIns="114480" rIns="114480" bIns="114480"/>
            <a:lstStyle/>
            <a:p>
              <a:pPr marL="457200" indent="-457200">
                <a:lnSpc>
                  <a:spcPct val="90000"/>
                </a:lnSpc>
                <a:spcAft>
                  <a:spcPts val="1049"/>
                </a:spcAft>
                <a:buFont typeface="Arial"/>
                <a:buChar char="•"/>
              </a:pPr>
              <a:r>
                <a:rPr lang="pt-BR" sz="3000" b="0" strike="noStrike" spc="-1" dirty="0">
                  <a:solidFill>
                    <a:srgbClr val="000000"/>
                  </a:solidFill>
                  <a:latin typeface="Calibri"/>
                </a:rPr>
                <a:t>Um texto jornalístico se caracteriza por informar fatos que acontecem no mundo por meio das explicações de como ocorreram os fatos ou por quê.</a:t>
              </a:r>
              <a:endParaRPr lang="pt-BR" sz="3000" b="0" strike="noStrike" spc="-1" dirty="0">
                <a:latin typeface="Arial"/>
              </a:endParaRPr>
            </a:p>
          </p:txBody>
        </p:sp>
        <p:sp>
          <p:nvSpPr>
            <p:cNvPr id="377" name="Line 6"/>
            <p:cNvSpPr/>
            <p:nvPr/>
          </p:nvSpPr>
          <p:spPr>
            <a:xfrm>
              <a:off x="5279760" y="3429000"/>
              <a:ext cx="6269040" cy="360"/>
            </a:xfrm>
            <a:prstGeom prst="line">
              <a:avLst/>
            </a:prstGeom>
            <a:ln>
              <a:solidFill>
                <a:schemeClr val="accent2">
                  <a:shade val="80000"/>
                  <a:hueOff val="-481415"/>
                  <a:satOff val="10166"/>
                  <a:lumOff val="27081"/>
                  <a:alphaOff val="0"/>
                </a:schemeClr>
              </a:solidFill>
            </a:ln>
          </p:spPr>
          <p:style>
            <a:lnRef idx="2">
              <a:scrgbClr r="0" g="0" b="0"/>
            </a:lnRef>
            <a:fillRef idx="0">
              <a:scrgbClr r="0" g="0" b="0"/>
            </a:fillRef>
            <a:effectRef idx="0">
              <a:scrgbClr r="0" g="0" b="0"/>
            </a:effectRef>
            <a:fontRef idx="minor"/>
          </p:style>
        </p:sp>
        <p:sp>
          <p:nvSpPr>
            <p:cNvPr id="378" name="CustomShape 7"/>
            <p:cNvSpPr/>
            <p:nvPr/>
          </p:nvSpPr>
          <p:spPr>
            <a:xfrm>
              <a:off x="5280120" y="3429000"/>
              <a:ext cx="6268680" cy="2785680"/>
            </a:xfrm>
            <a:prstGeom prst="rect">
              <a:avLst/>
            </a:prstGeom>
            <a:noFill/>
            <a:ln>
              <a:noFill/>
            </a:ln>
          </p:spPr>
          <p:style>
            <a:lnRef idx="0">
              <a:scrgbClr r="0" g="0" b="0"/>
            </a:lnRef>
            <a:fillRef idx="0">
              <a:scrgbClr r="0" g="0" b="0"/>
            </a:fillRef>
            <a:effectRef idx="0">
              <a:scrgbClr r="0" g="0" b="0"/>
            </a:effectRef>
            <a:fontRef idx="minor"/>
          </p:style>
          <p:txBody>
            <a:bodyPr lIns="114480" tIns="114480" rIns="114480" bIns="114480"/>
            <a:lstStyle/>
            <a:p>
              <a:pPr marL="457200" indent="-457200">
                <a:lnSpc>
                  <a:spcPct val="90000"/>
                </a:lnSpc>
                <a:spcAft>
                  <a:spcPts val="1049"/>
                </a:spcAft>
                <a:buFont typeface="Arial"/>
                <a:buChar char="•"/>
              </a:pPr>
              <a:r>
                <a:rPr lang="pt-BR" sz="3000" b="0" strike="noStrike" spc="-1" dirty="0">
                  <a:solidFill>
                    <a:srgbClr val="000000"/>
                  </a:solidFill>
                  <a:latin typeface="Calibri"/>
                </a:rPr>
                <a:t>Há, entretanto, nos dias atuais, uma tendência a valorizar ”o que aconteceu”, pois atende mais às necessidades do mercado, transformando a informação em mercadoria que dá lucros.</a:t>
              </a:r>
              <a:endParaRPr lang="pt-BR" sz="3000" b="0" strike="noStrike" spc="-1" dirty="0">
                <a:latin typeface="Arial"/>
              </a:endParaRPr>
            </a:p>
          </p:txBody>
        </p:sp>
      </p:grpSp>
      <p:grpSp>
        <p:nvGrpSpPr>
          <p:cNvPr id="379" name="Group 8"/>
          <p:cNvGrpSpPr/>
          <p:nvPr/>
        </p:nvGrpSpPr>
        <p:grpSpPr>
          <a:xfrm>
            <a:off x="0" y="0"/>
            <a:ext cx="36000" cy="36000"/>
            <a:chOff x="0" y="0"/>
            <a:chExt cx="36000" cy="36000"/>
          </a:xfrm>
        </p:grpSpPr>
      </p:grpSp>
      <p:sp>
        <p:nvSpPr>
          <p:cNvPr id="380" name="CustomShape 9"/>
          <p:cNvSpPr/>
          <p:nvPr/>
        </p:nvSpPr>
        <p:spPr>
          <a:xfrm>
            <a:off x="0" y="0"/>
            <a:ext cx="4635720" cy="68576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p:style>
      </p:sp>
      <p:sp>
        <p:nvSpPr>
          <p:cNvPr id="381" name="TextShape 10"/>
          <p:cNvSpPr txBox="1"/>
          <p:nvPr/>
        </p:nvSpPr>
        <p:spPr>
          <a:xfrm>
            <a:off x="943200" y="712440"/>
            <a:ext cx="3370680" cy="5501880"/>
          </a:xfrm>
          <a:prstGeom prst="rect">
            <a:avLst/>
          </a:prstGeom>
          <a:noFill/>
          <a:ln>
            <a:noFill/>
          </a:ln>
        </p:spPr>
        <p:txBody>
          <a:bodyPr anchor="ctr">
            <a:normAutofit/>
          </a:bodyPr>
          <a:lstStyle/>
          <a:p>
            <a:pPr>
              <a:lnSpc>
                <a:spcPct val="90000"/>
              </a:lnSpc>
            </a:pPr>
            <a:r>
              <a:rPr lang="pt-BR" sz="4400" b="1" strike="noStrike" spc="-1" dirty="0">
                <a:solidFill>
                  <a:srgbClr val="FFFFFF"/>
                </a:solidFill>
                <a:latin typeface="RobotoBR"/>
              </a:rPr>
              <a:t>Texto jornalístico</a:t>
            </a:r>
            <a:endParaRPr lang="pt-BR" sz="4400" b="0" strike="noStrike" spc="-1" dirty="0">
              <a:solidFill>
                <a:srgbClr val="000000"/>
              </a:solidFill>
              <a:latin typeface="Calibri"/>
            </a:endParaRPr>
          </a:p>
        </p:txBody>
      </p:sp>
      <p:pic>
        <p:nvPicPr>
          <p:cNvPr id="13"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1"/>
          <p:cNvSpPr/>
          <p:nvPr/>
        </p:nvSpPr>
        <p:spPr>
          <a:xfrm>
            <a:off x="0" y="0"/>
            <a:ext cx="12191760" cy="710938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384" name="CustomShape 2"/>
          <p:cNvSpPr/>
          <p:nvPr/>
        </p:nvSpPr>
        <p:spPr>
          <a:xfrm>
            <a:off x="0" y="0"/>
            <a:ext cx="2013120" cy="6857640"/>
          </a:xfrm>
          <a:prstGeom prst="rect">
            <a:avLst/>
          </a:prstGeom>
          <a:solidFill>
            <a:srgbClr val="6E4877"/>
          </a:solidFill>
          <a:ln>
            <a:noFill/>
          </a:ln>
        </p:spPr>
        <p:style>
          <a:lnRef idx="2">
            <a:schemeClr val="accent1">
              <a:shade val="50000"/>
            </a:schemeClr>
          </a:lnRef>
          <a:fillRef idx="1">
            <a:schemeClr val="accent1"/>
          </a:fillRef>
          <a:effectRef idx="0">
            <a:schemeClr val="accent1"/>
          </a:effectRef>
          <a:fontRef idx="minor"/>
        </p:style>
      </p:sp>
      <p:pic>
        <p:nvPicPr>
          <p:cNvPr id="385" name="Espaço Reservado para Conteúdo 4"/>
          <p:cNvPicPr/>
          <p:nvPr/>
        </p:nvPicPr>
        <p:blipFill>
          <a:blip r:embed="rId2"/>
          <a:stretch/>
        </p:blipFill>
        <p:spPr>
          <a:xfrm>
            <a:off x="3474610" y="1129032"/>
            <a:ext cx="8536604" cy="5398194"/>
          </a:xfrm>
          <a:prstGeom prst="rect">
            <a:avLst/>
          </a:prstGeom>
          <a:ln>
            <a:noFill/>
          </a:ln>
        </p:spPr>
      </p:pic>
      <p:sp>
        <p:nvSpPr>
          <p:cNvPr id="386" name="CustomShape 3"/>
          <p:cNvSpPr/>
          <p:nvPr/>
        </p:nvSpPr>
        <p:spPr>
          <a:xfrm>
            <a:off x="0" y="0"/>
            <a:ext cx="2013120" cy="68576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p:style>
      </p:sp>
      <p:sp>
        <p:nvSpPr>
          <p:cNvPr id="387" name="TextShape 4"/>
          <p:cNvSpPr txBox="1"/>
          <p:nvPr/>
        </p:nvSpPr>
        <p:spPr>
          <a:xfrm>
            <a:off x="640080" y="2074320"/>
            <a:ext cx="2751840" cy="2709000"/>
          </a:xfrm>
          <a:prstGeom prst="rect">
            <a:avLst/>
          </a:prstGeom>
          <a:solidFill>
            <a:srgbClr val="262626"/>
          </a:solidFill>
          <a:ln w="174600">
            <a:solidFill>
              <a:srgbClr val="262626"/>
            </a:solidFill>
            <a:round/>
          </a:ln>
        </p:spPr>
        <p:txBody>
          <a:bodyPr anchor="ctr">
            <a:normAutofit/>
          </a:bodyPr>
          <a:lstStyle/>
          <a:p>
            <a:pPr algn="ctr">
              <a:lnSpc>
                <a:spcPct val="90000"/>
              </a:lnSpc>
            </a:pPr>
            <a:r>
              <a:rPr lang="pt-BR" sz="4400" b="1" strike="noStrike" spc="-1" dirty="0">
                <a:solidFill>
                  <a:srgbClr val="FFFFFF"/>
                </a:solidFill>
                <a:latin typeface="RobotoBR"/>
              </a:rPr>
              <a:t>Artigos de </a:t>
            </a:r>
            <a:r>
              <a:rPr lang="pt-BR" sz="4400" b="1" spc="-1" dirty="0" err="1">
                <a:solidFill>
                  <a:srgbClr val="FFFFFF"/>
                </a:solidFill>
                <a:latin typeface="RobotoBR"/>
              </a:rPr>
              <a:t>f</a:t>
            </a:r>
            <a:r>
              <a:rPr lang="pt-BR" sz="4400" b="1" strike="noStrike" spc="-1" dirty="0" err="1">
                <a:solidFill>
                  <a:srgbClr val="FFFFFF"/>
                </a:solidFill>
                <a:latin typeface="RobotoBR"/>
              </a:rPr>
              <a:t>anzine</a:t>
            </a:r>
            <a:endParaRPr lang="pt-BR" sz="4400" b="0" strike="noStrike" spc="-1" dirty="0">
              <a:solidFill>
                <a:srgbClr val="000000"/>
              </a:solidFill>
              <a:latin typeface="Calibri"/>
            </a:endParaRPr>
          </a:p>
        </p:txBody>
      </p:sp>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748</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Arial</vt:lpstr>
      <vt:lpstr>Calibri</vt:lpstr>
      <vt:lpstr>Calibri Light</vt:lpstr>
      <vt:lpstr>RobotoBR</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Consulta ao dicionário</vt:lpstr>
      <vt:lpstr>Consulta ao dicionário</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João Paulo Bortoluci</dc:creator>
  <cp:lastModifiedBy>João Paulo Bortoluci</cp:lastModifiedBy>
  <cp:revision>1</cp:revision>
  <dcterms:created xsi:type="dcterms:W3CDTF">2020-04-03T14:18:34Z</dcterms:created>
  <dcterms:modified xsi:type="dcterms:W3CDTF">2020-04-03T14:20:37Z</dcterms:modified>
</cp:coreProperties>
</file>