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329" r:id="rId2"/>
    <p:sldId id="299" r:id="rId3"/>
    <p:sldId id="300" r:id="rId4"/>
    <p:sldId id="301" r:id="rId5"/>
    <p:sldId id="264" r:id="rId6"/>
    <p:sldId id="265" r:id="rId7"/>
    <p:sldId id="261" r:id="rId8"/>
    <p:sldId id="302" r:id="rId9"/>
    <p:sldId id="263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2BAA9F-79B2-4B34-A0D0-34BCC70B8175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EB6BAA-5855-4DAD-AB79-315383CAD6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85760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5484796508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" name="Google Shape;92;g5484796508_0_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93" name="Google Shape;93;g5484796508_0_5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636381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g5484796508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Google Shape;99;g5484796508_0_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g5484796508_0_6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283253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5484796508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5484796508_0_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8" name="Google Shape;108;g5484796508_0_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00514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5484796508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5484796508_0_4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4" name="Google Shape;124;g5484796508_0_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236383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5484796508_0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5484796508_0_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2" name="Google Shape;132;g5484796508_0_9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140237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5484796508_0_10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" name="Google Shape;140;g5484796508_0_10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41" name="Google Shape;141;g5484796508_0_10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pt-BR"/>
              <a:t>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26436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8AFD2CB-0329-4668-8F18-CC9E68F9C0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087C666-D7BE-4811-A38C-0C0AB91C3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DB877E6-7801-47B7-BE47-BD80D7D37E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ADD5-7188-41DE-8074-8F5A44A4ADF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EDA5B80-4462-45B6-BEFB-D1C720924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7AB59FF-C9FF-4DB9-A6AF-8BC690EB0D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D0A7C-DD43-45D6-93A1-1668C4096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1339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DF8801-41C0-44ED-85B8-30B2981F3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EAC83D-9A2B-4DE4-8B88-0ED4C2F307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D53B05-55B7-454C-A495-C9AD235423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ADD5-7188-41DE-8074-8F5A44A4ADF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BD90474-92DD-4075-AF13-85F9DD7A1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C7C338C-05F6-4A4C-BAD8-F53C01D9F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D0A7C-DD43-45D6-93A1-1668C4096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9733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24B3EC-EFC5-4829-A38E-C756C24859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539D6F9-F641-4357-AF55-0C1C2CBD46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8C68D8A-B609-4068-8D4D-67A9D8AD4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ADD5-7188-41DE-8074-8F5A44A4ADF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ECE164-BD5F-4EC6-9A85-B3820D13B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7B253B0-431D-45BE-A48B-502802F07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D0A7C-DD43-45D6-93A1-1668C4096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59185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F4E135-7F21-466D-9A12-F98FCF173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D348D32-5CEC-4506-8BEF-0DED69830D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4D0CC98-3233-47BE-87D0-5F7DB6FD5E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790D0C1-6180-4DA7-82A2-B64BE35738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ADD5-7188-41DE-8074-8F5A44A4ADF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0494F13-2F64-4900-AB8F-5C44A62895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FBDED7E-F382-4673-BA2B-3C3091DAD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D0A7C-DD43-45D6-93A1-1668C4096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97176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0319EF-E6E7-4CAD-9A12-2F45952D9E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182BAD3-FE96-4DF6-8C21-E68BD228C6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798F082-0A30-465C-9F8E-8A0B37190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CE711154-1AE9-4B98-952B-DE303BCCB6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584301DA-ACF0-4692-A432-F3633891E2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71A5EDF-448F-45CC-AEDC-8C039B86B2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ADD5-7188-41DE-8074-8F5A44A4ADF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F4F311FA-BAC5-4DBE-AD90-7297FA10B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52611C2D-CF51-403F-9C5D-496A5339E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D0A7C-DD43-45D6-93A1-1668C4096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2104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351069-335E-4A30-88C9-EDF0973FF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F46E1A06-FF97-4075-9F0E-7EA3D0517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ADD5-7188-41DE-8074-8F5A44A4ADF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E68481A-57D0-4344-9A61-472E9FC07E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851B5C6-B9ED-4E65-8452-23FA5E03D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D0A7C-DD43-45D6-93A1-1668C4096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473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FC6B07E-5EDB-4CA8-A1E3-713F60D74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ADD5-7188-41DE-8074-8F5A44A4ADF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D4E4CDD-6667-4393-8F6B-F162EED63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07FC7B6-1C6B-4FB9-A35B-D89D71F56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D0A7C-DD43-45D6-93A1-1668C4096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3514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0D8D5D-544F-4CA4-A998-8A90F5036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958466-AE9B-4CC5-B6CD-52A878111E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0D4E1332-C258-4ADD-9ACD-E28B724B70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CD53439-EE91-418C-B38C-309112762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ADD5-7188-41DE-8074-8F5A44A4ADF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399FD8D-4E67-4612-86EA-57F12009B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AAB793C-B69D-4D17-86CB-83581B305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D0A7C-DD43-45D6-93A1-1668C4096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608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18FF7F-C620-46E5-BEE0-6A023BE97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099FD833-A830-44AC-A80C-6CC101EEAC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692D455-80E9-4BBF-AA8F-19631DC39E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D462A8C-9D8A-42AB-A114-8A578F88F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ADD5-7188-41DE-8074-8F5A44A4ADF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AAB2A72-0EDF-436B-AC95-10D599E3B8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BE965979-5155-4DAE-AE99-55605F556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D0A7C-DD43-45D6-93A1-1668C4096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841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FA46F8-C8FA-4619-970E-10DD22D2B0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7415A734-B9BF-4BA9-8AFB-A2FFC87821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0B4C909-187B-483F-90FD-83A7579566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ADD5-7188-41DE-8074-8F5A44A4ADF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D0AB99-4025-4378-B4E0-FD1E8F059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E8C62C5-6335-4585-8C9D-B21EE5A4B7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D0A7C-DD43-45D6-93A1-1668C4096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4477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2B9D28B-2D9C-4CCB-BE74-E2C6B16A7D8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E72195D-9B57-46AC-AF92-B4D7680352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8D606DE-5AA8-44DF-BE0C-80D3D40E08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C4ADD5-7188-41DE-8074-8F5A44A4ADF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2DD4737-EC51-45B8-BF44-FA234B793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6CE57DF-27DB-4CA0-8C7B-4A35F4292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4D0A7C-DD43-45D6-93A1-1668C4096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97392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06EB360-1993-41B0-8F3E-A34102D334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627E385-AC89-423D-9560-C7BC9CAC2A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E57CAF-9016-4E80-B27A-EBB407C6DC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C4ADD5-7188-41DE-8074-8F5A44A4ADF4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2A8ECC-18F0-43BE-AF62-540FBB973F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859BE7D-1C69-4D13-85CF-911FC33D1D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4D0A7C-DD43-45D6-93A1-1668C409689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4738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Unidade 6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519578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96" name="Google Shape;9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8287" y="466650"/>
            <a:ext cx="11255424" cy="592472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17601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21A0351-656A-4194-8D8A-AACF9105E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2500" y="2947464"/>
            <a:ext cx="4381685" cy="3910536"/>
          </a:xfrm>
          <a:prstGeom prst="rect">
            <a:avLst/>
          </a:prstGeom>
        </p:spPr>
      </p:pic>
      <p:sp>
        <p:nvSpPr>
          <p:cNvPr id="102" name="Google Shape;102;p1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solidFill>
            <a:srgbClr val="4997FF"/>
          </a:solidFill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4800" b="1" dirty="0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Contos</a:t>
            </a:r>
            <a:endParaRPr sz="4800" b="1" dirty="0">
              <a:solidFill>
                <a:srgbClr val="FFFF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3" name="Google Shape;103;p15"/>
          <p:cNvSpPr txBox="1"/>
          <p:nvPr/>
        </p:nvSpPr>
        <p:spPr>
          <a:xfrm>
            <a:off x="607931" y="1876575"/>
            <a:ext cx="5616000" cy="474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4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Situação inicial</a:t>
            </a:r>
            <a:r>
              <a:rPr lang="pt-BR" sz="2400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→</a:t>
            </a:r>
            <a:r>
              <a:rPr lang="pt-BR" sz="2400" dirty="0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momento inicial é apresentado, revelando as personagens e o local em que a história acontece.</a:t>
            </a:r>
            <a:endParaRPr sz="2400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4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Conflito </a:t>
            </a:r>
            <a:r>
              <a:rPr lang="pt-BR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→</a:t>
            </a:r>
            <a:r>
              <a:rPr lang="pt-BR" sz="2400" dirty="0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cria expectativa quanto ao desenrolar dos acontecimentos. </a:t>
            </a:r>
            <a:endParaRPr sz="2400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r>
              <a:rPr lang="pt-BR" sz="24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Clímax </a:t>
            </a:r>
            <a:r>
              <a:rPr lang="pt-BR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→</a:t>
            </a:r>
            <a:r>
              <a:rPr lang="pt-BR" sz="24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o conflito atinge o ponto máximo, ponto de maior tensão da narrativa. </a:t>
            </a:r>
          </a:p>
          <a:p>
            <a:pPr>
              <a:spcAft>
                <a:spcPts val="600"/>
              </a:spcAft>
            </a:pPr>
            <a:r>
              <a:rPr lang="pt-BR" sz="24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Desfecho </a:t>
            </a:r>
            <a:r>
              <a:rPr lang="pt-BR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→</a:t>
            </a:r>
            <a:r>
              <a:rPr lang="pt-BR" sz="2400" dirty="0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solução do conflito, pode ser boa ou má, surpreendente ou não, trágica ou cômica, feliz ou triste. </a:t>
            </a: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endParaRPr sz="2400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5"/>
          <p:cNvSpPr txBox="1"/>
          <p:nvPr/>
        </p:nvSpPr>
        <p:spPr>
          <a:xfrm>
            <a:off x="6947134" y="1754325"/>
            <a:ext cx="4984800" cy="129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Finalização </a:t>
            </a:r>
            <a:r>
              <a:rPr lang="pt-BR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→</a:t>
            </a:r>
            <a:r>
              <a:rPr lang="pt-BR" sz="2400" dirty="0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  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fechamento de tudo, mostra como tudo ficou depois da solução do conflito.</a:t>
            </a:r>
            <a:endParaRPr sz="2400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dirty="0">
              <a:solidFill>
                <a:srgbClr val="0B5394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5875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37818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6"/>
          <p:cNvSpPr txBox="1">
            <a:spLocks noGrp="1"/>
          </p:cNvSpPr>
          <p:nvPr>
            <p:ph type="body" idx="1"/>
          </p:nvPr>
        </p:nvSpPr>
        <p:spPr>
          <a:xfrm>
            <a:off x="2745705" y="4766021"/>
            <a:ext cx="4318670" cy="647353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9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Tudo aquilo que se declara sobre </a:t>
            </a: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pt-BR" sz="19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o sujeito.</a:t>
            </a:r>
            <a:endParaRPr sz="1900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8DFBF362-D89B-43A8-8CF3-B00066D2FE52}"/>
              </a:ext>
            </a:extLst>
          </p:cNvPr>
          <p:cNvSpPr/>
          <p:nvPr/>
        </p:nvSpPr>
        <p:spPr>
          <a:xfrm>
            <a:off x="952500" y="513805"/>
            <a:ext cx="10650622" cy="1354217"/>
          </a:xfrm>
          <a:prstGeom prst="rect">
            <a:avLst/>
          </a:prstGeom>
          <a:solidFill>
            <a:srgbClr val="4997FF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pt-BR" sz="44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Termos essenciais da oração: </a:t>
            </a:r>
            <a:br>
              <a:rPr lang="pt-BR" sz="44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BR" sz="44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sujeito e predicado</a:t>
            </a:r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465268AF-1D67-46B7-B2E1-C92AD3C88BEB}"/>
              </a:ext>
            </a:extLst>
          </p:cNvPr>
          <p:cNvSpPr/>
          <p:nvPr/>
        </p:nvSpPr>
        <p:spPr>
          <a:xfrm>
            <a:off x="1270000" y="2022691"/>
            <a:ext cx="1661379" cy="540000"/>
          </a:xfrm>
          <a:custGeom>
            <a:avLst/>
            <a:gdLst>
              <a:gd name="connsiteX0" fmla="*/ 0 w 1256529"/>
              <a:gd name="connsiteY0" fmla="*/ 0 h 1101421"/>
              <a:gd name="connsiteX1" fmla="*/ 1256529 w 1256529"/>
              <a:gd name="connsiteY1" fmla="*/ 0 h 1101421"/>
              <a:gd name="connsiteX2" fmla="*/ 1256529 w 1256529"/>
              <a:gd name="connsiteY2" fmla="*/ 1101421 h 1101421"/>
              <a:gd name="connsiteX3" fmla="*/ 0 w 1256529"/>
              <a:gd name="connsiteY3" fmla="*/ 1101421 h 1101421"/>
              <a:gd name="connsiteX4" fmla="*/ 0 w 1256529"/>
              <a:gd name="connsiteY4" fmla="*/ 0 h 1101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6529" h="1101421">
                <a:moveTo>
                  <a:pt x="0" y="0"/>
                </a:moveTo>
                <a:lnTo>
                  <a:pt x="1256529" y="0"/>
                </a:lnTo>
                <a:lnTo>
                  <a:pt x="1256529" y="1101421"/>
                </a:lnTo>
                <a:lnTo>
                  <a:pt x="0" y="110142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2870" tIns="102870" rIns="102870" bIns="102870" numCol="1" spcCol="1270" anchor="t" anchorCtr="0">
            <a:noAutofit/>
          </a:bodyPr>
          <a:lstStyle/>
          <a:p>
            <a:pPr marL="0" lvl="0" indent="0" algn="l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600" b="1" kern="1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BRLight" pitchFamily="2" charset="0"/>
                <a:ea typeface="Roboto" panose="02000000000000000000" pitchFamily="2" charset="0"/>
                <a:cs typeface="Roboto" panose="02000000000000000000" pitchFamily="2" charset="0"/>
              </a:rPr>
              <a:t>Sujeito</a:t>
            </a:r>
          </a:p>
        </p:txBody>
      </p:sp>
      <p:sp>
        <p:nvSpPr>
          <p:cNvPr id="9" name="Forma Livre: Forma 8">
            <a:extLst>
              <a:ext uri="{FF2B5EF4-FFF2-40B4-BE49-F238E27FC236}">
                <a16:creationId xmlns:a16="http://schemas.microsoft.com/office/drawing/2014/main" id="{506F0047-4926-490B-B64F-A552BC82EF19}"/>
              </a:ext>
            </a:extLst>
          </p:cNvPr>
          <p:cNvSpPr/>
          <p:nvPr/>
        </p:nvSpPr>
        <p:spPr>
          <a:xfrm>
            <a:off x="889000" y="2864397"/>
            <a:ext cx="2797215" cy="1368000"/>
          </a:xfrm>
          <a:custGeom>
            <a:avLst/>
            <a:gdLst>
              <a:gd name="connsiteX0" fmla="*/ 0 w 1256529"/>
              <a:gd name="connsiteY0" fmla="*/ 0 h 1101421"/>
              <a:gd name="connsiteX1" fmla="*/ 1256529 w 1256529"/>
              <a:gd name="connsiteY1" fmla="*/ 0 h 1101421"/>
              <a:gd name="connsiteX2" fmla="*/ 1256529 w 1256529"/>
              <a:gd name="connsiteY2" fmla="*/ 1101421 h 1101421"/>
              <a:gd name="connsiteX3" fmla="*/ 0 w 1256529"/>
              <a:gd name="connsiteY3" fmla="*/ 1101421 h 1101421"/>
              <a:gd name="connsiteX4" fmla="*/ 0 w 1256529"/>
              <a:gd name="connsiteY4" fmla="*/ 0 h 1101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6529" h="1101421">
                <a:moveTo>
                  <a:pt x="0" y="0"/>
                </a:moveTo>
                <a:lnTo>
                  <a:pt x="1256529" y="0"/>
                </a:lnTo>
                <a:lnTo>
                  <a:pt x="1256529" y="1101421"/>
                </a:lnTo>
                <a:lnTo>
                  <a:pt x="0" y="110142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2870" tIns="102870" rIns="102870" bIns="102870" numCol="1" spcCol="1270" anchor="t" anchorCtr="0">
            <a:noAutofit/>
          </a:bodyPr>
          <a:lstStyle/>
          <a:p>
            <a:pPr marL="0" lvl="0" indent="0" algn="l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600" b="1" kern="1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BRLight" pitchFamily="2" charset="0"/>
              </a:rPr>
              <a:t>Núcleo</a:t>
            </a:r>
          </a:p>
          <a:p>
            <a:pPr marL="0" lvl="0" indent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600" b="1" kern="1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BRLight" pitchFamily="2" charset="0"/>
              </a:rPr>
              <a:t>do sujeito</a:t>
            </a:r>
          </a:p>
        </p:txBody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69319E33-DF9C-42E9-912D-549C9A1EE1D0}"/>
              </a:ext>
            </a:extLst>
          </p:cNvPr>
          <p:cNvSpPr/>
          <p:nvPr/>
        </p:nvSpPr>
        <p:spPr>
          <a:xfrm>
            <a:off x="650875" y="4724704"/>
            <a:ext cx="2181242" cy="1101421"/>
          </a:xfrm>
          <a:custGeom>
            <a:avLst/>
            <a:gdLst>
              <a:gd name="connsiteX0" fmla="*/ 0 w 1256529"/>
              <a:gd name="connsiteY0" fmla="*/ 0 h 1101421"/>
              <a:gd name="connsiteX1" fmla="*/ 1256529 w 1256529"/>
              <a:gd name="connsiteY1" fmla="*/ 0 h 1101421"/>
              <a:gd name="connsiteX2" fmla="*/ 1256529 w 1256529"/>
              <a:gd name="connsiteY2" fmla="*/ 1101421 h 1101421"/>
              <a:gd name="connsiteX3" fmla="*/ 0 w 1256529"/>
              <a:gd name="connsiteY3" fmla="*/ 1101421 h 1101421"/>
              <a:gd name="connsiteX4" fmla="*/ 0 w 1256529"/>
              <a:gd name="connsiteY4" fmla="*/ 0 h 1101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6529" h="1101421">
                <a:moveTo>
                  <a:pt x="0" y="0"/>
                </a:moveTo>
                <a:lnTo>
                  <a:pt x="1256529" y="0"/>
                </a:lnTo>
                <a:lnTo>
                  <a:pt x="1256529" y="1101421"/>
                </a:lnTo>
                <a:lnTo>
                  <a:pt x="0" y="1101421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2870" tIns="102870" rIns="102870" bIns="102870" numCol="1" spcCol="1270" anchor="t" anchorCtr="0">
            <a:noAutofit/>
          </a:bodyPr>
          <a:lstStyle/>
          <a:p>
            <a:pPr marL="0" lvl="0" indent="0" algn="l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pt-BR" sz="2600" b="1" kern="1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BRLight" pitchFamily="2" charset="0"/>
              </a:rPr>
              <a:t>Predicado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DBDEAEEE-2FA2-47D4-B608-1312AB27F041}"/>
              </a:ext>
            </a:extLst>
          </p:cNvPr>
          <p:cNvSpPr txBox="1"/>
          <p:nvPr/>
        </p:nvSpPr>
        <p:spPr>
          <a:xfrm>
            <a:off x="2928378" y="1958429"/>
            <a:ext cx="7041121" cy="87716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19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Termo da oração sobre o qual se declara algo e com o qual o verbo, ou locução verbal, concorda em número (singular ou plural) e pessoa.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86ADC2F5-3E85-4F20-8EB0-B89CD1D99954}"/>
              </a:ext>
            </a:extLst>
          </p:cNvPr>
          <p:cNvSpPr/>
          <p:nvPr/>
        </p:nvSpPr>
        <p:spPr>
          <a:xfrm>
            <a:off x="3190875" y="3005820"/>
            <a:ext cx="5850615" cy="969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9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É sempre um substantivo ou outra palavra que tenha valor de substantivo. Na frase, o núcleo do sujeito é </a:t>
            </a:r>
            <a:r>
              <a:rPr lang="pt-BR" sz="19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meninos</a:t>
            </a:r>
            <a:r>
              <a:rPr lang="pt-BR" sz="1900" dirty="0">
                <a:solidFill>
                  <a:srgbClr val="0B5394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lang="pt-BR" sz="1900" dirty="0"/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71DA5035-93FA-47F6-BD9D-9A8EA2A06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9150" y="3730625"/>
            <a:ext cx="5372850" cy="1609505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1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70307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D98B72CD-440F-4D6A-B017-515D4AACB3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rgbClr val="4997FF"/>
          </a:solidFill>
          <a:ln>
            <a:solidFill>
              <a:srgbClr val="4997FF"/>
            </a:solidFill>
          </a:ln>
        </p:spPr>
        <p:txBody>
          <a:bodyPr/>
          <a:lstStyle/>
          <a:p>
            <a:pPr algn="ctr"/>
            <a:r>
              <a:rPr lang="pt-BR" b="1" dirty="0">
                <a:solidFill>
                  <a:schemeClr val="bg1"/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Sujeito determinado</a:t>
            </a:r>
            <a:endParaRPr lang="pt-BR" dirty="0">
              <a:solidFill>
                <a:schemeClr val="bg1"/>
              </a:solidFill>
              <a:effectLst>
                <a:outerShdw blurRad="50800" dist="38100" dir="27000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Seta: Entalhada para a Direita 6">
            <a:extLst>
              <a:ext uri="{FF2B5EF4-FFF2-40B4-BE49-F238E27FC236}">
                <a16:creationId xmlns:a16="http://schemas.microsoft.com/office/drawing/2014/main" id="{2E2969D9-4A3A-4A8F-97C8-4DB0DC4B6358}"/>
              </a:ext>
            </a:extLst>
          </p:cNvPr>
          <p:cNvSpPr/>
          <p:nvPr/>
        </p:nvSpPr>
        <p:spPr>
          <a:xfrm>
            <a:off x="1092000" y="3444875"/>
            <a:ext cx="10008000" cy="1797944"/>
          </a:xfrm>
          <a:prstGeom prst="notchedRightArrow">
            <a:avLst/>
          </a:prstGeom>
          <a:solidFill>
            <a:srgbClr val="7030A0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8" name="Forma Livre: Forma 7">
            <a:extLst>
              <a:ext uri="{FF2B5EF4-FFF2-40B4-BE49-F238E27FC236}">
                <a16:creationId xmlns:a16="http://schemas.microsoft.com/office/drawing/2014/main" id="{9AEF8E36-D76E-4E61-80FC-7980E942E8C4}"/>
              </a:ext>
            </a:extLst>
          </p:cNvPr>
          <p:cNvSpPr/>
          <p:nvPr/>
        </p:nvSpPr>
        <p:spPr>
          <a:xfrm>
            <a:off x="2175026" y="2044000"/>
            <a:ext cx="3016099" cy="1512000"/>
          </a:xfrm>
          <a:custGeom>
            <a:avLst/>
            <a:gdLst>
              <a:gd name="connsiteX0" fmla="*/ 0 w 1760934"/>
              <a:gd name="connsiteY0" fmla="*/ 0 h 2167466"/>
              <a:gd name="connsiteX1" fmla="*/ 1760934 w 1760934"/>
              <a:gd name="connsiteY1" fmla="*/ 0 h 2167466"/>
              <a:gd name="connsiteX2" fmla="*/ 1760934 w 1760934"/>
              <a:gd name="connsiteY2" fmla="*/ 2167466 h 2167466"/>
              <a:gd name="connsiteX3" fmla="*/ 0 w 1760934"/>
              <a:gd name="connsiteY3" fmla="*/ 2167466 h 2167466"/>
              <a:gd name="connsiteX4" fmla="*/ 0 w 1760934"/>
              <a:gd name="connsiteY4" fmla="*/ 0 h 216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0934" h="2167466">
                <a:moveTo>
                  <a:pt x="0" y="0"/>
                </a:moveTo>
                <a:lnTo>
                  <a:pt x="1760934" y="0"/>
                </a:lnTo>
                <a:lnTo>
                  <a:pt x="1760934" y="2167466"/>
                </a:lnTo>
                <a:lnTo>
                  <a:pt x="0" y="216746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b" anchorCtr="0">
            <a:noAutofit/>
          </a:bodyPr>
          <a:lstStyle/>
          <a:p>
            <a:pPr marL="0" lvl="0" indent="0" defTabSz="1511300">
              <a:spcBef>
                <a:spcPct val="0"/>
              </a:spcBef>
              <a:spcAft>
                <a:spcPts val="1200"/>
              </a:spcAft>
              <a:buNone/>
            </a:pPr>
            <a:r>
              <a:rPr lang="pt-BR" sz="2000" kern="1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Simples</a:t>
            </a:r>
            <a:r>
              <a:rPr lang="pt-BR" sz="2000" kern="1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possui apenas um núcleo.</a:t>
            </a:r>
          </a:p>
          <a:p>
            <a:pPr marL="0" lvl="0" indent="0" defTabSz="1511300">
              <a:spcBef>
                <a:spcPct val="0"/>
              </a:spcBef>
              <a:spcAft>
                <a:spcPts val="1200"/>
              </a:spcAft>
              <a:buNone/>
            </a:pPr>
            <a:r>
              <a:rPr lang="pt-BR" sz="2000" kern="1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Ex.: </a:t>
            </a:r>
            <a:r>
              <a:rPr lang="pt-BR" sz="2000" u="sng" kern="12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Ondjaki</a:t>
            </a:r>
            <a:r>
              <a:rPr lang="pt-BR" sz="2000" kern="120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000" kern="1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um escritor africano contemporâneo</a:t>
            </a:r>
            <a:r>
              <a:rPr lang="pt-BR" sz="1900" kern="1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224B3D35-DEC5-4D40-B279-17508CD7F306}"/>
              </a:ext>
            </a:extLst>
          </p:cNvPr>
          <p:cNvSpPr/>
          <p:nvPr/>
        </p:nvSpPr>
        <p:spPr>
          <a:xfrm>
            <a:off x="2729600" y="4004733"/>
            <a:ext cx="541866" cy="541866"/>
          </a:xfrm>
          <a:prstGeom prst="ellipse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E62933A1-76DB-44C8-9BB3-0B42DC1731BA}"/>
              </a:ext>
            </a:extLst>
          </p:cNvPr>
          <p:cNvSpPr/>
          <p:nvPr/>
        </p:nvSpPr>
        <p:spPr>
          <a:xfrm>
            <a:off x="4170859" y="4910266"/>
            <a:ext cx="2707828" cy="1728000"/>
          </a:xfrm>
          <a:custGeom>
            <a:avLst/>
            <a:gdLst>
              <a:gd name="connsiteX0" fmla="*/ 0 w 1760934"/>
              <a:gd name="connsiteY0" fmla="*/ 0 h 2167466"/>
              <a:gd name="connsiteX1" fmla="*/ 1760934 w 1760934"/>
              <a:gd name="connsiteY1" fmla="*/ 0 h 2167466"/>
              <a:gd name="connsiteX2" fmla="*/ 1760934 w 1760934"/>
              <a:gd name="connsiteY2" fmla="*/ 2167466 h 2167466"/>
              <a:gd name="connsiteX3" fmla="*/ 0 w 1760934"/>
              <a:gd name="connsiteY3" fmla="*/ 2167466 h 2167466"/>
              <a:gd name="connsiteX4" fmla="*/ 0 w 1760934"/>
              <a:gd name="connsiteY4" fmla="*/ 0 h 216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0934" h="2167466">
                <a:moveTo>
                  <a:pt x="0" y="0"/>
                </a:moveTo>
                <a:lnTo>
                  <a:pt x="1760934" y="0"/>
                </a:lnTo>
                <a:lnTo>
                  <a:pt x="1760934" y="2167466"/>
                </a:lnTo>
                <a:lnTo>
                  <a:pt x="0" y="216746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t" anchorCtr="0">
            <a:noAutofit/>
          </a:bodyPr>
          <a:lstStyle/>
          <a:p>
            <a:pPr marL="0" lvl="0" indent="0" defTabSz="1511300">
              <a:spcBef>
                <a:spcPct val="0"/>
              </a:spcBef>
              <a:spcAft>
                <a:spcPts val="1200"/>
              </a:spcAft>
              <a:buNone/>
            </a:pPr>
            <a:r>
              <a:rPr lang="pt-BR" sz="2000" kern="1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Composto</a:t>
            </a:r>
            <a:r>
              <a:rPr lang="pt-BR" sz="2000" kern="1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possui dois ou mais núcleos.</a:t>
            </a:r>
          </a:p>
          <a:p>
            <a:pPr marL="0" lvl="0" indent="0" defTabSz="1511300">
              <a:spcBef>
                <a:spcPct val="0"/>
              </a:spcBef>
              <a:spcAft>
                <a:spcPts val="1200"/>
              </a:spcAft>
              <a:buNone/>
            </a:pPr>
            <a:r>
              <a:rPr lang="pt-BR" sz="2000" kern="1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Ex.: A </a:t>
            </a:r>
            <a:r>
              <a:rPr lang="pt-BR" sz="2000" u="sng" kern="12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história</a:t>
            </a:r>
            <a:r>
              <a:rPr lang="pt-BR" sz="2000" kern="1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 a </a:t>
            </a:r>
            <a:r>
              <a:rPr lang="pt-BR" sz="2000" u="sng" kern="12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cultura</a:t>
            </a:r>
            <a:r>
              <a:rPr lang="pt-BR" sz="2000" kern="1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da África são muito interessantes.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6E36ECE7-95C8-4816-BBE2-DB186C1E73AB}"/>
              </a:ext>
            </a:extLst>
          </p:cNvPr>
          <p:cNvSpPr/>
          <p:nvPr/>
        </p:nvSpPr>
        <p:spPr>
          <a:xfrm>
            <a:off x="5253840" y="4036483"/>
            <a:ext cx="541866" cy="541866"/>
          </a:xfrm>
          <a:prstGeom prst="ellipse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0DC719B2-E3B8-44DC-BAF7-7139B908707B}"/>
              </a:ext>
            </a:extLst>
          </p:cNvPr>
          <p:cNvSpPr/>
          <p:nvPr/>
        </p:nvSpPr>
        <p:spPr>
          <a:xfrm>
            <a:off x="6276840" y="2174876"/>
            <a:ext cx="4676910" cy="1441014"/>
          </a:xfrm>
          <a:custGeom>
            <a:avLst/>
            <a:gdLst>
              <a:gd name="connsiteX0" fmla="*/ 0 w 1760934"/>
              <a:gd name="connsiteY0" fmla="*/ 0 h 2167466"/>
              <a:gd name="connsiteX1" fmla="*/ 1760934 w 1760934"/>
              <a:gd name="connsiteY1" fmla="*/ 0 h 2167466"/>
              <a:gd name="connsiteX2" fmla="*/ 1760934 w 1760934"/>
              <a:gd name="connsiteY2" fmla="*/ 2167466 h 2167466"/>
              <a:gd name="connsiteX3" fmla="*/ 0 w 1760934"/>
              <a:gd name="connsiteY3" fmla="*/ 2167466 h 2167466"/>
              <a:gd name="connsiteX4" fmla="*/ 0 w 1760934"/>
              <a:gd name="connsiteY4" fmla="*/ 0 h 216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0934" h="2167466">
                <a:moveTo>
                  <a:pt x="0" y="0"/>
                </a:moveTo>
                <a:lnTo>
                  <a:pt x="1760934" y="0"/>
                </a:lnTo>
                <a:lnTo>
                  <a:pt x="1760934" y="2167466"/>
                </a:lnTo>
                <a:lnTo>
                  <a:pt x="0" y="2167466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0" rIns="0" bIns="0" numCol="1" spcCol="1270" anchor="b" anchorCtr="0">
            <a:noAutofit/>
          </a:bodyPr>
          <a:lstStyle/>
          <a:p>
            <a:pPr lvl="1" defTabSz="2889250">
              <a:spcBef>
                <a:spcPct val="0"/>
              </a:spcBef>
            </a:pPr>
            <a:r>
              <a:rPr lang="pt-BR" sz="2000" kern="1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Elíptico</a:t>
            </a:r>
            <a:r>
              <a:rPr lang="pt-BR" sz="2000" kern="1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não está expresso na oração; é identificado pelo verbo ou por outra oração próxima.</a:t>
            </a:r>
          </a:p>
          <a:p>
            <a:pPr lvl="1" defTabSz="2889250">
              <a:spcBef>
                <a:spcPct val="0"/>
              </a:spcBef>
            </a:pPr>
            <a:r>
              <a:rPr lang="pt-BR" sz="2000" kern="1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Ex.: Ganha</a:t>
            </a:r>
            <a:r>
              <a:rPr lang="pt-BR" sz="2000" u="sng" kern="12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mos</a:t>
            </a:r>
            <a:r>
              <a:rPr lang="pt-BR" sz="2000" kern="1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um livro de contos africanos. (sujeito: </a:t>
            </a:r>
            <a:r>
              <a:rPr lang="pt-BR" sz="2000" u="sng" kern="12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nós</a:t>
            </a:r>
            <a:r>
              <a:rPr lang="pt-BR" sz="2000" kern="1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)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92AA4848-04CB-4AEC-8071-F29A849C6DE3}"/>
              </a:ext>
            </a:extLst>
          </p:cNvPr>
          <p:cNvSpPr/>
          <p:nvPr/>
        </p:nvSpPr>
        <p:spPr>
          <a:xfrm>
            <a:off x="7989086" y="4036483"/>
            <a:ext cx="541866" cy="541866"/>
          </a:xfrm>
          <a:prstGeom prst="ellipse">
            <a:avLst/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Forma Livre: Forma 13">
            <a:extLst>
              <a:ext uri="{FF2B5EF4-FFF2-40B4-BE49-F238E27FC236}">
                <a16:creationId xmlns:a16="http://schemas.microsoft.com/office/drawing/2014/main" id="{84AE50F0-6BBB-4264-B2DB-D37CC5F5201D}"/>
              </a:ext>
            </a:extLst>
          </p:cNvPr>
          <p:cNvSpPr/>
          <p:nvPr/>
        </p:nvSpPr>
        <p:spPr>
          <a:xfrm>
            <a:off x="7048031" y="4690533"/>
            <a:ext cx="1760934" cy="2167466"/>
          </a:xfrm>
          <a:custGeom>
            <a:avLst/>
            <a:gdLst>
              <a:gd name="connsiteX0" fmla="*/ 0 w 1760934"/>
              <a:gd name="connsiteY0" fmla="*/ 0 h 2167466"/>
              <a:gd name="connsiteX1" fmla="*/ 1760934 w 1760934"/>
              <a:gd name="connsiteY1" fmla="*/ 0 h 2167466"/>
              <a:gd name="connsiteX2" fmla="*/ 1760934 w 1760934"/>
              <a:gd name="connsiteY2" fmla="*/ 2167466 h 2167466"/>
              <a:gd name="connsiteX3" fmla="*/ 0 w 1760934"/>
              <a:gd name="connsiteY3" fmla="*/ 2167466 h 2167466"/>
              <a:gd name="connsiteX4" fmla="*/ 0 w 1760934"/>
              <a:gd name="connsiteY4" fmla="*/ 0 h 2167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60934" h="2167466">
                <a:moveTo>
                  <a:pt x="0" y="0"/>
                </a:moveTo>
                <a:lnTo>
                  <a:pt x="1760934" y="0"/>
                </a:lnTo>
                <a:lnTo>
                  <a:pt x="1760934" y="2167466"/>
                </a:lnTo>
                <a:lnTo>
                  <a:pt x="0" y="2167466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41808" tIns="241808" rIns="241808" bIns="241808" numCol="1" spcCol="1270" anchor="t" anchorCtr="0">
            <a:noAutofit/>
          </a:bodyPr>
          <a:lstStyle/>
          <a:p>
            <a:pPr marL="0" lvl="0" indent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BR" sz="3400" kern="12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15875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0960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1332288-6193-4D54-A662-7D43A945A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4677" y="412681"/>
            <a:ext cx="10515600" cy="1325563"/>
          </a:xfrm>
          <a:solidFill>
            <a:srgbClr val="4997FF"/>
          </a:solidFill>
        </p:spPr>
        <p:txBody>
          <a:bodyPr/>
          <a:lstStyle/>
          <a:p>
            <a:pPr algn="ctr"/>
            <a:r>
              <a:rPr lang="pt-BR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Sujeito indeterminado</a:t>
            </a:r>
            <a:endParaRPr lang="pt-BR" dirty="0">
              <a:solidFill>
                <a:srgbClr val="FFFFFF"/>
              </a:solidFill>
            </a:endParaRP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id="{0A30F111-6EEB-44F1-A5ED-CC573528BD33}"/>
              </a:ext>
            </a:extLst>
          </p:cNvPr>
          <p:cNvGrpSpPr/>
          <p:nvPr/>
        </p:nvGrpSpPr>
        <p:grpSpPr>
          <a:xfrm>
            <a:off x="838200" y="1786368"/>
            <a:ext cx="8419270" cy="1160462"/>
            <a:chOff x="438745" y="3110796"/>
            <a:chExt cx="8419270" cy="1160462"/>
          </a:xfrm>
        </p:grpSpPr>
        <p:sp>
          <p:nvSpPr>
            <p:cNvPr id="5" name="Forma Livre: Forma 4">
              <a:extLst>
                <a:ext uri="{FF2B5EF4-FFF2-40B4-BE49-F238E27FC236}">
                  <a16:creationId xmlns:a16="http://schemas.microsoft.com/office/drawing/2014/main" id="{C9847DFF-B4C9-4714-9296-1C0464DB70A1}"/>
                </a:ext>
              </a:extLst>
            </p:cNvPr>
            <p:cNvSpPr/>
            <p:nvPr/>
          </p:nvSpPr>
          <p:spPr>
            <a:xfrm>
              <a:off x="438745" y="3110796"/>
              <a:ext cx="2901156" cy="1160462"/>
            </a:xfrm>
            <a:custGeom>
              <a:avLst/>
              <a:gdLst>
                <a:gd name="connsiteX0" fmla="*/ 0 w 2901156"/>
                <a:gd name="connsiteY0" fmla="*/ 0 h 1160462"/>
                <a:gd name="connsiteX1" fmla="*/ 2320925 w 2901156"/>
                <a:gd name="connsiteY1" fmla="*/ 0 h 1160462"/>
                <a:gd name="connsiteX2" fmla="*/ 2901156 w 2901156"/>
                <a:gd name="connsiteY2" fmla="*/ 580231 h 1160462"/>
                <a:gd name="connsiteX3" fmla="*/ 2320925 w 2901156"/>
                <a:gd name="connsiteY3" fmla="*/ 1160462 h 1160462"/>
                <a:gd name="connsiteX4" fmla="*/ 0 w 2901156"/>
                <a:gd name="connsiteY4" fmla="*/ 1160462 h 1160462"/>
                <a:gd name="connsiteX5" fmla="*/ 580231 w 2901156"/>
                <a:gd name="connsiteY5" fmla="*/ 580231 h 1160462"/>
                <a:gd name="connsiteX6" fmla="*/ 0 w 2901156"/>
                <a:gd name="connsiteY6" fmla="*/ 0 h 116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01156" h="1160462">
                  <a:moveTo>
                    <a:pt x="0" y="0"/>
                  </a:moveTo>
                  <a:lnTo>
                    <a:pt x="2320925" y="0"/>
                  </a:lnTo>
                  <a:lnTo>
                    <a:pt x="2901156" y="580231"/>
                  </a:lnTo>
                  <a:lnTo>
                    <a:pt x="2320925" y="1160462"/>
                  </a:lnTo>
                  <a:lnTo>
                    <a:pt x="0" y="1160462"/>
                  </a:lnTo>
                  <a:lnTo>
                    <a:pt x="580231" y="5802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B3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0251" tIns="53340" rIns="633571" bIns="5334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t-BR" sz="4000" kern="1200" dirty="0"/>
            </a:p>
          </p:txBody>
        </p:sp>
        <p:sp>
          <p:nvSpPr>
            <p:cNvPr id="8" name="CaixaDeTexto 7">
              <a:extLst>
                <a:ext uri="{FF2B5EF4-FFF2-40B4-BE49-F238E27FC236}">
                  <a16:creationId xmlns:a16="http://schemas.microsoft.com/office/drawing/2014/main" id="{239F1029-9CE5-4992-829F-45CDDA340E53}"/>
                </a:ext>
              </a:extLst>
            </p:cNvPr>
            <p:cNvSpPr txBox="1"/>
            <p:nvPr/>
          </p:nvSpPr>
          <p:spPr>
            <a:xfrm>
              <a:off x="3638015" y="3336598"/>
              <a:ext cx="5220000" cy="67710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pt-BR" sz="22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/>
                  <a:ea typeface="Roboto"/>
                  <a:cs typeface="Roboto"/>
                  <a:sym typeface="Roboto"/>
                </a:rPr>
                <a:t>Indeterminado</a:t>
              </a:r>
              <a:r>
                <a:rPr lang="pt-BR" sz="2200" dirty="0">
                  <a:solidFill>
                    <a:srgbClr val="002060"/>
                  </a:solidFill>
                  <a:latin typeface="Roboto"/>
                  <a:ea typeface="Roboto"/>
                  <a:cs typeface="Roboto"/>
                  <a:sym typeface="Roboto"/>
                </a:rPr>
                <a:t> por não se conhecer </a:t>
              </a:r>
              <a:r>
                <a:rPr lang="pt-BR" sz="2200" dirty="0">
                  <a:solidFill>
                    <a:srgbClr val="000000"/>
                  </a:solidFill>
                  <a:latin typeface="Roboto"/>
                  <a:ea typeface="Roboto"/>
                  <a:cs typeface="Roboto"/>
                  <a:sym typeface="Roboto"/>
                </a:rPr>
                <a:t>quem realiza </a:t>
              </a:r>
              <a:r>
                <a:rPr lang="pt-BR" sz="2200" dirty="0">
                  <a:solidFill>
                    <a:srgbClr val="002060"/>
                  </a:solidFill>
                  <a:latin typeface="Roboto"/>
                  <a:ea typeface="Roboto"/>
                  <a:cs typeface="Roboto"/>
                  <a:sym typeface="Roboto"/>
                </a:rPr>
                <a:t>a ação.</a:t>
              </a:r>
              <a:endParaRPr lang="pt-BR" sz="2200" dirty="0"/>
            </a:p>
          </p:txBody>
        </p:sp>
      </p:grpSp>
      <p:sp>
        <p:nvSpPr>
          <p:cNvPr id="10" name="Retângulo 9">
            <a:extLst>
              <a:ext uri="{FF2B5EF4-FFF2-40B4-BE49-F238E27FC236}">
                <a16:creationId xmlns:a16="http://schemas.microsoft.com/office/drawing/2014/main" id="{AAD9C60E-0512-4350-AC30-F75F153A9E4B}"/>
              </a:ext>
            </a:extLst>
          </p:cNvPr>
          <p:cNvSpPr/>
          <p:nvPr/>
        </p:nvSpPr>
        <p:spPr>
          <a:xfrm>
            <a:off x="5717029" y="2664188"/>
            <a:ext cx="601830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pt-BR" sz="22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pt-BR" sz="2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Para </a:t>
            </a:r>
            <a:r>
              <a:rPr lang="pt-BR" sz="22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indeterminar</a:t>
            </a:r>
            <a:r>
              <a:rPr lang="pt-BR" sz="2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 sujeito, coloca-se o verbo:</a:t>
            </a:r>
          </a:p>
        </p:txBody>
      </p:sp>
      <p:grpSp>
        <p:nvGrpSpPr>
          <p:cNvPr id="15" name="Agrupar 14">
            <a:extLst>
              <a:ext uri="{FF2B5EF4-FFF2-40B4-BE49-F238E27FC236}">
                <a16:creationId xmlns:a16="http://schemas.microsoft.com/office/drawing/2014/main" id="{C8B1483C-0598-4EEF-8ACD-5047D3CEBE3B}"/>
              </a:ext>
            </a:extLst>
          </p:cNvPr>
          <p:cNvGrpSpPr/>
          <p:nvPr/>
        </p:nvGrpSpPr>
        <p:grpSpPr>
          <a:xfrm>
            <a:off x="2327769" y="3268391"/>
            <a:ext cx="7845701" cy="1314206"/>
            <a:chOff x="2327769" y="3555569"/>
            <a:chExt cx="7845701" cy="1314206"/>
          </a:xfrm>
        </p:grpSpPr>
        <p:sp>
          <p:nvSpPr>
            <p:cNvPr id="6" name="Forma Livre: Forma 5">
              <a:extLst>
                <a:ext uri="{FF2B5EF4-FFF2-40B4-BE49-F238E27FC236}">
                  <a16:creationId xmlns:a16="http://schemas.microsoft.com/office/drawing/2014/main" id="{A60616E9-7AC4-4155-B581-74120323F4B2}"/>
                </a:ext>
              </a:extLst>
            </p:cNvPr>
            <p:cNvSpPr/>
            <p:nvPr/>
          </p:nvSpPr>
          <p:spPr>
            <a:xfrm>
              <a:off x="2327769" y="3555569"/>
              <a:ext cx="2901156" cy="1160462"/>
            </a:xfrm>
            <a:custGeom>
              <a:avLst/>
              <a:gdLst>
                <a:gd name="connsiteX0" fmla="*/ 0 w 2901156"/>
                <a:gd name="connsiteY0" fmla="*/ 0 h 1160462"/>
                <a:gd name="connsiteX1" fmla="*/ 2320925 w 2901156"/>
                <a:gd name="connsiteY1" fmla="*/ 0 h 1160462"/>
                <a:gd name="connsiteX2" fmla="*/ 2901156 w 2901156"/>
                <a:gd name="connsiteY2" fmla="*/ 580231 h 1160462"/>
                <a:gd name="connsiteX3" fmla="*/ 2320925 w 2901156"/>
                <a:gd name="connsiteY3" fmla="*/ 1160462 h 1160462"/>
                <a:gd name="connsiteX4" fmla="*/ 0 w 2901156"/>
                <a:gd name="connsiteY4" fmla="*/ 1160462 h 1160462"/>
                <a:gd name="connsiteX5" fmla="*/ 580231 w 2901156"/>
                <a:gd name="connsiteY5" fmla="*/ 580231 h 1160462"/>
                <a:gd name="connsiteX6" fmla="*/ 0 w 2901156"/>
                <a:gd name="connsiteY6" fmla="*/ 0 h 116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01156" h="1160462">
                  <a:moveTo>
                    <a:pt x="0" y="0"/>
                  </a:moveTo>
                  <a:lnTo>
                    <a:pt x="2320925" y="0"/>
                  </a:lnTo>
                  <a:lnTo>
                    <a:pt x="2901156" y="580231"/>
                  </a:lnTo>
                  <a:lnTo>
                    <a:pt x="2320925" y="1160462"/>
                  </a:lnTo>
                  <a:lnTo>
                    <a:pt x="0" y="1160462"/>
                  </a:lnTo>
                  <a:lnTo>
                    <a:pt x="580231" y="5802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B3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0251" tIns="53340" rIns="633571" bIns="5334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t-BR" sz="4000" kern="1200" dirty="0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15604441-355C-42BA-BA2C-55E927D6541A}"/>
                </a:ext>
              </a:extLst>
            </p:cNvPr>
            <p:cNvSpPr/>
            <p:nvPr/>
          </p:nvSpPr>
          <p:spPr>
            <a:xfrm>
              <a:off x="5773999" y="3765496"/>
              <a:ext cx="3065325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200" dirty="0">
                  <a:solidFill>
                    <a:srgbClr val="0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na </a:t>
              </a:r>
              <a:r>
                <a:rPr lang="pt-BR" sz="22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3ª</a:t>
              </a:r>
              <a:r>
                <a:rPr lang="pt-BR" sz="2200" dirty="0">
                  <a:solidFill>
                    <a:srgbClr val="0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pessoa </a:t>
              </a:r>
              <a:r>
                <a:rPr lang="pt-BR" sz="22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do </a:t>
              </a:r>
              <a:r>
                <a:rPr lang="pt-BR" sz="2200" u="sng" dirty="0">
                  <a:solidFill>
                    <a:srgbClr val="7030A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plural;</a:t>
              </a:r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37E25D40-3CE7-4372-A2D2-4C5533BDFEB7}"/>
                </a:ext>
              </a:extLst>
            </p:cNvPr>
            <p:cNvSpPr/>
            <p:nvPr/>
          </p:nvSpPr>
          <p:spPr>
            <a:xfrm>
              <a:off x="5959175" y="4192667"/>
              <a:ext cx="4214295" cy="677108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r>
                <a:rPr lang="pt-BR" sz="22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Ex.: </a:t>
              </a:r>
              <a:r>
                <a:rPr lang="pt-BR" sz="2200" u="sng" dirty="0">
                  <a:solidFill>
                    <a:srgbClr val="7030A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Recomendaram</a:t>
              </a:r>
              <a:r>
                <a:rPr lang="pt-BR" sz="22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-me a leitura </a:t>
              </a:r>
            </a:p>
            <a:p>
              <a:r>
                <a:rPr lang="pt-BR" sz="22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dos livros de Mia Couto.</a:t>
              </a:r>
            </a:p>
          </p:txBody>
        </p:sp>
      </p:grpSp>
      <p:grpSp>
        <p:nvGrpSpPr>
          <p:cNvPr id="16" name="Agrupar 15">
            <a:extLst>
              <a:ext uri="{FF2B5EF4-FFF2-40B4-BE49-F238E27FC236}">
                <a16:creationId xmlns:a16="http://schemas.microsoft.com/office/drawing/2014/main" id="{D1619F1B-9A79-45CE-AF02-0F08875AC728}"/>
              </a:ext>
            </a:extLst>
          </p:cNvPr>
          <p:cNvGrpSpPr/>
          <p:nvPr/>
        </p:nvGrpSpPr>
        <p:grpSpPr>
          <a:xfrm>
            <a:off x="3587847" y="4746027"/>
            <a:ext cx="8445403" cy="1160462"/>
            <a:chOff x="3587847" y="5143202"/>
            <a:chExt cx="8445403" cy="1160462"/>
          </a:xfrm>
        </p:grpSpPr>
        <p:sp>
          <p:nvSpPr>
            <p:cNvPr id="7" name="Forma Livre: Forma 6">
              <a:extLst>
                <a:ext uri="{FF2B5EF4-FFF2-40B4-BE49-F238E27FC236}">
                  <a16:creationId xmlns:a16="http://schemas.microsoft.com/office/drawing/2014/main" id="{CDD993A8-7F28-444D-A18E-6245D04AF545}"/>
                </a:ext>
              </a:extLst>
            </p:cNvPr>
            <p:cNvSpPr/>
            <p:nvPr/>
          </p:nvSpPr>
          <p:spPr>
            <a:xfrm>
              <a:off x="3587847" y="5143202"/>
              <a:ext cx="2901156" cy="1160462"/>
            </a:xfrm>
            <a:custGeom>
              <a:avLst/>
              <a:gdLst>
                <a:gd name="connsiteX0" fmla="*/ 0 w 2901156"/>
                <a:gd name="connsiteY0" fmla="*/ 0 h 1160462"/>
                <a:gd name="connsiteX1" fmla="*/ 2320925 w 2901156"/>
                <a:gd name="connsiteY1" fmla="*/ 0 h 1160462"/>
                <a:gd name="connsiteX2" fmla="*/ 2901156 w 2901156"/>
                <a:gd name="connsiteY2" fmla="*/ 580231 h 1160462"/>
                <a:gd name="connsiteX3" fmla="*/ 2320925 w 2901156"/>
                <a:gd name="connsiteY3" fmla="*/ 1160462 h 1160462"/>
                <a:gd name="connsiteX4" fmla="*/ 0 w 2901156"/>
                <a:gd name="connsiteY4" fmla="*/ 1160462 h 1160462"/>
                <a:gd name="connsiteX5" fmla="*/ 580231 w 2901156"/>
                <a:gd name="connsiteY5" fmla="*/ 580231 h 1160462"/>
                <a:gd name="connsiteX6" fmla="*/ 0 w 2901156"/>
                <a:gd name="connsiteY6" fmla="*/ 0 h 1160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01156" h="1160462">
                  <a:moveTo>
                    <a:pt x="0" y="0"/>
                  </a:moveTo>
                  <a:lnTo>
                    <a:pt x="2320925" y="0"/>
                  </a:lnTo>
                  <a:lnTo>
                    <a:pt x="2901156" y="580231"/>
                  </a:lnTo>
                  <a:lnTo>
                    <a:pt x="2320925" y="1160462"/>
                  </a:lnTo>
                  <a:lnTo>
                    <a:pt x="0" y="1160462"/>
                  </a:lnTo>
                  <a:lnTo>
                    <a:pt x="580231" y="5802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B3F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40251" tIns="53340" rIns="633571" bIns="53340" numCol="1" spcCol="1270" anchor="ctr" anchorCtr="0">
              <a:noAutofit/>
            </a:bodyPr>
            <a:lstStyle/>
            <a:p>
              <a:pPr marL="0" lvl="0" indent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pt-BR" sz="4000" kern="1200" dirty="0"/>
            </a:p>
          </p:txBody>
        </p:sp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211E28A6-E050-4E09-861A-23A2BE554BF3}"/>
                </a:ext>
              </a:extLst>
            </p:cNvPr>
            <p:cNvSpPr/>
            <p:nvPr/>
          </p:nvSpPr>
          <p:spPr>
            <a:xfrm>
              <a:off x="6584322" y="5202526"/>
              <a:ext cx="5448928" cy="76944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200" dirty="0">
                  <a:solidFill>
                    <a:srgbClr val="0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na </a:t>
              </a:r>
              <a:r>
                <a:rPr lang="pt-BR" sz="2200" b="1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3ª</a:t>
              </a:r>
              <a:r>
                <a:rPr lang="pt-BR" sz="2200" dirty="0">
                  <a:solidFill>
                    <a:srgbClr val="0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pessoa </a:t>
              </a:r>
              <a:r>
                <a:rPr lang="pt-BR" sz="22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do </a:t>
              </a:r>
              <a:r>
                <a:rPr lang="pt-BR" sz="2200" u="sng" dirty="0">
                  <a:solidFill>
                    <a:srgbClr val="7030A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singular</a:t>
              </a:r>
              <a:r>
                <a:rPr lang="pt-BR" sz="2200" dirty="0">
                  <a:solidFill>
                    <a:srgbClr val="00206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e acrescenta-se </a:t>
              </a:r>
            </a:p>
            <a:p>
              <a:r>
                <a:rPr lang="pt-BR" sz="2200" dirty="0">
                  <a:solidFill>
                    <a:srgbClr val="0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 pronome </a:t>
              </a:r>
              <a:r>
                <a:rPr lang="pt-BR" sz="2200" u="sng" dirty="0">
                  <a:solidFill>
                    <a:srgbClr val="7030A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-se</a:t>
              </a:r>
              <a:endParaRPr lang="pt-BR" sz="2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endParaRPr>
            </a:p>
          </p:txBody>
        </p:sp>
      </p:grpSp>
      <p:sp>
        <p:nvSpPr>
          <p:cNvPr id="14" name="Retângulo 13">
            <a:extLst>
              <a:ext uri="{FF2B5EF4-FFF2-40B4-BE49-F238E27FC236}">
                <a16:creationId xmlns:a16="http://schemas.microsoft.com/office/drawing/2014/main" id="{757175D4-20F3-457A-847E-FDAC91A45521}"/>
              </a:ext>
            </a:extLst>
          </p:cNvPr>
          <p:cNvSpPr/>
          <p:nvPr/>
        </p:nvSpPr>
        <p:spPr>
          <a:xfrm>
            <a:off x="6595475" y="5764573"/>
            <a:ext cx="509787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2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Ex.: </a:t>
            </a:r>
            <a:r>
              <a:rPr lang="pt-BR" sz="2200" u="sng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Precisa-se</a:t>
            </a:r>
            <a:r>
              <a:rPr lang="pt-BR" sz="2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de muita atenção ao ler </a:t>
            </a:r>
          </a:p>
          <a:p>
            <a:r>
              <a:rPr lang="pt-BR" sz="22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os contos africanos.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1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86225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8"/>
          <p:cNvSpPr txBox="1">
            <a:spLocks noGrp="1"/>
          </p:cNvSpPr>
          <p:nvPr>
            <p:ph type="body" idx="1"/>
          </p:nvPr>
        </p:nvSpPr>
        <p:spPr>
          <a:xfrm>
            <a:off x="3446250" y="1616495"/>
            <a:ext cx="6801905" cy="3204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</a:pPr>
            <a:r>
              <a:rPr lang="pt-BR" sz="2400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Ditongo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é o encontro vocálico de uma vogal com uma semivogal em uma mesma sílaba.</a:t>
            </a:r>
          </a:p>
          <a:p>
            <a:pPr marL="457200" indent="-3429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</a:pP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Os ditongos abertos </a:t>
            </a:r>
            <a:r>
              <a:rPr lang="pt-BR" sz="24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éi</a:t>
            </a:r>
            <a:r>
              <a:rPr lang="pt-BR" sz="2400" dirty="0"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pt-BR" sz="24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ói</a:t>
            </a:r>
            <a:r>
              <a:rPr lang="pt-BR" sz="2400" dirty="0">
                <a:latin typeface="Roboto"/>
                <a:ea typeface="Roboto"/>
                <a:cs typeface="Roboto"/>
                <a:sym typeface="Roboto"/>
              </a:rPr>
              <a:t> e </a:t>
            </a:r>
            <a:r>
              <a:rPr lang="pt-BR" sz="24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éu</a:t>
            </a:r>
            <a:r>
              <a:rPr lang="pt-BR" sz="2400" dirty="0"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são acentuados em monossílabos tônicos e em palavras </a:t>
            </a:r>
            <a:r>
              <a:rPr lang="pt-BR" sz="2400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oxítonas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marL="324000" lv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None/>
            </a:pP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Ex.: r</a:t>
            </a:r>
            <a:r>
              <a:rPr lang="pt-BR" sz="2400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éi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s – g</a:t>
            </a:r>
            <a:r>
              <a:rPr lang="pt-BR" sz="2400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éi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s</a:t>
            </a:r>
          </a:p>
          <a:p>
            <a:pPr marL="864000" lv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None/>
            </a:pP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constr</a:t>
            </a:r>
            <a:r>
              <a:rPr lang="pt-BR" sz="2400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ói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– caub</a:t>
            </a:r>
            <a:r>
              <a:rPr lang="pt-BR" sz="2400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ói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s</a:t>
            </a:r>
          </a:p>
          <a:p>
            <a:pPr marL="864000" lvl="0" indent="0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SzPct val="100000"/>
              <a:buNone/>
            </a:pP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v</a:t>
            </a:r>
            <a:r>
              <a:rPr lang="pt-BR" sz="2400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éu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– c</a:t>
            </a:r>
            <a:r>
              <a:rPr lang="pt-BR" sz="2400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éu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s</a:t>
            </a:r>
            <a:endParaRPr sz="2400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endParaRPr sz="240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8" name="Google Shape;128;p18"/>
          <p:cNvSpPr txBox="1"/>
          <p:nvPr/>
        </p:nvSpPr>
        <p:spPr>
          <a:xfrm>
            <a:off x="967327" y="4974102"/>
            <a:ext cx="5556970" cy="11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342900" lvl="0" indent="-34290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/>
              <a:buChar char="•"/>
            </a:pP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Não se acentuam os ditongos abertos </a:t>
            </a:r>
            <a:r>
              <a:rPr lang="pt-BR" sz="24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ei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e </a:t>
            </a:r>
            <a:r>
              <a:rPr lang="pt-BR" sz="24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oi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em palavras </a:t>
            </a:r>
            <a:r>
              <a:rPr lang="pt-BR" sz="2400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paroxítonas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</a:p>
          <a:p>
            <a:pPr marL="324000" lvl="0">
              <a:buClr>
                <a:schemeClr val="accent1"/>
              </a:buClr>
            </a:pP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Ex.: gele</a:t>
            </a:r>
            <a:r>
              <a:rPr lang="pt-BR" sz="2400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ia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, jo</a:t>
            </a:r>
            <a:r>
              <a:rPr lang="pt-BR" sz="2400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ia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, paran</a:t>
            </a:r>
            <a:r>
              <a:rPr lang="pt-BR" sz="2400" dirty="0">
                <a:solidFill>
                  <a:schemeClr val="accent1"/>
                </a:solidFill>
                <a:latin typeface="Roboto"/>
                <a:ea typeface="Roboto"/>
                <a:cs typeface="Roboto"/>
                <a:sym typeface="Roboto"/>
              </a:rPr>
              <a:t>oi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co.</a:t>
            </a:r>
            <a:endParaRPr sz="2400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7C67635-A8A3-4AEE-AFC0-AED5F0CEF5EA}"/>
              </a:ext>
            </a:extLst>
          </p:cNvPr>
          <p:cNvSpPr/>
          <p:nvPr/>
        </p:nvSpPr>
        <p:spPr>
          <a:xfrm>
            <a:off x="1" y="562808"/>
            <a:ext cx="12192000" cy="615553"/>
          </a:xfrm>
          <a:prstGeom prst="rect">
            <a:avLst/>
          </a:prstGeom>
          <a:solidFill>
            <a:srgbClr val="4997FF"/>
          </a:solidFill>
        </p:spPr>
        <p:txBody>
          <a:bodyPr wrap="square" lIns="0" tIns="0" rIns="0" bIns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Acentuação dos ditongos abertos éi, ói, éu</a:t>
            </a:r>
          </a:p>
        </p:txBody>
      </p:sp>
      <p:sp>
        <p:nvSpPr>
          <p:cNvPr id="5" name="Forma Livre: Forma 4">
            <a:extLst>
              <a:ext uri="{FF2B5EF4-FFF2-40B4-BE49-F238E27FC236}">
                <a16:creationId xmlns:a16="http://schemas.microsoft.com/office/drawing/2014/main" id="{021AED5A-2123-450D-A8F4-F5DC80FDBE0A}"/>
              </a:ext>
            </a:extLst>
          </p:cNvPr>
          <p:cNvSpPr/>
          <p:nvPr/>
        </p:nvSpPr>
        <p:spPr>
          <a:xfrm>
            <a:off x="7186415" y="4974102"/>
            <a:ext cx="2017511" cy="1152000"/>
          </a:xfrm>
          <a:custGeom>
            <a:avLst/>
            <a:gdLst>
              <a:gd name="connsiteX0" fmla="*/ 0 w 2017511"/>
              <a:gd name="connsiteY0" fmla="*/ 706129 h 2017511"/>
              <a:gd name="connsiteX1" fmla="*/ 1008756 w 2017511"/>
              <a:gd name="connsiteY1" fmla="*/ 0 h 2017511"/>
              <a:gd name="connsiteX2" fmla="*/ 2017511 w 2017511"/>
              <a:gd name="connsiteY2" fmla="*/ 706129 h 2017511"/>
              <a:gd name="connsiteX3" fmla="*/ 1513133 w 2017511"/>
              <a:gd name="connsiteY3" fmla="*/ 706129 h 2017511"/>
              <a:gd name="connsiteX4" fmla="*/ 1513133 w 2017511"/>
              <a:gd name="connsiteY4" fmla="*/ 2017511 h 2017511"/>
              <a:gd name="connsiteX5" fmla="*/ 504378 w 2017511"/>
              <a:gd name="connsiteY5" fmla="*/ 2017511 h 2017511"/>
              <a:gd name="connsiteX6" fmla="*/ 504378 w 2017511"/>
              <a:gd name="connsiteY6" fmla="*/ 706129 h 2017511"/>
              <a:gd name="connsiteX7" fmla="*/ 0 w 2017511"/>
              <a:gd name="connsiteY7" fmla="*/ 706129 h 201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7511" h="2017511">
                <a:moveTo>
                  <a:pt x="706129" y="2017511"/>
                </a:moveTo>
                <a:lnTo>
                  <a:pt x="0" y="1008755"/>
                </a:lnTo>
                <a:lnTo>
                  <a:pt x="706129" y="0"/>
                </a:lnTo>
                <a:lnTo>
                  <a:pt x="706129" y="504378"/>
                </a:lnTo>
                <a:lnTo>
                  <a:pt x="2017511" y="504378"/>
                </a:lnTo>
                <a:lnTo>
                  <a:pt x="2017511" y="1513133"/>
                </a:lnTo>
                <a:lnTo>
                  <a:pt x="706129" y="1513133"/>
                </a:lnTo>
                <a:lnTo>
                  <a:pt x="706129" y="2017511"/>
                </a:lnTo>
                <a:close/>
              </a:path>
            </a:pathLst>
          </a:custGeom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580648" tIns="731962" rIns="227584" bIns="731962" numCol="1" spcCol="1270" anchor="ctr" anchorCtr="0">
            <a:noAutofit/>
          </a:bodyPr>
          <a:lstStyle/>
          <a:p>
            <a:pPr marL="0" lvl="0" indent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BR" sz="3200" kern="1200" dirty="0"/>
          </a:p>
        </p:txBody>
      </p:sp>
      <p:sp>
        <p:nvSpPr>
          <p:cNvPr id="6" name="Forma Livre: Forma 5">
            <a:extLst>
              <a:ext uri="{FF2B5EF4-FFF2-40B4-BE49-F238E27FC236}">
                <a16:creationId xmlns:a16="http://schemas.microsoft.com/office/drawing/2014/main" id="{1F035019-4272-41D1-86E9-B8DFC3C507C7}"/>
              </a:ext>
            </a:extLst>
          </p:cNvPr>
          <p:cNvSpPr/>
          <p:nvPr/>
        </p:nvSpPr>
        <p:spPr>
          <a:xfrm>
            <a:off x="1001924" y="2152167"/>
            <a:ext cx="2016000" cy="1152000"/>
          </a:xfrm>
          <a:custGeom>
            <a:avLst/>
            <a:gdLst>
              <a:gd name="connsiteX0" fmla="*/ 0 w 2017511"/>
              <a:gd name="connsiteY0" fmla="*/ 706129 h 2017511"/>
              <a:gd name="connsiteX1" fmla="*/ 1008756 w 2017511"/>
              <a:gd name="connsiteY1" fmla="*/ 0 h 2017511"/>
              <a:gd name="connsiteX2" fmla="*/ 2017511 w 2017511"/>
              <a:gd name="connsiteY2" fmla="*/ 706129 h 2017511"/>
              <a:gd name="connsiteX3" fmla="*/ 1513133 w 2017511"/>
              <a:gd name="connsiteY3" fmla="*/ 706129 h 2017511"/>
              <a:gd name="connsiteX4" fmla="*/ 1513133 w 2017511"/>
              <a:gd name="connsiteY4" fmla="*/ 2017511 h 2017511"/>
              <a:gd name="connsiteX5" fmla="*/ 504378 w 2017511"/>
              <a:gd name="connsiteY5" fmla="*/ 2017511 h 2017511"/>
              <a:gd name="connsiteX6" fmla="*/ 504378 w 2017511"/>
              <a:gd name="connsiteY6" fmla="*/ 706129 h 2017511"/>
              <a:gd name="connsiteX7" fmla="*/ 0 w 2017511"/>
              <a:gd name="connsiteY7" fmla="*/ 706129 h 2017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17511" h="2017511">
                <a:moveTo>
                  <a:pt x="1311382" y="0"/>
                </a:moveTo>
                <a:lnTo>
                  <a:pt x="2017511" y="1008756"/>
                </a:lnTo>
                <a:lnTo>
                  <a:pt x="1311382" y="2017511"/>
                </a:lnTo>
                <a:lnTo>
                  <a:pt x="1311382" y="1513133"/>
                </a:lnTo>
                <a:lnTo>
                  <a:pt x="0" y="1513133"/>
                </a:lnTo>
                <a:lnTo>
                  <a:pt x="0" y="504378"/>
                </a:lnTo>
                <a:lnTo>
                  <a:pt x="1311382" y="504378"/>
                </a:lnTo>
                <a:lnTo>
                  <a:pt x="1311382" y="0"/>
                </a:lnTo>
                <a:close/>
              </a:path>
            </a:pathLst>
          </a:custGeom>
          <a:solidFill>
            <a:srgbClr val="7030A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27584" tIns="731962" rIns="580648" bIns="731962" numCol="1" spcCol="1270" anchor="ctr" anchorCtr="0">
            <a:noAutofit/>
          </a:bodyPr>
          <a:lstStyle/>
          <a:p>
            <a:pPr marL="0" lvl="0" indent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BR" sz="3200" kern="1200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84926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AF9970-F53C-4634-93DF-501FA6D90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250" y="365125"/>
            <a:ext cx="10782300" cy="1325563"/>
          </a:xfrm>
          <a:solidFill>
            <a:srgbClr val="4997FF"/>
          </a:solidFill>
        </p:spPr>
        <p:txBody>
          <a:bodyPr/>
          <a:lstStyle/>
          <a:p>
            <a:pPr algn="ctr"/>
            <a:r>
              <a:rPr lang="pt-B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/>
                <a:ea typeface="Roboto"/>
                <a:cs typeface="Roboto"/>
                <a:sym typeface="Roboto"/>
              </a:rPr>
              <a:t>Preposição</a:t>
            </a:r>
            <a:endParaRPr lang="pt-BR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4" name="Google Shape;134;p19"/>
          <p:cNvSpPr txBox="1">
            <a:spLocks noGrp="1"/>
          </p:cNvSpPr>
          <p:nvPr>
            <p:ph type="body" idx="4294967295"/>
          </p:nvPr>
        </p:nvSpPr>
        <p:spPr>
          <a:xfrm>
            <a:off x="809625" y="1638605"/>
            <a:ext cx="10652125" cy="9360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É a </a:t>
            </a:r>
            <a:r>
              <a:rPr lang="pt-BR" sz="2400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palavra invariável </a:t>
            </a:r>
            <a:r>
              <a:rPr lang="pt-BR" sz="24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que estabelece uma relação de subordinação entre dois termos.</a:t>
            </a:r>
            <a:endParaRPr sz="2400" dirty="0">
              <a:solidFill>
                <a:srgbClr val="00206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37" name="Google Shape;137;p19"/>
          <p:cNvSpPr txBox="1"/>
          <p:nvPr/>
        </p:nvSpPr>
        <p:spPr>
          <a:xfrm>
            <a:off x="642900" y="5089181"/>
            <a:ext cx="10906200" cy="8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Exemplos de preposição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: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a, ante, após, até, com, contra, de, desde, em, entre,</a:t>
            </a:r>
            <a:endParaRPr sz="2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Robo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"/>
              </a:rPr>
              <a:t>para, perante, por, sem, sob, sobre, trás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Calibri"/>
              </a:rPr>
              <a:t>.</a:t>
            </a:r>
            <a:endParaRPr sz="2400" dirty="0">
              <a:solidFill>
                <a:srgbClr val="002060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Calibri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7463527-714A-4E1B-AD14-959B5C9802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900" y="2610278"/>
            <a:ext cx="10906200" cy="196761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383894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0"/>
          <p:cNvSpPr txBox="1">
            <a:spLocks noGrp="1"/>
          </p:cNvSpPr>
          <p:nvPr>
            <p:ph type="body" idx="1"/>
          </p:nvPr>
        </p:nvSpPr>
        <p:spPr>
          <a:xfrm>
            <a:off x="734313" y="3313423"/>
            <a:ext cx="3253800" cy="2907900"/>
          </a:xfrm>
          <a:prstGeom prst="rect">
            <a:avLst/>
          </a:prstGeom>
          <a:noFill/>
          <a:ln>
            <a:solidFill>
              <a:srgbClr val="4997FF"/>
            </a:solidFill>
          </a:ln>
        </p:spPr>
        <p:txBody>
          <a:bodyPr spcFirstLastPara="1" wrap="square" lIns="91425" tIns="0" rIns="91425" bIns="0" anchor="ctr" anchorCtr="0">
            <a:noAutofit/>
          </a:bodyPr>
          <a:lstStyle/>
          <a:p>
            <a:pPr marL="342900" lvl="0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Wingdings" panose="05000000000000000000" pitchFamily="2" charset="2"/>
              <a:buChar char="ü"/>
            </a:pPr>
            <a:r>
              <a:rPr lang="pt-BR" sz="22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Acentuam-se as vogais </a:t>
            </a:r>
            <a:r>
              <a:rPr lang="pt-BR" sz="22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i</a:t>
            </a:r>
            <a:r>
              <a:rPr lang="pt-BR" sz="22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22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e </a:t>
            </a:r>
            <a:r>
              <a:rPr lang="pt-BR" sz="22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u</a:t>
            </a:r>
            <a:r>
              <a:rPr lang="pt-BR" sz="22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na segunda sílaba do hiato desde que estejam sozinhas na sílaba ou seguidas da letra </a:t>
            </a:r>
            <a:r>
              <a:rPr lang="pt-BR" sz="22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s</a:t>
            </a:r>
            <a:r>
              <a:rPr lang="pt-BR" sz="22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dirty="0"/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93D10AC7-5698-4416-8EA3-607605FB8D19}"/>
              </a:ext>
            </a:extLst>
          </p:cNvPr>
          <p:cNvSpPr/>
          <p:nvPr/>
        </p:nvSpPr>
        <p:spPr>
          <a:xfrm>
            <a:off x="3552" y="562282"/>
            <a:ext cx="12184896" cy="707886"/>
          </a:xfrm>
          <a:prstGeom prst="rect">
            <a:avLst/>
          </a:prstGeom>
          <a:solidFill>
            <a:srgbClr val="4997FF"/>
          </a:solidFill>
        </p:spPr>
        <p:txBody>
          <a:bodyPr wrap="none">
            <a:spAutoFit/>
          </a:bodyPr>
          <a:lstStyle/>
          <a:p>
            <a:pPr algn="ctr"/>
            <a:r>
              <a:rPr lang="pt-BR" sz="40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Acentuação de </a:t>
            </a:r>
            <a:r>
              <a:rPr lang="pt-BR" sz="4000" b="1" i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</a:t>
            </a:r>
            <a:r>
              <a:rPr lang="pt-BR" sz="40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 </a:t>
            </a:r>
            <a:r>
              <a:rPr lang="pt-BR" sz="4000" b="1" i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</a:t>
            </a:r>
            <a:r>
              <a:rPr lang="pt-BR" sz="4000" b="1" dirty="0">
                <a:solidFill>
                  <a:srgbClr val="FFFFFF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na segunda vogal dos hiatos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443820C7-AD1B-498D-A7E6-C65C6F47CE72}"/>
              </a:ext>
            </a:extLst>
          </p:cNvPr>
          <p:cNvSpPr/>
          <p:nvPr/>
        </p:nvSpPr>
        <p:spPr>
          <a:xfrm>
            <a:off x="1946787" y="1666568"/>
            <a:ext cx="7884000" cy="13320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Quando há, em uma palavra, um encontro vocálico e essas vogais</a:t>
            </a:r>
          </a:p>
          <a:p>
            <a:pPr algn="ctr"/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pertencem a sílabas diferentes, esse encontro é chamado de </a:t>
            </a:r>
            <a:r>
              <a:rPr lang="pt-BR" sz="2000" b="1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hiato</a:t>
            </a:r>
            <a:r>
              <a:rPr lang="pt-BR" sz="20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7" name="Google Shape;143;p20">
            <a:extLst>
              <a:ext uri="{FF2B5EF4-FFF2-40B4-BE49-F238E27FC236}">
                <a16:creationId xmlns:a16="http://schemas.microsoft.com/office/drawing/2014/main" id="{47126CBF-2EF8-417C-AAB6-1989EB90ACB6}"/>
              </a:ext>
            </a:extLst>
          </p:cNvPr>
          <p:cNvSpPr txBox="1">
            <a:spLocks/>
          </p:cNvSpPr>
          <p:nvPr/>
        </p:nvSpPr>
        <p:spPr>
          <a:xfrm>
            <a:off x="8203887" y="3303498"/>
            <a:ext cx="3253800" cy="2907900"/>
          </a:xfrm>
          <a:prstGeom prst="rect">
            <a:avLst/>
          </a:prstGeom>
          <a:noFill/>
          <a:ln>
            <a:solidFill>
              <a:srgbClr val="4997FF"/>
            </a:solidFill>
          </a:ln>
        </p:spPr>
        <p:txBody>
          <a:bodyPr spcFirstLastPara="1" wrap="square" lIns="91425" tIns="0" rIns="91425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342900">
              <a:buClr>
                <a:schemeClr val="accent1"/>
              </a:buClr>
              <a:buSzPct val="100000"/>
              <a:buFont typeface="Wingdings" panose="05000000000000000000" pitchFamily="2" charset="2"/>
              <a:buChar char="ü"/>
            </a:pPr>
            <a:r>
              <a:rPr lang="pt-BR" sz="22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Não se acentuam as vogais </a:t>
            </a:r>
            <a:r>
              <a:rPr lang="pt-BR" sz="22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i</a:t>
            </a:r>
            <a:r>
              <a:rPr lang="pt-BR" sz="2200" b="1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</a:t>
            </a:r>
            <a:r>
              <a:rPr lang="pt-BR" sz="22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e </a:t>
            </a:r>
            <a:r>
              <a:rPr lang="pt-BR" sz="22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u</a:t>
            </a:r>
            <a:r>
              <a:rPr lang="pt-BR" sz="22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na segunda sílaba do hiato quando seguidas das letras </a:t>
            </a:r>
            <a:r>
              <a:rPr lang="pt-BR" sz="22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l</a:t>
            </a:r>
            <a:r>
              <a:rPr lang="pt-BR" sz="22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pt-BR" sz="22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z</a:t>
            </a:r>
            <a:r>
              <a:rPr lang="pt-BR" sz="22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pt-BR" sz="22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r</a:t>
            </a:r>
            <a:r>
              <a:rPr lang="pt-BR" sz="22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, </a:t>
            </a:r>
            <a:r>
              <a:rPr lang="pt-BR" sz="22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n</a:t>
            </a:r>
            <a:r>
              <a:rPr lang="pt-BR" sz="22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 e </a:t>
            </a:r>
            <a:r>
              <a:rPr lang="pt-BR" sz="2200" b="1" dirty="0">
                <a:solidFill>
                  <a:srgbClr val="7030A0"/>
                </a:solidFill>
                <a:latin typeface="Roboto"/>
                <a:ea typeface="Roboto"/>
                <a:cs typeface="Roboto"/>
                <a:sym typeface="Roboto"/>
              </a:rPr>
              <a:t>nh</a:t>
            </a:r>
            <a:r>
              <a:rPr lang="pt-BR" sz="2200" dirty="0">
                <a:solidFill>
                  <a:srgbClr val="002060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CCA67BC-DA1B-4DC2-A1CD-BAF6428BD84B}"/>
              </a:ext>
            </a:extLst>
          </p:cNvPr>
          <p:cNvSpPr txBox="1"/>
          <p:nvPr/>
        </p:nvSpPr>
        <p:spPr>
          <a:xfrm>
            <a:off x="4476000" y="3859433"/>
            <a:ext cx="32400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Ex.: j</a:t>
            </a:r>
            <a:r>
              <a:rPr lang="pt-BR" sz="24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uí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zo, c</a:t>
            </a:r>
            <a:r>
              <a:rPr lang="pt-BR" sz="24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aí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do, s</a:t>
            </a:r>
            <a:r>
              <a:rPr lang="pt-BR" sz="24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aú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de, p</a:t>
            </a:r>
            <a:r>
              <a:rPr lang="pt-BR" sz="24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aí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s, eg</a:t>
            </a:r>
            <a:r>
              <a:rPr lang="pt-BR" sz="24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oí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C0E74C3-95D1-4D55-9815-23B9DE3A6D55}"/>
              </a:ext>
            </a:extLst>
          </p:cNvPr>
          <p:cNvSpPr txBox="1"/>
          <p:nvPr/>
        </p:nvSpPr>
        <p:spPr>
          <a:xfrm>
            <a:off x="4476000" y="4985227"/>
            <a:ext cx="32400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Ex.: r</a:t>
            </a:r>
            <a:r>
              <a:rPr lang="pt-BR" sz="24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ai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z, d</a:t>
            </a:r>
            <a:r>
              <a:rPr lang="pt-BR" sz="24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iu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rno, </a:t>
            </a:r>
            <a:r>
              <a:rPr lang="pt-BR" sz="24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ai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nda, r</a:t>
            </a:r>
            <a:r>
              <a:rPr lang="pt-BR" sz="24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ai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nha, S</a:t>
            </a:r>
            <a:r>
              <a:rPr lang="pt-BR" sz="2400" dirty="0">
                <a:solidFill>
                  <a:srgbClr val="7030A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au</a:t>
            </a:r>
            <a:r>
              <a:rPr lang="pt-BR" sz="2400" dirty="0">
                <a:solidFill>
                  <a:srgbClr val="00206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l.</a:t>
            </a:r>
          </a:p>
        </p:txBody>
      </p:sp>
      <p:cxnSp>
        <p:nvCxnSpPr>
          <p:cNvPr id="6" name="Conector de Seta Reta 5">
            <a:extLst>
              <a:ext uri="{FF2B5EF4-FFF2-40B4-BE49-F238E27FC236}">
                <a16:creationId xmlns:a16="http://schemas.microsoft.com/office/drawing/2014/main" id="{9F3BF980-55FD-452D-BF2B-4E1DBA8E8D96}"/>
              </a:ext>
            </a:extLst>
          </p:cNvPr>
          <p:cNvCxnSpPr/>
          <p:nvPr/>
        </p:nvCxnSpPr>
        <p:spPr>
          <a:xfrm>
            <a:off x="4476000" y="5723891"/>
            <a:ext cx="3370142" cy="0"/>
          </a:xfrm>
          <a:prstGeom prst="straightConnector1">
            <a:avLst/>
          </a:prstGeom>
          <a:ln w="25400">
            <a:solidFill>
              <a:srgbClr val="4997FF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2210743E-360C-4AE6-8FE2-FC341D355FE2}"/>
              </a:ext>
            </a:extLst>
          </p:cNvPr>
          <p:cNvCxnSpPr/>
          <p:nvPr/>
        </p:nvCxnSpPr>
        <p:spPr>
          <a:xfrm>
            <a:off x="4203716" y="4621313"/>
            <a:ext cx="3370142" cy="0"/>
          </a:xfrm>
          <a:prstGeom prst="straightConnector1">
            <a:avLst/>
          </a:prstGeom>
          <a:ln w="25400">
            <a:solidFill>
              <a:srgbClr val="4997FF"/>
            </a:solidFill>
            <a:headEnd type="triangl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6482877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549</Words>
  <Application>Microsoft Office PowerPoint</Application>
  <PresentationFormat>Widescreen</PresentationFormat>
  <Paragraphs>69</Paragraphs>
  <Slides>9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Roboto</vt:lpstr>
      <vt:lpstr>RobotoBRLight</vt:lpstr>
      <vt:lpstr>Wingdings</vt:lpstr>
      <vt:lpstr>Tema do Office</vt:lpstr>
      <vt:lpstr>Unidade 6</vt:lpstr>
      <vt:lpstr>Apresentação do PowerPoint</vt:lpstr>
      <vt:lpstr>Contos</vt:lpstr>
      <vt:lpstr>Apresentação do PowerPoint</vt:lpstr>
      <vt:lpstr>Sujeito determinado</vt:lpstr>
      <vt:lpstr>Sujeito indeterminado</vt:lpstr>
      <vt:lpstr>Apresentação do PowerPoint</vt:lpstr>
      <vt:lpstr>Preposição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6</dc:title>
  <dc:creator>João Paulo Bortoluci</dc:creator>
  <cp:lastModifiedBy>João Paulo Bortoluci</cp:lastModifiedBy>
  <cp:revision>1</cp:revision>
  <dcterms:created xsi:type="dcterms:W3CDTF">2020-04-03T02:03:01Z</dcterms:created>
  <dcterms:modified xsi:type="dcterms:W3CDTF">2020-04-03T02:04:52Z</dcterms:modified>
</cp:coreProperties>
</file>