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6" r:id="rId2"/>
    <p:sldId id="333" r:id="rId3"/>
    <p:sldId id="334" r:id="rId4"/>
    <p:sldId id="335" r:id="rId5"/>
    <p:sldId id="336" r:id="rId6"/>
    <p:sldId id="337" r:id="rId7"/>
    <p:sldId id="338" r:id="rId8"/>
    <p:sldId id="339" r:id="rId9"/>
    <p:sldId id="340" r:id="rId10"/>
    <p:sldId id="341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49434C-8D91-4F62-8D82-30A79AFF92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F6C0671-BCA2-487D-B8DC-C12C7FC478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DD20A8D-B093-4C0D-BA6C-8A2E98E8E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9BE8-AC7D-4C59-9999-9704250B9B7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6024491-058E-4F0C-97A9-D07F538F0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413634D-4127-4697-8555-FD8319FB7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3A2DE-281A-47C5-B535-CBE935BEAC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8898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2BB356-6E2D-4E0A-BAB8-4286FBE49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3460C41-9D66-4CEA-8627-24FC88860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56EF443-86B6-417E-B732-0ACE66FF5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9BE8-AC7D-4C59-9999-9704250B9B7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79DEE8C-EEA2-4A8C-BB48-488CC3840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0B96480-BB30-4FB3-BB9C-088EC8237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3A2DE-281A-47C5-B535-CBE935BEAC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0668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BA94D9-08CF-4E75-A444-2490CC6EA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DE89221-618F-43A2-8891-B51C7E60D2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99A0704-E0E7-4D8D-A3C6-76D60CFB4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9BE8-AC7D-4C59-9999-9704250B9B7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A39EF0-5EE5-432A-804E-8D31ECCA8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49C6CC7-0CDB-49A7-9861-DA69A6ADE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3A2DE-281A-47C5-B535-CBE935BEAC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7257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EFABEA-9DE6-40A6-92E6-9355F20E5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5F250F-638A-465E-93C3-2380ACF94D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8E072FC-ED5F-40E7-9ABD-E04B200C5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0158FF9-8E90-414D-B82F-92A507047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9BE8-AC7D-4C59-9999-9704250B9B7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ADCB12A-729D-4383-854B-EC82EEDF3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0A672C5-9D23-4D43-B544-4BD90919F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3A2DE-281A-47C5-B535-CBE935BEAC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9241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EBC875-9104-4DF6-8959-64E83DA70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295A707-682E-413D-8E9B-8C9B8DD19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BE0CC93-8163-4156-9BB9-5AAF98AF1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4D6D198-B22D-4948-B070-CE3B22BAE3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C567A5A-7C4D-4D44-A604-D77DD3C011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80FB4FF-EDCE-437F-9FFF-06F3403E5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9BE8-AC7D-4C59-9999-9704250B9B7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FC56471-286D-4629-B053-EE43BE6D7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7B9013B-3A3A-4106-8E39-FF8EA0DB7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3A2DE-281A-47C5-B535-CBE935BEAC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3047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0218BF-E7C5-45E7-9BAF-DC2749230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3E8EC9A-9440-4058-BF5D-A3242B65F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9BE8-AC7D-4C59-9999-9704250B9B7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6A09225-57AA-46C9-90E5-7C70DEA47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A290C91-20AB-4645-9C44-4EDB75F86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3A2DE-281A-47C5-B535-CBE935BEAC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6214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0FD3F6B-3462-4B23-9A0B-504D1819B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9BE8-AC7D-4C59-9999-9704250B9B7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4DD6CF9-75F5-45A8-9770-F535A48C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6228CA0-E4C8-415C-9A47-DC9EBF60C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3A2DE-281A-47C5-B535-CBE935BEAC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6439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8E306C-4681-4A07-BF82-1F50ABFF7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016145F-553C-4184-B3FA-9D9D40744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1813281-BFFA-4FD4-A117-1E3007D26D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604E2A6-AE7D-4BC6-BAC6-3394CD93C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9BE8-AC7D-4C59-9999-9704250B9B7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12190D7-B128-4ECE-BD03-2C9DF324F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FF2ABDB-1AE0-4FAB-8E9A-3D877E442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3A2DE-281A-47C5-B535-CBE935BEAC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3754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57CD76-31CA-4112-A960-86B5130B7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AFE5F48-2F9E-4301-B946-6A9D30E3FC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EE14127-F0E6-482C-BF18-164E67D506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0388D08-3CA7-43F8-9E76-7A7B0357D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9BE8-AC7D-4C59-9999-9704250B9B7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82EA1DC-6247-4E67-88B2-51C45E3CC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F74202A-F892-4BFB-8483-F34BD4C23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3A2DE-281A-47C5-B535-CBE935BEAC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5093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8E5AE4-27F5-45FE-9D8C-983B26BF1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387267B-5AA7-400E-AAFB-ED54244825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CA0F53F-E420-4562-A1A7-A99098AF4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9BE8-AC7D-4C59-9999-9704250B9B7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E3BCB47-EDB0-4BED-80C7-FF6081A7C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89C79B-CC29-4E14-974B-C8FBCB93B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3A2DE-281A-47C5-B535-CBE935BEAC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3491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365865B-9CD2-4453-AC46-4EA96FFB6B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67FC5B7-D2A1-4C61-943D-8C7CE4DD89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6D41D9-F090-4013-B4D6-EDE214D1E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E9BE8-AC7D-4C59-9999-9704250B9B7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DE95D90-DBB3-4586-91B9-7DF99D281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113141B-4828-4545-A40A-164AB78EF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3A2DE-281A-47C5-B535-CBE935BEAC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5395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B221FDB-1D05-469E-9118-3B132F87C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F901ACC-427E-4F81-AC33-08AC4B228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7FF429D-C1B1-47A8-8215-929B47F1B7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E9BE8-AC7D-4C59-9999-9704250B9B7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3267C11-F4FE-441F-A075-B9DBA0EB52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CC134D2-931C-41FA-A3FD-FC74A05F64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3A2DE-281A-47C5-B535-CBE935BEAC7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618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r>
              <a:rPr lang="pt-BR" sz="48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Unidade 7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2104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CFEEA404-062F-4E1F-B4B0-1A3337666BD8}"/>
              </a:ext>
            </a:extLst>
          </p:cNvPr>
          <p:cNvGrpSpPr/>
          <p:nvPr/>
        </p:nvGrpSpPr>
        <p:grpSpPr>
          <a:xfrm>
            <a:off x="650565" y="928068"/>
            <a:ext cx="11058957" cy="4998938"/>
            <a:chOff x="650565" y="928068"/>
            <a:chExt cx="11058957" cy="4998938"/>
          </a:xfrm>
        </p:grpSpPr>
        <p:grpSp>
          <p:nvGrpSpPr>
            <p:cNvPr id="5" name="Agrupar 4">
              <a:extLst>
                <a:ext uri="{FF2B5EF4-FFF2-40B4-BE49-F238E27FC236}">
                  <a16:creationId xmlns:a16="http://schemas.microsoft.com/office/drawing/2014/main" id="{6A225B8D-1982-4B28-BC87-56FBA3AA89F0}"/>
                </a:ext>
              </a:extLst>
            </p:cNvPr>
            <p:cNvGrpSpPr/>
            <p:nvPr/>
          </p:nvGrpSpPr>
          <p:grpSpPr>
            <a:xfrm>
              <a:off x="2373293" y="1472354"/>
              <a:ext cx="2159990" cy="2243114"/>
              <a:chOff x="2282316" y="2269576"/>
              <a:chExt cx="2159990" cy="2243114"/>
            </a:xfrm>
          </p:grpSpPr>
          <p:sp>
            <p:nvSpPr>
              <p:cNvPr id="11" name="Conector reto 10">
                <a:extLst>
                  <a:ext uri="{FF2B5EF4-FFF2-40B4-BE49-F238E27FC236}">
                    <a16:creationId xmlns:a16="http://schemas.microsoft.com/office/drawing/2014/main" id="{3220C177-789F-4CB5-8DEB-08D11CD84E1C}"/>
                  </a:ext>
                </a:extLst>
              </p:cNvPr>
              <p:cNvSpPr/>
              <p:nvPr/>
            </p:nvSpPr>
            <p:spPr>
              <a:xfrm rot="5400000">
                <a:off x="2043809" y="2508083"/>
                <a:ext cx="2243114" cy="1766099"/>
              </a:xfrm>
              <a:prstGeom prst="line">
                <a:avLst/>
              </a:prstGeom>
              <a:ln w="127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rgbClr r="0" g="0" b="0"/>
              </a:lnRef>
              <a:fillRef idx="0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0" name="Conector reto 9">
                <a:extLst>
                  <a:ext uri="{FF2B5EF4-FFF2-40B4-BE49-F238E27FC236}">
                    <a16:creationId xmlns:a16="http://schemas.microsoft.com/office/drawing/2014/main" id="{53A65143-3BC6-4C50-89A9-44D8973408AA}"/>
                  </a:ext>
                </a:extLst>
              </p:cNvPr>
              <p:cNvSpPr/>
              <p:nvPr/>
            </p:nvSpPr>
            <p:spPr>
              <a:xfrm>
                <a:off x="4034369" y="2284711"/>
                <a:ext cx="407937" cy="0"/>
              </a:xfrm>
              <a:prstGeom prst="line">
                <a:avLst/>
              </a:prstGeom>
              <a:ln w="127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rgbClr r="0" g="0" b="0"/>
              </a:lnRef>
              <a:fillRef idx="0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38EC035E-F211-4260-A639-A5D5D6E970A3}"/>
                </a:ext>
              </a:extLst>
            </p:cNvPr>
            <p:cNvSpPr/>
            <p:nvPr/>
          </p:nvSpPr>
          <p:spPr>
            <a:xfrm>
              <a:off x="4582670" y="928068"/>
              <a:ext cx="3803325" cy="25545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16000" marR="0" lvl="0" indent="-216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lang="pt-BR" sz="2000" dirty="0">
                  <a:solidFill>
                    <a:srgbClr val="BD582C">
                      <a:lumMod val="50000"/>
                    </a:srgb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Narrativa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curta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;</a:t>
              </a:r>
            </a:p>
            <a:p>
              <a:pPr marL="216000" marR="0" lvl="0" indent="-216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tem a intenção de fazer o leitor pensar sobre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acontecimentos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e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comportamentos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;</a:t>
              </a:r>
            </a:p>
            <a:p>
              <a:pPr marL="216000" marR="0" lvl="0" indent="-216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 concentra em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poucas personagens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eventos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e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ações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.</a:t>
              </a:r>
            </a:p>
          </p:txBody>
        </p:sp>
        <p:grpSp>
          <p:nvGrpSpPr>
            <p:cNvPr id="7" name="Agrupar 6">
              <a:extLst>
                <a:ext uri="{FF2B5EF4-FFF2-40B4-BE49-F238E27FC236}">
                  <a16:creationId xmlns:a16="http://schemas.microsoft.com/office/drawing/2014/main" id="{4024D0C2-7275-44CB-AB04-7DD8F4612A29}"/>
                </a:ext>
              </a:extLst>
            </p:cNvPr>
            <p:cNvGrpSpPr/>
            <p:nvPr/>
          </p:nvGrpSpPr>
          <p:grpSpPr>
            <a:xfrm>
              <a:off x="2890146" y="3848950"/>
              <a:ext cx="1707899" cy="1260000"/>
              <a:chOff x="2750086" y="4096207"/>
              <a:chExt cx="1707899" cy="1260000"/>
            </a:xfrm>
          </p:grpSpPr>
          <p:sp>
            <p:nvSpPr>
              <p:cNvPr id="13" name="Conector reto 12">
                <a:extLst>
                  <a:ext uri="{FF2B5EF4-FFF2-40B4-BE49-F238E27FC236}">
                    <a16:creationId xmlns:a16="http://schemas.microsoft.com/office/drawing/2014/main" id="{D7196924-D10E-41D7-8E20-086E43687C86}"/>
                  </a:ext>
                </a:extLst>
              </p:cNvPr>
              <p:cNvSpPr/>
              <p:nvPr/>
            </p:nvSpPr>
            <p:spPr>
              <a:xfrm>
                <a:off x="4050048" y="4096638"/>
                <a:ext cx="407937" cy="0"/>
              </a:xfrm>
              <a:prstGeom prst="line">
                <a:avLst/>
              </a:prstGeom>
              <a:ln w="127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rgbClr r="0" g="0" b="0"/>
              </a:lnRef>
              <a:fillRef idx="0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4" name="Conector reto 13">
                <a:extLst>
                  <a:ext uri="{FF2B5EF4-FFF2-40B4-BE49-F238E27FC236}">
                    <a16:creationId xmlns:a16="http://schemas.microsoft.com/office/drawing/2014/main" id="{44DFFDA6-5FCF-4989-B40D-60EF44B3ADE2}"/>
                  </a:ext>
                </a:extLst>
              </p:cNvPr>
              <p:cNvSpPr/>
              <p:nvPr/>
            </p:nvSpPr>
            <p:spPr>
              <a:xfrm rot="5400000">
                <a:off x="2769251" y="4077042"/>
                <a:ext cx="1260000" cy="1298330"/>
              </a:xfrm>
              <a:prstGeom prst="line">
                <a:avLst/>
              </a:prstGeom>
              <a:ln w="127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1">
                <a:scrgbClr r="0" g="0" b="0"/>
              </a:lnRef>
              <a:fillRef idx="0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grpSp>
          <p:nvGrpSpPr>
            <p:cNvPr id="2" name="Agrupar 1">
              <a:extLst>
                <a:ext uri="{FF2B5EF4-FFF2-40B4-BE49-F238E27FC236}">
                  <a16:creationId xmlns:a16="http://schemas.microsoft.com/office/drawing/2014/main" id="{DC0A8E1B-2EC6-4171-A646-1717417A6A7A}"/>
                </a:ext>
              </a:extLst>
            </p:cNvPr>
            <p:cNvGrpSpPr/>
            <p:nvPr/>
          </p:nvGrpSpPr>
          <p:grpSpPr>
            <a:xfrm>
              <a:off x="650565" y="2252277"/>
              <a:ext cx="3347455" cy="3263503"/>
              <a:chOff x="650565" y="2252277"/>
              <a:chExt cx="3347455" cy="3263503"/>
            </a:xfrm>
          </p:grpSpPr>
          <p:sp>
            <p:nvSpPr>
              <p:cNvPr id="6" name="Elipse 5">
                <a:extLst>
                  <a:ext uri="{FF2B5EF4-FFF2-40B4-BE49-F238E27FC236}">
                    <a16:creationId xmlns:a16="http://schemas.microsoft.com/office/drawing/2014/main" id="{D5BE30AF-71C5-4D15-AABE-2740227A3150}"/>
                  </a:ext>
                </a:extLst>
              </p:cNvPr>
              <p:cNvSpPr/>
              <p:nvPr/>
            </p:nvSpPr>
            <p:spPr>
              <a:xfrm>
                <a:off x="650565" y="2252277"/>
                <a:ext cx="3347455" cy="3263503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27436588-3BAE-4EF7-894C-2508484225BF}"/>
                  </a:ext>
                </a:extLst>
              </p:cNvPr>
              <p:cNvSpPr txBox="1"/>
              <p:nvPr/>
            </p:nvSpPr>
            <p:spPr>
              <a:xfrm>
                <a:off x="1034789" y="3467074"/>
                <a:ext cx="2546530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5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CONTO</a:t>
                </a:r>
                <a:endParaRPr kumimoji="0" lang="pt-BR" sz="5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42" name="Forma Livre: Forma 41">
              <a:extLst>
                <a:ext uri="{FF2B5EF4-FFF2-40B4-BE49-F238E27FC236}">
                  <a16:creationId xmlns:a16="http://schemas.microsoft.com/office/drawing/2014/main" id="{3CC71731-0255-4B8A-BC6B-50E1F48D9C40}"/>
                </a:ext>
              </a:extLst>
            </p:cNvPr>
            <p:cNvSpPr/>
            <p:nvPr/>
          </p:nvSpPr>
          <p:spPr>
            <a:xfrm>
              <a:off x="9119802" y="2336306"/>
              <a:ext cx="2520000" cy="1464757"/>
            </a:xfrm>
            <a:custGeom>
              <a:avLst/>
              <a:gdLst>
                <a:gd name="connsiteX0" fmla="*/ 0 w 1631751"/>
                <a:gd name="connsiteY0" fmla="*/ 0 h 951855"/>
                <a:gd name="connsiteX1" fmla="*/ 1631751 w 1631751"/>
                <a:gd name="connsiteY1" fmla="*/ 0 h 951855"/>
                <a:gd name="connsiteX2" fmla="*/ 1631751 w 1631751"/>
                <a:gd name="connsiteY2" fmla="*/ 951855 h 951855"/>
                <a:gd name="connsiteX3" fmla="*/ 0 w 1631751"/>
                <a:gd name="connsiteY3" fmla="*/ 951855 h 951855"/>
                <a:gd name="connsiteX4" fmla="*/ 0 w 1631751"/>
                <a:gd name="connsiteY4" fmla="*/ 0 h 951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1751" h="951855">
                  <a:moveTo>
                    <a:pt x="0" y="0"/>
                  </a:moveTo>
                  <a:lnTo>
                    <a:pt x="1631751" y="0"/>
                  </a:lnTo>
                  <a:lnTo>
                    <a:pt x="1631751" y="951855"/>
                  </a:lnTo>
                  <a:lnTo>
                    <a:pt x="0" y="951855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164465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9B8357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Narrador-observador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: </a:t>
              </a:r>
            </a:p>
            <a:p>
              <a:pPr marL="0" marR="0" lvl="0" indent="0" algn="ctr" defTabSz="164465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em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9B8357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3ª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pessoa, acompanha os fatos.</a:t>
              </a:r>
            </a:p>
          </p:txBody>
        </p:sp>
        <p:sp>
          <p:nvSpPr>
            <p:cNvPr id="36" name="Retângulo 35">
              <a:extLst>
                <a:ext uri="{FF2B5EF4-FFF2-40B4-BE49-F238E27FC236}">
                  <a16:creationId xmlns:a16="http://schemas.microsoft.com/office/drawing/2014/main" id="{52322121-2890-45E3-9734-0B4A9635178B}"/>
                </a:ext>
              </a:extLst>
            </p:cNvPr>
            <p:cNvSpPr/>
            <p:nvPr/>
          </p:nvSpPr>
          <p:spPr>
            <a:xfrm>
              <a:off x="4689647" y="3636351"/>
              <a:ext cx="423705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16000" marR="0" lvl="0" indent="-216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lang="pt-BR" sz="2000" dirty="0">
                  <a:solidFill>
                    <a:srgbClr val="BD582C">
                      <a:lumMod val="50000"/>
                    </a:srgb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Narrado 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em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1ª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ou em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3ª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pessoas.</a:t>
              </a:r>
            </a:p>
          </p:txBody>
        </p:sp>
        <p:sp>
          <p:nvSpPr>
            <p:cNvPr id="43" name="CaixaDeTexto 42">
              <a:extLst>
                <a:ext uri="{FF2B5EF4-FFF2-40B4-BE49-F238E27FC236}">
                  <a16:creationId xmlns:a16="http://schemas.microsoft.com/office/drawing/2014/main" id="{3FBEEFAF-F0C2-4C48-8159-EE3DBFC5B486}"/>
                </a:ext>
              </a:extLst>
            </p:cNvPr>
            <p:cNvSpPr txBox="1"/>
            <p:nvPr/>
          </p:nvSpPr>
          <p:spPr>
            <a:xfrm>
              <a:off x="5113183" y="4970530"/>
              <a:ext cx="2998946" cy="956475"/>
            </a:xfrm>
            <a:prstGeom prst="rect">
              <a:avLst/>
            </a:prstGeom>
            <a:noFill/>
            <a:ln w="12700" cap="rnd">
              <a:solidFill>
                <a:schemeClr val="accent4">
                  <a:lumMod val="50000"/>
                </a:schemeClr>
              </a:solidFill>
              <a:rou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marL="0" marR="0" lvl="1" indent="0" algn="ctr" defTabSz="222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9B8357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Narrador-personagem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:</a:t>
              </a:r>
            </a:p>
            <a:p>
              <a:pPr marL="0" marR="0" lvl="1" indent="0" algn="ctr" defTabSz="222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em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9B8357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1ª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pessoa, participa efetivamente da história.</a:t>
              </a:r>
              <a:endPara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44" name="Forma Livre: Forma 43">
              <a:extLst>
                <a:ext uri="{FF2B5EF4-FFF2-40B4-BE49-F238E27FC236}">
                  <a16:creationId xmlns:a16="http://schemas.microsoft.com/office/drawing/2014/main" id="{23122F9F-84D4-4B18-AF99-C5EF5BA3B3F4}"/>
                </a:ext>
              </a:extLst>
            </p:cNvPr>
            <p:cNvSpPr/>
            <p:nvPr/>
          </p:nvSpPr>
          <p:spPr>
            <a:xfrm>
              <a:off x="8340966" y="4123816"/>
              <a:ext cx="3368556" cy="1803190"/>
            </a:xfrm>
            <a:custGeom>
              <a:avLst/>
              <a:gdLst>
                <a:gd name="connsiteX0" fmla="*/ 0 w 1631751"/>
                <a:gd name="connsiteY0" fmla="*/ 0 h 951855"/>
                <a:gd name="connsiteX1" fmla="*/ 1631751 w 1631751"/>
                <a:gd name="connsiteY1" fmla="*/ 0 h 951855"/>
                <a:gd name="connsiteX2" fmla="*/ 1631751 w 1631751"/>
                <a:gd name="connsiteY2" fmla="*/ 951855 h 951855"/>
                <a:gd name="connsiteX3" fmla="*/ 0 w 1631751"/>
                <a:gd name="connsiteY3" fmla="*/ 951855 h 951855"/>
                <a:gd name="connsiteX4" fmla="*/ 0 w 1631751"/>
                <a:gd name="connsiteY4" fmla="*/ 0 h 951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1751" h="951855">
                  <a:moveTo>
                    <a:pt x="0" y="0"/>
                  </a:moveTo>
                  <a:lnTo>
                    <a:pt x="1631751" y="0"/>
                  </a:lnTo>
                  <a:lnTo>
                    <a:pt x="1631751" y="951855"/>
                  </a:lnTo>
                  <a:lnTo>
                    <a:pt x="0" y="951855"/>
                  </a:lnTo>
                  <a:lnTo>
                    <a:pt x="0" y="0"/>
                  </a:lnTo>
                  <a:close/>
                </a:path>
              </a:pathLst>
            </a:custGeom>
            <a:ln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164465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9B8357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Narrador-onisciente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: </a:t>
              </a:r>
            </a:p>
            <a:p>
              <a:pPr marL="0" marR="0" lvl="0" indent="0" algn="ctr" defTabSz="164465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em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9B8357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1ª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ou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9B8357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3ª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pessoa, observa as personagens e sabe seus sentimentos e pensamentos.</a:t>
              </a:r>
            </a:p>
          </p:txBody>
        </p:sp>
        <p:cxnSp>
          <p:nvCxnSpPr>
            <p:cNvPr id="38" name="Conector de Seta Reta 37">
              <a:extLst>
                <a:ext uri="{FF2B5EF4-FFF2-40B4-BE49-F238E27FC236}">
                  <a16:creationId xmlns:a16="http://schemas.microsoft.com/office/drawing/2014/main" id="{6EC74500-0A93-4A27-9293-47E0271D55B1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4093698"/>
              <a:ext cx="586154" cy="7877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de Seta Reta 49">
              <a:extLst>
                <a:ext uri="{FF2B5EF4-FFF2-40B4-BE49-F238E27FC236}">
                  <a16:creationId xmlns:a16="http://schemas.microsoft.com/office/drawing/2014/main" id="{6FD61EAE-5A16-4C21-B0D3-4D135DF9FDA0}"/>
                </a:ext>
              </a:extLst>
            </p:cNvPr>
            <p:cNvCxnSpPr/>
            <p:nvPr/>
          </p:nvCxnSpPr>
          <p:spPr>
            <a:xfrm flipV="1">
              <a:off x="8448415" y="3350600"/>
              <a:ext cx="559308" cy="35638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21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6932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613E4D8-D237-4DCC-AF48-341837DDC5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1247"/>
            <a:ext cx="5811126" cy="3626753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4427F8D9-1C62-4538-B178-F6E7DC9F1157}"/>
              </a:ext>
            </a:extLst>
          </p:cNvPr>
          <p:cNvSpPr/>
          <p:nvPr/>
        </p:nvSpPr>
        <p:spPr>
          <a:xfrm>
            <a:off x="2257705" y="368443"/>
            <a:ext cx="6804473" cy="83099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Estrutura do conto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A14C988-05D3-461D-8FCE-E92358550F55}"/>
              </a:ext>
            </a:extLst>
          </p:cNvPr>
          <p:cNvSpPr/>
          <p:nvPr/>
        </p:nvSpPr>
        <p:spPr>
          <a:xfrm>
            <a:off x="6127652" y="2830836"/>
            <a:ext cx="5533292" cy="1830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Parte de uma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situação inicial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/>
                <a:ea typeface="Roboto"/>
                <a:cs typeface="Roboto"/>
                <a:sym typeface="Roboto"/>
              </a:rPr>
              <a:t>→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se desenvolve com base em um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conflito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/>
                <a:ea typeface="Roboto"/>
                <a:cs typeface="Roboto"/>
                <a:sym typeface="Roboto"/>
              </a:rPr>
              <a:t>→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chega a um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clímax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/>
                <a:ea typeface="Roboto"/>
                <a:cs typeface="Roboto"/>
                <a:sym typeface="Roboto"/>
              </a:rPr>
              <a:t>→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 se desdobra em um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desfecho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/>
                <a:ea typeface="Roboto"/>
                <a:cs typeface="Roboto"/>
                <a:sym typeface="Roboto"/>
              </a:rPr>
              <a:t>→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 uma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finalização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A1EFAC3-8E9E-4A23-A344-72EA794F05A2}"/>
              </a:ext>
            </a:extLst>
          </p:cNvPr>
          <p:cNvSpPr/>
          <p:nvPr/>
        </p:nvSpPr>
        <p:spPr>
          <a:xfrm>
            <a:off x="254917" y="1438493"/>
            <a:ext cx="74541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0000" marR="0" lvl="0" indent="-43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Apresenta elementos de enredo semelhantes aos de outros gêneros narrativos, como romances, mitos, fábulas.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8A14B64-CF0D-48D4-AD0A-47BADD0F4542}"/>
              </a:ext>
            </a:extLst>
          </p:cNvPr>
          <p:cNvSpPr/>
          <p:nvPr/>
        </p:nvSpPr>
        <p:spPr>
          <a:xfrm>
            <a:off x="6061180" y="5222442"/>
            <a:ext cx="47818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0000" marR="0" lvl="0" indent="-43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Por ser uma narrativa breve, o conto gira em torno de um só conflito.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9203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id="{9FA3342F-9602-4C1E-BC05-C1CA31A5EF6F}"/>
              </a:ext>
            </a:extLst>
          </p:cNvPr>
          <p:cNvGrpSpPr/>
          <p:nvPr/>
        </p:nvGrpSpPr>
        <p:grpSpPr>
          <a:xfrm>
            <a:off x="8525022" y="1514985"/>
            <a:ext cx="3263503" cy="3263503"/>
            <a:chOff x="650565" y="2252277"/>
            <a:chExt cx="3263503" cy="3263503"/>
          </a:xfrm>
        </p:grpSpPr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A66F3A4B-7FB0-4574-BE4B-8D630AFE1B17}"/>
                </a:ext>
              </a:extLst>
            </p:cNvPr>
            <p:cNvSpPr/>
            <p:nvPr/>
          </p:nvSpPr>
          <p:spPr>
            <a:xfrm>
              <a:off x="650565" y="2252277"/>
              <a:ext cx="3263503" cy="3263503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4F6F4196-D016-4322-B906-48910FD9B114}"/>
                </a:ext>
              </a:extLst>
            </p:cNvPr>
            <p:cNvSpPr txBox="1"/>
            <p:nvPr/>
          </p:nvSpPr>
          <p:spPr>
            <a:xfrm>
              <a:off x="1078134" y="3545474"/>
              <a:ext cx="2268000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CONTO</a:t>
              </a:r>
              <a:endParaRPr kumimoji="0" lang="pt-BR" sz="4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EAE3697E-0BFF-4E45-99B0-DE232FDFCF69}"/>
              </a:ext>
            </a:extLst>
          </p:cNvPr>
          <p:cNvGrpSpPr/>
          <p:nvPr/>
        </p:nvGrpSpPr>
        <p:grpSpPr>
          <a:xfrm>
            <a:off x="773687" y="809384"/>
            <a:ext cx="7285068" cy="3470388"/>
            <a:chOff x="745551" y="863093"/>
            <a:chExt cx="6782698" cy="3178302"/>
          </a:xfrm>
        </p:grpSpPr>
        <p:sp>
          <p:nvSpPr>
            <p:cNvPr id="2" name="Retângulo 1">
              <a:extLst>
                <a:ext uri="{FF2B5EF4-FFF2-40B4-BE49-F238E27FC236}">
                  <a16:creationId xmlns:a16="http://schemas.microsoft.com/office/drawing/2014/main" id="{8D5A3D93-E1EE-4DB6-9F47-A1262628DEDC}"/>
                </a:ext>
              </a:extLst>
            </p:cNvPr>
            <p:cNvSpPr/>
            <p:nvPr/>
          </p:nvSpPr>
          <p:spPr>
            <a:xfrm>
              <a:off x="745551" y="863093"/>
              <a:ext cx="423064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457200" marR="0" lvl="0" indent="-4572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9B8357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Sequências narrativas</a:t>
              </a:r>
              <a:endPara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75EFF673-CC69-4790-9D3B-956F9113FDA1}"/>
                </a:ext>
              </a:extLst>
            </p:cNvPr>
            <p:cNvSpPr/>
            <p:nvPr/>
          </p:nvSpPr>
          <p:spPr>
            <a:xfrm>
              <a:off x="813473" y="1495850"/>
              <a:ext cx="4980526" cy="4228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16000" marR="0" lvl="0" indent="-216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pt-B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São predominantes no conto.</a:t>
              </a:r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FC5A7862-E749-4AA8-B8BA-0D3F1817DECD}"/>
                </a:ext>
              </a:extLst>
            </p:cNvPr>
            <p:cNvSpPr/>
            <p:nvPr/>
          </p:nvSpPr>
          <p:spPr>
            <a:xfrm>
              <a:off x="798875" y="1895960"/>
              <a:ext cx="6700177" cy="7610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16000" marR="0" lvl="0" indent="-216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pt-B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Relatam situações, fatos, acontecimentos e envolvem personagens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.</a:t>
              </a:r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015D4C21-EACF-4A2C-970B-1A52EA3C158A}"/>
                </a:ext>
              </a:extLst>
            </p:cNvPr>
            <p:cNvSpPr/>
            <p:nvPr/>
          </p:nvSpPr>
          <p:spPr>
            <a:xfrm>
              <a:off x="798878" y="2603846"/>
              <a:ext cx="6729371" cy="14375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16000" marR="0" lvl="0" indent="-216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pt-B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Está marcada no texto pelos verbos de ação, que se referem a circunstâncias de tempo e de lugar, e pela apresentação de personagens que se relacionam ao enredo.</a:t>
              </a:r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9E918541-74BE-40CB-89E7-2CBBB5A31F44}"/>
              </a:ext>
            </a:extLst>
          </p:cNvPr>
          <p:cNvGrpSpPr/>
          <p:nvPr/>
        </p:nvGrpSpPr>
        <p:grpSpPr>
          <a:xfrm>
            <a:off x="764751" y="4434382"/>
            <a:ext cx="6762437" cy="1958525"/>
            <a:chOff x="764751" y="3759129"/>
            <a:chExt cx="6762437" cy="1958525"/>
          </a:xfrm>
        </p:grpSpPr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E9B16FEA-6D2E-4C90-BB06-F71FF5BBED61}"/>
                </a:ext>
              </a:extLst>
            </p:cNvPr>
            <p:cNvSpPr/>
            <p:nvPr/>
          </p:nvSpPr>
          <p:spPr>
            <a:xfrm>
              <a:off x="764751" y="3759129"/>
              <a:ext cx="608675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marR="0" lvl="0" indent="-4572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pt-BR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9B8357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Sequências descritivas</a:t>
              </a:r>
              <a:endPara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0A35F3BE-6CE4-4814-94AF-CF92DA0D6619}"/>
                </a:ext>
              </a:extLst>
            </p:cNvPr>
            <p:cNvSpPr/>
            <p:nvPr/>
          </p:nvSpPr>
          <p:spPr>
            <a:xfrm>
              <a:off x="1422252" y="4517326"/>
              <a:ext cx="6104936" cy="1200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16000" marR="0" lvl="0" indent="-216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pt-B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Aparecem para apresentar características de objetos, ambientes ou estados em um momento estático de tempo.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1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0861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94AEC92-67FC-403D-9CDF-2DA62CF0FAE6}"/>
              </a:ext>
            </a:extLst>
          </p:cNvPr>
          <p:cNvSpPr/>
          <p:nvPr/>
        </p:nvSpPr>
        <p:spPr>
          <a:xfrm>
            <a:off x="879891" y="545292"/>
            <a:ext cx="10753064" cy="830997"/>
          </a:xfrm>
          <a:prstGeom prst="rect">
            <a:avLst/>
          </a:prstGeom>
          <a:solidFill>
            <a:srgbClr val="6D6834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Período composto por coordenação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0D4B722-FD39-441F-86D9-EB48ADC87B5D}"/>
              </a:ext>
            </a:extLst>
          </p:cNvPr>
          <p:cNvSpPr/>
          <p:nvPr/>
        </p:nvSpPr>
        <p:spPr>
          <a:xfrm>
            <a:off x="879891" y="1861843"/>
            <a:ext cx="924884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0000" marR="0" lvl="0" indent="-43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É formado por duas orações em um mesmo período que são sintaticamente independentes entre si.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AD9F5D51-5160-4F48-896D-6B63E6AD3FF0}"/>
              </a:ext>
            </a:extLst>
          </p:cNvPr>
          <p:cNvGrpSpPr/>
          <p:nvPr/>
        </p:nvGrpSpPr>
        <p:grpSpPr>
          <a:xfrm>
            <a:off x="879890" y="2425118"/>
            <a:ext cx="10332061" cy="3819277"/>
            <a:chOff x="879890" y="2161598"/>
            <a:chExt cx="10332061" cy="3819277"/>
          </a:xfrm>
        </p:grpSpPr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E57D0142-B2D7-464F-8C97-BD35689D64BB}"/>
                </a:ext>
              </a:extLst>
            </p:cNvPr>
            <p:cNvSpPr/>
            <p:nvPr/>
          </p:nvSpPr>
          <p:spPr>
            <a:xfrm>
              <a:off x="879890" y="2161598"/>
              <a:ext cx="9248845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40000" marR="0" lvl="0" indent="-4320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pt-BR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As orações podem ser classificadas como </a:t>
              </a:r>
              <a:r>
                <a:rPr kumimoji="0" lang="pt-B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9B8357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assindética</a:t>
              </a:r>
              <a:r>
                <a:rPr kumimoji="0" lang="pt-BR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e </a:t>
              </a:r>
              <a:r>
                <a:rPr kumimoji="0" lang="pt-B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9B8357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sindética</a:t>
              </a:r>
              <a:r>
                <a:rPr kumimoji="0" lang="pt-BR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.</a:t>
              </a: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5FDFFD6E-EE31-48E5-A4F5-0C14FCB29A48}"/>
                </a:ext>
              </a:extLst>
            </p:cNvPr>
            <p:cNvSpPr txBox="1"/>
            <p:nvPr/>
          </p:nvSpPr>
          <p:spPr>
            <a:xfrm>
              <a:off x="1433367" y="2722359"/>
              <a:ext cx="1669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Exemplo:</a:t>
              </a:r>
            </a:p>
          </p:txBody>
        </p: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B8E7854A-BCDC-4A46-90F0-DCB8F13F3978}"/>
                </a:ext>
              </a:extLst>
            </p:cNvPr>
            <p:cNvSpPr/>
            <p:nvPr/>
          </p:nvSpPr>
          <p:spPr>
            <a:xfrm>
              <a:off x="2675040" y="3685319"/>
              <a:ext cx="11865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1ª oração</a:t>
              </a:r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59CC2BC8-8945-468B-BD9B-18FAFCA2592E}"/>
                </a:ext>
              </a:extLst>
            </p:cNvPr>
            <p:cNvSpPr/>
            <p:nvPr/>
          </p:nvSpPr>
          <p:spPr>
            <a:xfrm>
              <a:off x="7842654" y="3685319"/>
              <a:ext cx="11865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2ª oração</a:t>
              </a:r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FC6C1AAA-BD0E-49A6-8623-566218DB58A5}"/>
                </a:ext>
              </a:extLst>
            </p:cNvPr>
            <p:cNvSpPr/>
            <p:nvPr/>
          </p:nvSpPr>
          <p:spPr>
            <a:xfrm>
              <a:off x="1617785" y="5057545"/>
              <a:ext cx="341844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coordenada </a:t>
              </a: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9B8357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assindética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[porque </a:t>
              </a: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não possui síndeto 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(ou conectivo)]</a:t>
              </a:r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CAD8D73F-2E80-4BBC-BF71-71531BBB889F}"/>
                </a:ext>
              </a:extLst>
            </p:cNvPr>
            <p:cNvSpPr/>
            <p:nvPr/>
          </p:nvSpPr>
          <p:spPr>
            <a:xfrm>
              <a:off x="5320295" y="5057545"/>
              <a:ext cx="81785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E4831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síndeto</a:t>
              </a:r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6216F629-DE23-421C-BF0B-CB6605BF9E7D}"/>
                </a:ext>
              </a:extLst>
            </p:cNvPr>
            <p:cNvSpPr/>
            <p:nvPr/>
          </p:nvSpPr>
          <p:spPr>
            <a:xfrm>
              <a:off x="6785402" y="5057545"/>
              <a:ext cx="413121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oração coordenada </a:t>
              </a: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9B8357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sindética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[porque </a:t>
              </a: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possui síndeto 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(ou conectivo)]</a:t>
              </a:r>
            </a:p>
          </p:txBody>
        </p:sp>
        <p:grpSp>
          <p:nvGrpSpPr>
            <p:cNvPr id="28" name="Agrupar 27">
              <a:extLst>
                <a:ext uri="{FF2B5EF4-FFF2-40B4-BE49-F238E27FC236}">
                  <a16:creationId xmlns:a16="http://schemas.microsoft.com/office/drawing/2014/main" id="{BCA9D04F-38F7-45BA-A45D-0CFE4B517A90}"/>
                </a:ext>
              </a:extLst>
            </p:cNvPr>
            <p:cNvGrpSpPr/>
            <p:nvPr/>
          </p:nvGrpSpPr>
          <p:grpSpPr>
            <a:xfrm>
              <a:off x="1433367" y="4213117"/>
              <a:ext cx="9778584" cy="879805"/>
              <a:chOff x="1433367" y="4213117"/>
              <a:chExt cx="9778584" cy="879805"/>
            </a:xfrm>
          </p:grpSpPr>
          <p:grpSp>
            <p:nvGrpSpPr>
              <p:cNvPr id="18" name="Agrupar 17">
                <a:extLst>
                  <a:ext uri="{FF2B5EF4-FFF2-40B4-BE49-F238E27FC236}">
                    <a16:creationId xmlns:a16="http://schemas.microsoft.com/office/drawing/2014/main" id="{7694E9B0-04A0-4202-9354-8F996951E321}"/>
                  </a:ext>
                </a:extLst>
              </p:cNvPr>
              <p:cNvGrpSpPr/>
              <p:nvPr/>
            </p:nvGrpSpPr>
            <p:grpSpPr>
              <a:xfrm>
                <a:off x="1433367" y="4213117"/>
                <a:ext cx="9778584" cy="452509"/>
                <a:chOff x="1433367" y="4213117"/>
                <a:chExt cx="9778584" cy="452509"/>
              </a:xfrm>
            </p:grpSpPr>
            <p:sp>
              <p:nvSpPr>
                <p:cNvPr id="6" name="Retângulo 5">
                  <a:extLst>
                    <a:ext uri="{FF2B5EF4-FFF2-40B4-BE49-F238E27FC236}">
                      <a16:creationId xmlns:a16="http://schemas.microsoft.com/office/drawing/2014/main" id="{5E491255-1EFC-4F47-90BE-80868848B15D}"/>
                    </a:ext>
                  </a:extLst>
                </p:cNvPr>
                <p:cNvSpPr/>
                <p:nvPr/>
              </p:nvSpPr>
              <p:spPr>
                <a:xfrm>
                  <a:off x="1433367" y="4265516"/>
                  <a:ext cx="9778584" cy="4001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9B8357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“</a:t>
                  </a:r>
                  <a:r>
                    <a:rPr kumimoji="0" lang="pt-B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Ninguém se lembrava do passeio</a:t>
                  </a:r>
                  <a:r>
                    <a:rPr kumimoji="0" lang="pt-B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9B8357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, </a:t>
                  </a:r>
                  <a:r>
                    <a:rPr kumimoji="0" lang="pt-BR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E48312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mas</a:t>
                  </a:r>
                  <a:r>
                    <a:rPr kumimoji="0" lang="pt-BR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9B8357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 o passeio estava lá nas suas profundezas.”</a:t>
                  </a:r>
                </a:p>
              </p:txBody>
            </p:sp>
            <p:cxnSp>
              <p:nvCxnSpPr>
                <p:cNvPr id="11" name="Conector reto 10">
                  <a:extLst>
                    <a:ext uri="{FF2B5EF4-FFF2-40B4-BE49-F238E27FC236}">
                      <a16:creationId xmlns:a16="http://schemas.microsoft.com/office/drawing/2014/main" id="{485E09E2-7484-47A4-AF9E-88AE3EF7247B}"/>
                    </a:ext>
                  </a:extLst>
                </p:cNvPr>
                <p:cNvCxnSpPr/>
                <p:nvPr/>
              </p:nvCxnSpPr>
              <p:spPr>
                <a:xfrm>
                  <a:off x="1617785" y="4665626"/>
                  <a:ext cx="3713870" cy="0"/>
                </a:xfrm>
                <a:prstGeom prst="line">
                  <a:avLst/>
                </a:prstGeom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Conector reto 11">
                  <a:extLst>
                    <a:ext uri="{FF2B5EF4-FFF2-40B4-BE49-F238E27FC236}">
                      <a16:creationId xmlns:a16="http://schemas.microsoft.com/office/drawing/2014/main" id="{BD7D128E-A428-48F3-B6AE-E9E1350A83E5}"/>
                    </a:ext>
                  </a:extLst>
                </p:cNvPr>
                <p:cNvCxnSpPr/>
                <p:nvPr/>
              </p:nvCxnSpPr>
              <p:spPr>
                <a:xfrm>
                  <a:off x="1617785" y="4213117"/>
                  <a:ext cx="3713870" cy="0"/>
                </a:xfrm>
                <a:prstGeom prst="line">
                  <a:avLst/>
                </a:prstGeom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Conector reto 13">
                  <a:extLst>
                    <a:ext uri="{FF2B5EF4-FFF2-40B4-BE49-F238E27FC236}">
                      <a16:creationId xmlns:a16="http://schemas.microsoft.com/office/drawing/2014/main" id="{DA5CCE5C-2FA9-4BD3-BE21-0AD4226EF24E}"/>
                    </a:ext>
                  </a:extLst>
                </p:cNvPr>
                <p:cNvCxnSpPr/>
                <p:nvPr/>
              </p:nvCxnSpPr>
              <p:spPr>
                <a:xfrm>
                  <a:off x="5504312" y="4665626"/>
                  <a:ext cx="468000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Conector reto 15">
                  <a:extLst>
                    <a:ext uri="{FF2B5EF4-FFF2-40B4-BE49-F238E27FC236}">
                      <a16:creationId xmlns:a16="http://schemas.microsoft.com/office/drawing/2014/main" id="{4BB9E5E5-9343-4EC8-A642-92AA09C199FC}"/>
                    </a:ext>
                  </a:extLst>
                </p:cNvPr>
                <p:cNvCxnSpPr/>
                <p:nvPr/>
              </p:nvCxnSpPr>
              <p:spPr>
                <a:xfrm>
                  <a:off x="6096000" y="4665626"/>
                  <a:ext cx="4679852" cy="0"/>
                </a:xfrm>
                <a:prstGeom prst="line">
                  <a:avLst/>
                </a:prstGeom>
                <a:ln>
                  <a:solidFill>
                    <a:schemeClr val="accent4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Conector reto 16">
                  <a:extLst>
                    <a:ext uri="{FF2B5EF4-FFF2-40B4-BE49-F238E27FC236}">
                      <a16:creationId xmlns:a16="http://schemas.microsoft.com/office/drawing/2014/main" id="{06EEC083-15DB-4CAA-92D6-1095B69422DA}"/>
                    </a:ext>
                  </a:extLst>
                </p:cNvPr>
                <p:cNvCxnSpPr/>
                <p:nvPr/>
              </p:nvCxnSpPr>
              <p:spPr>
                <a:xfrm>
                  <a:off x="6067864" y="4213117"/>
                  <a:ext cx="4679852" cy="0"/>
                </a:xfrm>
                <a:prstGeom prst="line">
                  <a:avLst/>
                </a:prstGeom>
                <a:ln>
                  <a:solidFill>
                    <a:schemeClr val="accent4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5" name="Conector de Seta Reta 24">
                <a:extLst>
                  <a:ext uri="{FF2B5EF4-FFF2-40B4-BE49-F238E27FC236}">
                    <a16:creationId xmlns:a16="http://schemas.microsoft.com/office/drawing/2014/main" id="{D4DC1D9F-5471-486D-9DC1-0F0CD6827690}"/>
                  </a:ext>
                </a:extLst>
              </p:cNvPr>
              <p:cNvCxnSpPr>
                <a:endCxn id="21" idx="0"/>
              </p:cNvCxnSpPr>
              <p:nvPr/>
            </p:nvCxnSpPr>
            <p:spPr>
              <a:xfrm>
                <a:off x="3327009" y="4665626"/>
                <a:ext cx="1" cy="39191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ector de Seta Reta 25">
                <a:extLst>
                  <a:ext uri="{FF2B5EF4-FFF2-40B4-BE49-F238E27FC236}">
                    <a16:creationId xmlns:a16="http://schemas.microsoft.com/office/drawing/2014/main" id="{EE635143-645E-46CF-B593-B88D0C7227DC}"/>
                  </a:ext>
                </a:extLst>
              </p:cNvPr>
              <p:cNvCxnSpPr/>
              <p:nvPr/>
            </p:nvCxnSpPr>
            <p:spPr>
              <a:xfrm>
                <a:off x="5746700" y="4665625"/>
                <a:ext cx="1" cy="39191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ector de Seta Reta 26">
                <a:extLst>
                  <a:ext uri="{FF2B5EF4-FFF2-40B4-BE49-F238E27FC236}">
                    <a16:creationId xmlns:a16="http://schemas.microsoft.com/office/drawing/2014/main" id="{8A459996-ADA5-4E5E-858A-3B18AB7E2625}"/>
                  </a:ext>
                </a:extLst>
              </p:cNvPr>
              <p:cNvCxnSpPr/>
              <p:nvPr/>
            </p:nvCxnSpPr>
            <p:spPr>
              <a:xfrm>
                <a:off x="8402109" y="4701003"/>
                <a:ext cx="1" cy="39191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2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5098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94AEC92-67FC-403D-9CDF-2DA62CF0FAE6}"/>
              </a:ext>
            </a:extLst>
          </p:cNvPr>
          <p:cNvSpPr/>
          <p:nvPr/>
        </p:nvSpPr>
        <p:spPr>
          <a:xfrm>
            <a:off x="879891" y="360153"/>
            <a:ext cx="9155747" cy="769441"/>
          </a:xfrm>
          <a:prstGeom prst="rect">
            <a:avLst/>
          </a:prstGeom>
          <a:ln>
            <a:solidFill>
              <a:srgbClr val="9B8357"/>
            </a:solidFill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Período composto por coordenação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2DF51B36-2373-4F0A-83D6-1A80C1F58111}"/>
              </a:ext>
            </a:extLst>
          </p:cNvPr>
          <p:cNvSpPr/>
          <p:nvPr/>
        </p:nvSpPr>
        <p:spPr>
          <a:xfrm>
            <a:off x="879891" y="1416985"/>
            <a:ext cx="100367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0000" marR="0" lvl="0" indent="-43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Há cinco tipos de orações coordenadas sindéticas: 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aditiva</a:t>
            </a: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adversativa</a:t>
            </a: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alternativa</a:t>
            </a: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explicativa</a:t>
            </a: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</a:t>
            </a:r>
            <a:r>
              <a:rPr kumimoji="0" lang="pt-BR" sz="22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conclusiva</a:t>
            </a:r>
            <a:r>
              <a:rPr kumimoji="0" lang="pt-BR" sz="22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0059A13-B6C2-4F39-81A3-A57CBD906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2409825"/>
            <a:ext cx="9982200" cy="444817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9306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94AEC92-67FC-403D-9CDF-2DA62CF0FAE6}"/>
              </a:ext>
            </a:extLst>
          </p:cNvPr>
          <p:cNvSpPr/>
          <p:nvPr/>
        </p:nvSpPr>
        <p:spPr>
          <a:xfrm>
            <a:off x="879891" y="360153"/>
            <a:ext cx="9155747" cy="769441"/>
          </a:xfrm>
          <a:prstGeom prst="rect">
            <a:avLst/>
          </a:prstGeom>
          <a:ln>
            <a:solidFill>
              <a:srgbClr val="9B8357"/>
            </a:solidFill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Período composto por coordenação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FDFFD6E-EE31-48E5-A4F5-0C14FCB29A48}"/>
              </a:ext>
            </a:extLst>
          </p:cNvPr>
          <p:cNvSpPr txBox="1"/>
          <p:nvPr/>
        </p:nvSpPr>
        <p:spPr>
          <a:xfrm>
            <a:off x="1264555" y="1385457"/>
            <a:ext cx="1669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Exemplos: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68101E6-5108-40C6-A75E-5A6761F6BA8D}"/>
              </a:ext>
            </a:extLst>
          </p:cNvPr>
          <p:cNvSpPr/>
          <p:nvPr/>
        </p:nvSpPr>
        <p:spPr>
          <a:xfrm>
            <a:off x="1264554" y="2177367"/>
            <a:ext cx="831554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Perderam os documentos,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portanto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terão problemas na alfândega.</a:t>
            </a:r>
          </a:p>
          <a:p>
            <a:pPr marL="216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(Oração coordenada sindética </a:t>
            </a:r>
            <a:r>
              <a:rPr kumimoji="0" lang="pt-BR" sz="2000" b="0" i="0" u="sng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conclusiva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D582C">
                  <a:lumMod val="50000"/>
                </a:srgbClr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Ou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estuda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ou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assiste à televisão.</a:t>
            </a:r>
          </a:p>
          <a:p>
            <a:pPr marL="216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(Oração coordenada sindética </a:t>
            </a:r>
            <a:r>
              <a:rPr kumimoji="0" lang="pt-BR" sz="2000" b="0" i="0" u="sng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alternativa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BD582C">
                  <a:lumMod val="50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Precisamos comprar leite,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pois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está acabando.</a:t>
            </a:r>
          </a:p>
          <a:p>
            <a:pPr marL="216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(Oração coordenada sindética </a:t>
            </a:r>
            <a:r>
              <a:rPr kumimoji="0" lang="pt-BR" sz="2000" b="0" i="0" u="sng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explicativa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BD582C">
                  <a:lumMod val="50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 crianças estudaram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foram bem nas avaliações.</a:t>
            </a:r>
          </a:p>
          <a:p>
            <a:pPr marL="216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(Oração coordenada sindética </a:t>
            </a:r>
            <a:r>
              <a:rPr kumimoji="0" lang="pt-BR" sz="2000" b="0" i="0" u="sng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aditiva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BD582C">
                  <a:lumMod val="50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 crianças estudaram,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mas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não foram bem nas avaliações.</a:t>
            </a:r>
          </a:p>
          <a:p>
            <a:pPr marL="216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(Oração coordenada sindética </a:t>
            </a:r>
            <a:r>
              <a:rPr kumimoji="0" lang="pt-BR" sz="2000" b="0" i="0" u="sng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adversativa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BD582C">
                  <a:lumMod val="50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90732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B6CF51FE-9C60-4031-B597-557E6AC82F79}"/>
              </a:ext>
            </a:extLst>
          </p:cNvPr>
          <p:cNvSpPr/>
          <p:nvPr/>
        </p:nvSpPr>
        <p:spPr>
          <a:xfrm>
            <a:off x="0" y="0"/>
            <a:ext cx="1736035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Colocação pronominal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CD6114C-DD51-41DA-A176-11323BE9D891}"/>
              </a:ext>
            </a:extLst>
          </p:cNvPr>
          <p:cNvSpPr/>
          <p:nvPr/>
        </p:nvSpPr>
        <p:spPr>
          <a:xfrm>
            <a:off x="2148144" y="621149"/>
            <a:ext cx="90896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0000" marR="0" lvl="0" indent="-43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Pronomes pessoais podem ser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pessoais do caso reto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(exercem função de sujeito) ou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pessoais do caso oblíquo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(exercem a função de complemento de um verbo ou de um substantivo).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B582733-48B1-492C-8808-BE36A3A333B2}"/>
              </a:ext>
            </a:extLst>
          </p:cNvPr>
          <p:cNvSpPr txBox="1"/>
          <p:nvPr/>
        </p:nvSpPr>
        <p:spPr>
          <a:xfrm>
            <a:off x="2888889" y="1601074"/>
            <a:ext cx="1669781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Exemplos:</a:t>
            </a:r>
          </a:p>
        </p:txBody>
      </p: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6F9E8569-3981-423C-BCB0-098B220F3CE7}"/>
              </a:ext>
            </a:extLst>
          </p:cNvPr>
          <p:cNvGrpSpPr/>
          <p:nvPr/>
        </p:nvGrpSpPr>
        <p:grpSpPr>
          <a:xfrm>
            <a:off x="2888889" y="1801443"/>
            <a:ext cx="8663202" cy="2530024"/>
            <a:chOff x="2888889" y="2046610"/>
            <a:chExt cx="8663202" cy="2530024"/>
          </a:xfrm>
        </p:grpSpPr>
        <p:grpSp>
          <p:nvGrpSpPr>
            <p:cNvPr id="21" name="Agrupar 20">
              <a:extLst>
                <a:ext uri="{FF2B5EF4-FFF2-40B4-BE49-F238E27FC236}">
                  <a16:creationId xmlns:a16="http://schemas.microsoft.com/office/drawing/2014/main" id="{A15CBF0D-29D4-4897-BA62-24D3B5C06B9A}"/>
                </a:ext>
              </a:extLst>
            </p:cNvPr>
            <p:cNvGrpSpPr/>
            <p:nvPr/>
          </p:nvGrpSpPr>
          <p:grpSpPr>
            <a:xfrm>
              <a:off x="2888889" y="2460680"/>
              <a:ext cx="8614082" cy="1446817"/>
              <a:chOff x="2888889" y="2062739"/>
              <a:chExt cx="8614082" cy="1446817"/>
            </a:xfrm>
          </p:grpSpPr>
          <p:pic>
            <p:nvPicPr>
              <p:cNvPr id="13" name="Imagem 12">
                <a:extLst>
                  <a:ext uri="{FF2B5EF4-FFF2-40B4-BE49-F238E27FC236}">
                    <a16:creationId xmlns:a16="http://schemas.microsoft.com/office/drawing/2014/main" id="{C4A7F5DE-4556-45CA-B61A-E6DB3F9D13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88889" y="2278338"/>
                <a:ext cx="8614082" cy="1029116"/>
              </a:xfrm>
              <a:prstGeom prst="rect">
                <a:avLst/>
              </a:prstGeom>
            </p:spPr>
          </p:pic>
          <p:cxnSp>
            <p:nvCxnSpPr>
              <p:cNvPr id="18" name="Conector de Seta Reta 17">
                <a:extLst>
                  <a:ext uri="{FF2B5EF4-FFF2-40B4-BE49-F238E27FC236}">
                    <a16:creationId xmlns:a16="http://schemas.microsoft.com/office/drawing/2014/main" id="{56497154-D0E7-45F4-9D2F-5C7DBBD1BC25}"/>
                  </a:ext>
                </a:extLst>
              </p:cNvPr>
              <p:cNvCxnSpPr/>
              <p:nvPr/>
            </p:nvCxnSpPr>
            <p:spPr>
              <a:xfrm>
                <a:off x="10255348" y="2062739"/>
                <a:ext cx="0" cy="441310"/>
              </a:xfrm>
              <a:prstGeom prst="straightConnector1">
                <a:avLst/>
              </a:prstGeom>
              <a:ln w="22225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ector de Seta Reta 19">
                <a:extLst>
                  <a:ext uri="{FF2B5EF4-FFF2-40B4-BE49-F238E27FC236}">
                    <a16:creationId xmlns:a16="http://schemas.microsoft.com/office/drawing/2014/main" id="{E0A734D1-E84B-4152-943D-942B0564950A}"/>
                  </a:ext>
                </a:extLst>
              </p:cNvPr>
              <p:cNvCxnSpPr/>
              <p:nvPr/>
            </p:nvCxnSpPr>
            <p:spPr>
              <a:xfrm flipV="1">
                <a:off x="9748911" y="3066756"/>
                <a:ext cx="0" cy="442800"/>
              </a:xfrm>
              <a:prstGeom prst="straightConnector1">
                <a:avLst/>
              </a:prstGeom>
              <a:ln w="2222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987C9561-FE82-4E1A-A007-FFCF3C5EC551}"/>
                </a:ext>
              </a:extLst>
            </p:cNvPr>
            <p:cNvSpPr/>
            <p:nvPr/>
          </p:nvSpPr>
          <p:spPr>
            <a:xfrm>
              <a:off x="9230623" y="3991859"/>
              <a:ext cx="232146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E4831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“a” = pronome pessoal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antecede o verbo</a:t>
              </a:r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08C6A3DF-67E5-4346-BBE5-DE32A582F9C9}"/>
                </a:ext>
              </a:extLst>
            </p:cNvPr>
            <p:cNvSpPr/>
            <p:nvPr/>
          </p:nvSpPr>
          <p:spPr>
            <a:xfrm>
              <a:off x="9902527" y="2046610"/>
              <a:ext cx="70564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verbo</a:t>
              </a:r>
            </a:p>
          </p:txBody>
        </p:sp>
      </p:grp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7D4ED0A3-C8F0-4D34-BA5D-ADF765AF63B1}"/>
              </a:ext>
            </a:extLst>
          </p:cNvPr>
          <p:cNvGrpSpPr/>
          <p:nvPr/>
        </p:nvGrpSpPr>
        <p:grpSpPr>
          <a:xfrm>
            <a:off x="2891169" y="3811236"/>
            <a:ext cx="8611802" cy="2734409"/>
            <a:chOff x="2891169" y="4064460"/>
            <a:chExt cx="8611802" cy="2734409"/>
          </a:xfrm>
        </p:grpSpPr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F918FA33-F21C-4A4D-A04F-CEE048B0AF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1169" y="4705808"/>
              <a:ext cx="8611802" cy="1267002"/>
            </a:xfrm>
            <a:prstGeom prst="rect">
              <a:avLst/>
            </a:prstGeom>
          </p:spPr>
        </p:pic>
        <p:cxnSp>
          <p:nvCxnSpPr>
            <p:cNvPr id="24" name="Conector de Seta Reta 23">
              <a:extLst>
                <a:ext uri="{FF2B5EF4-FFF2-40B4-BE49-F238E27FC236}">
                  <a16:creationId xmlns:a16="http://schemas.microsoft.com/office/drawing/2014/main" id="{20CE3D9E-C1C7-4CC7-BF4A-D6D3C3A3D3C9}"/>
                </a:ext>
              </a:extLst>
            </p:cNvPr>
            <p:cNvCxnSpPr/>
            <p:nvPr/>
          </p:nvCxnSpPr>
          <p:spPr>
            <a:xfrm flipV="1">
              <a:off x="5849816" y="5693156"/>
              <a:ext cx="0" cy="442800"/>
            </a:xfrm>
            <a:prstGeom prst="straightConnector1">
              <a:avLst/>
            </a:prstGeom>
            <a:ln w="222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88ABDAFD-E9C5-432F-B10D-978840FD1481}"/>
                </a:ext>
              </a:extLst>
            </p:cNvPr>
            <p:cNvSpPr/>
            <p:nvPr/>
          </p:nvSpPr>
          <p:spPr>
            <a:xfrm>
              <a:off x="5399444" y="6214094"/>
              <a:ext cx="2436886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E4831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“os” = pronome pessoal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antecede o verbo</a:t>
              </a:r>
            </a:p>
          </p:txBody>
        </p:sp>
        <p:cxnSp>
          <p:nvCxnSpPr>
            <p:cNvPr id="26" name="Conector de Seta Reta 25">
              <a:extLst>
                <a:ext uri="{FF2B5EF4-FFF2-40B4-BE49-F238E27FC236}">
                  <a16:creationId xmlns:a16="http://schemas.microsoft.com/office/drawing/2014/main" id="{BF7DD055-63B3-49A4-9475-9190EAD40D8F}"/>
                </a:ext>
              </a:extLst>
            </p:cNvPr>
            <p:cNvCxnSpPr/>
            <p:nvPr/>
          </p:nvCxnSpPr>
          <p:spPr>
            <a:xfrm>
              <a:off x="6370321" y="4485153"/>
              <a:ext cx="0" cy="441310"/>
            </a:xfrm>
            <a:prstGeom prst="straightConnector1">
              <a:avLst/>
            </a:prstGeom>
            <a:ln w="2222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8295AF58-2746-4EEA-9229-784C60E1460D}"/>
                </a:ext>
              </a:extLst>
            </p:cNvPr>
            <p:cNvSpPr/>
            <p:nvPr/>
          </p:nvSpPr>
          <p:spPr>
            <a:xfrm>
              <a:off x="6017500" y="4064460"/>
              <a:ext cx="70564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verbo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372030"/>
            <a:ext cx="2743200" cy="365125"/>
          </a:xfrm>
        </p:spPr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 dirty="0"/>
          </a:p>
        </p:txBody>
      </p:sp>
      <p:pic>
        <p:nvPicPr>
          <p:cNvPr id="1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0080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B6CF51FE-9C60-4031-B597-557E6AC82F79}"/>
              </a:ext>
            </a:extLst>
          </p:cNvPr>
          <p:cNvSpPr/>
          <p:nvPr/>
        </p:nvSpPr>
        <p:spPr>
          <a:xfrm flipV="1">
            <a:off x="10455965" y="48840"/>
            <a:ext cx="1736035" cy="6858000"/>
          </a:xfrm>
          <a:prstGeom prst="rect">
            <a:avLst/>
          </a:prstGeom>
          <a:noFill/>
          <a:ln>
            <a:solidFill>
              <a:srgbClr val="9B83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Colocação pronominal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8C78726-B948-4DF8-A2B4-C4276ACD06C7}"/>
              </a:ext>
            </a:extLst>
          </p:cNvPr>
          <p:cNvSpPr/>
          <p:nvPr/>
        </p:nvSpPr>
        <p:spPr>
          <a:xfrm>
            <a:off x="754082" y="702419"/>
            <a:ext cx="85668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0000" marR="0" lvl="0" indent="-43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Os pronomes pessoais do caso oblíquo podem ser divididos em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tônicos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átonos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(que não podem ser antecedidos por preposição).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4C9DA6D-71A4-4E71-AFE8-16768ABE52E5}"/>
              </a:ext>
            </a:extLst>
          </p:cNvPr>
          <p:cNvSpPr/>
          <p:nvPr/>
        </p:nvSpPr>
        <p:spPr>
          <a:xfrm>
            <a:off x="1309225" y="1363620"/>
            <a:ext cx="8144263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Os pronomes oblíquos átonos são posicionados em relação ao verbo de acordo com regras de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colocação pronominal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São três as posições que ocupam: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F10ED76-5102-40AA-884B-9B6BEE6F1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082" y="2783982"/>
            <a:ext cx="9318210" cy="1225623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7F3F61A-05B8-441E-90C2-47C8D69AD8D2}"/>
              </a:ext>
            </a:extLst>
          </p:cNvPr>
          <p:cNvSpPr/>
          <p:nvPr/>
        </p:nvSpPr>
        <p:spPr>
          <a:xfrm>
            <a:off x="1309225" y="4464082"/>
            <a:ext cx="8416994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 acordo com a norma-padrão, geralmente a posição dos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pronomes oblíquos átonos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em relação ao verbo é a de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próclise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Não é permitida a próclise no início de períodos ou após pausas como a vírgula.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mesóclise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além de muito formal e rara, só ocorre com verbos no futuro do presente ou no futuro do pretérito.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9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8130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B6CF51FE-9C60-4031-B597-557E6AC82F79}"/>
              </a:ext>
            </a:extLst>
          </p:cNvPr>
          <p:cNvSpPr/>
          <p:nvPr/>
        </p:nvSpPr>
        <p:spPr>
          <a:xfrm>
            <a:off x="0" y="0"/>
            <a:ext cx="1736035" cy="6858000"/>
          </a:xfrm>
          <a:prstGeom prst="rect">
            <a:avLst/>
          </a:prstGeom>
          <a:solidFill>
            <a:srgbClr val="FFFFFF"/>
          </a:solidFill>
          <a:ln>
            <a:solidFill>
              <a:srgbClr val="9B83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i="0" u="none" strike="noStrike" kern="1200" cap="none" spc="0" normalizeH="0" baseline="0" noProof="0" dirty="0">
                <a:ln>
                  <a:noFill/>
                </a:ln>
                <a:solidFill>
                  <a:srgbClr val="6D68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Colocação pronominal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7971FBA-9946-41E3-AF58-272DB7E14519}"/>
              </a:ext>
            </a:extLst>
          </p:cNvPr>
          <p:cNvSpPr/>
          <p:nvPr/>
        </p:nvSpPr>
        <p:spPr>
          <a:xfrm>
            <a:off x="1911892" y="605137"/>
            <a:ext cx="96798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0000" marR="0" lvl="0" indent="-432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Os pronomes oblíquos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os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assumem formas especiais após certas terminações verbais.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BD8174E-0389-48DC-89A4-955C22F7FC9F}"/>
              </a:ext>
            </a:extLst>
          </p:cNvPr>
          <p:cNvSpPr/>
          <p:nvPr/>
        </p:nvSpPr>
        <p:spPr>
          <a:xfrm>
            <a:off x="2496387" y="1277237"/>
            <a:ext cx="4176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pronome apresentará as formas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los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las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quando o verbo terminar em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ou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Além disso, a terminação do verbo é suprimida.</a:t>
            </a:r>
          </a:p>
          <a:p>
            <a:pPr marL="216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Exemplos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</a:t>
            </a:r>
          </a:p>
          <a:p>
            <a:pPr marL="216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+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= fi-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</a:t>
            </a:r>
            <a:b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ama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+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= amá-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BD582C">
                  <a:lumMod val="50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446E3FE-0F7F-4009-A58F-5AADF40AC07D}"/>
              </a:ext>
            </a:extLst>
          </p:cNvPr>
          <p:cNvSpPr/>
          <p:nvPr/>
        </p:nvSpPr>
        <p:spPr>
          <a:xfrm>
            <a:off x="7503552" y="1228397"/>
            <a:ext cx="438412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Quando o verbo terminar em som nasal, o pronome oblíquo assumirá a forma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-no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-na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-nos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9B8357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-nas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marL="216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Exemplos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</a:t>
            </a:r>
          </a:p>
          <a:p>
            <a:pPr marL="216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rep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õe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+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= repõe-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nas</a:t>
            </a:r>
          </a:p>
          <a:p>
            <a:pPr marL="216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tem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+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= tem-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BD582C">
                  <a:lumMod val="50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25B11D6B-EFF9-49D2-9FE6-23FAFB737BAA}"/>
              </a:ext>
            </a:extLst>
          </p:cNvPr>
          <p:cNvCxnSpPr/>
          <p:nvPr/>
        </p:nvCxnSpPr>
        <p:spPr>
          <a:xfrm>
            <a:off x="7019779" y="1311313"/>
            <a:ext cx="0" cy="2696489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m 29">
            <a:extLst>
              <a:ext uri="{FF2B5EF4-FFF2-40B4-BE49-F238E27FC236}">
                <a16:creationId xmlns:a16="http://schemas.microsoft.com/office/drawing/2014/main" id="{0495D1D1-3002-477B-B43B-87FCB4C52B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715" y="4157541"/>
            <a:ext cx="8306959" cy="2524477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10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71494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680</Words>
  <Application>Microsoft Office PowerPoint</Application>
  <PresentationFormat>Widescreen</PresentationFormat>
  <Paragraphs>84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Tema do Office</vt:lpstr>
      <vt:lpstr>Unidade 7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7</dc:title>
  <dc:creator>João Paulo Bortoluci</dc:creator>
  <cp:lastModifiedBy>João Paulo Bortoluci</cp:lastModifiedBy>
  <cp:revision>1</cp:revision>
  <dcterms:created xsi:type="dcterms:W3CDTF">2020-04-03T14:13:25Z</dcterms:created>
  <dcterms:modified xsi:type="dcterms:W3CDTF">2020-04-03T14:17:11Z</dcterms:modified>
</cp:coreProperties>
</file>