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3" r:id="rId2"/>
    <p:sldId id="257" r:id="rId3"/>
    <p:sldId id="258" r:id="rId4"/>
    <p:sldId id="271" r:id="rId5"/>
    <p:sldId id="267" r:id="rId6"/>
    <p:sldId id="270" r:id="rId7"/>
    <p:sldId id="269" r:id="rId8"/>
    <p:sldId id="272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riana Bairrada" initials="AB" lastIdx="8" clrIdx="0"/>
  <p:cmAuthor id="2" name="Lilian Semenichin Nogueira" initials="LSN" lastIdx="3" clrIdx="1"/>
  <p:cmAuthor id="3" name="Marcia Takeuchi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1E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6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Assindética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Orações coordenadas que não apresentam conjunções coordenativas.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Vamos depressa, vai chover.</a:t>
          </a:r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Sindética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Aqueles que se originam de outra palavra.  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61092C81-1A07-4662-9BA6-4A906EEBC93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Vamos depressa, pois vai chover.</a:t>
          </a:r>
        </a:p>
      </dgm:t>
    </dgm:pt>
    <dgm:pt modelId="{A54FB429-22E7-4325-9164-9A0AD7A3FE32}" type="parTrans" cxnId="{63A303F6-6CAC-4468-B0D3-B5DFD010A41D}">
      <dgm:prSet/>
      <dgm:spPr/>
      <dgm:t>
        <a:bodyPr/>
        <a:lstStyle/>
        <a:p>
          <a:endParaRPr lang="pt-BR"/>
        </a:p>
      </dgm:t>
    </dgm:pt>
    <dgm:pt modelId="{416AAB3C-53AE-4AEC-AA21-25A9B9CDE832}" type="sibTrans" cxnId="{63A303F6-6CAC-4468-B0D3-B5DFD010A41D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2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2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4">
        <dgm:presLayoutVars>
          <dgm:bulletEnabled val="1"/>
        </dgm:presLayoutVars>
      </dgm:prSet>
      <dgm:spPr/>
    </dgm:pt>
    <dgm:pt modelId="{1BA14A97-76C6-4D28-816D-5E79B01F10D8}" type="pres">
      <dgm:prSet presAssocID="{A3996699-C4C5-49EB-B704-FE3E17879177}" presName="aSpace2" presStyleCnt="0"/>
      <dgm:spPr/>
    </dgm:pt>
    <dgm:pt modelId="{8B4AEFE2-CEE0-41B2-8AF1-9D584E3B2AE7}" type="pres">
      <dgm:prSet presAssocID="{62884786-53BA-45FF-89A5-56926784BF4B}" presName="childNode" presStyleLbl="node1" presStyleIdx="1" presStyleCnt="4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2"/>
      <dgm:spPr/>
    </dgm:pt>
    <dgm:pt modelId="{21753F13-9DF2-4CBC-982C-6A8A3C47DE27}" type="pres">
      <dgm:prSet presAssocID="{3F139636-21F7-4D9D-9A52-F6F00F082B46}" presName="textNode" presStyleLbl="bgShp" presStyleIdx="1" presStyleCnt="2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2" presStyleCnt="4">
        <dgm:presLayoutVars>
          <dgm:bulletEnabled val="1"/>
        </dgm:presLayoutVars>
      </dgm:prSet>
      <dgm:spPr/>
    </dgm:pt>
    <dgm:pt modelId="{B6482FC9-44AA-4BCA-B13A-DF414450AFEB}" type="pres">
      <dgm:prSet presAssocID="{572F2A94-AB23-4814-9304-756E06CD0F06}" presName="aSpace2" presStyleCnt="0"/>
      <dgm:spPr/>
    </dgm:pt>
    <dgm:pt modelId="{54BCE78E-D6AD-490E-BBF9-4CB259292A6D}" type="pres">
      <dgm:prSet presAssocID="{61092C81-1A07-4662-9BA6-4A906EEBC93B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4D024E05-D3EC-4229-AE9B-28A7BBDAC54D}" type="presOf" srcId="{62884786-53BA-45FF-89A5-56926784BF4B}" destId="{8B4AEFE2-CEE0-41B2-8AF1-9D584E3B2AE7}" srcOrd="0" destOrd="0" presId="urn:microsoft.com/office/officeart/2005/8/layout/lProcess2"/>
    <dgm:cxn modelId="{8FA93110-89C4-4137-9FE9-05BEB6E35313}" type="presOf" srcId="{3F139636-21F7-4D9D-9A52-F6F00F082B46}" destId="{21753F13-9DF2-4CBC-982C-6A8A3C47DE27}" srcOrd="1" destOrd="0" presId="urn:microsoft.com/office/officeart/2005/8/layout/lProcess2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BE407F7B-6007-4050-AACE-22BE0A0AC657}" type="presOf" srcId="{3F139636-21F7-4D9D-9A52-F6F00F082B46}" destId="{30693CC0-1274-4719-BE8F-6E2A16A5E0B0}" srcOrd="0" destOrd="0" presId="urn:microsoft.com/office/officeart/2005/8/layout/lProcess2"/>
    <dgm:cxn modelId="{A4B3A189-E5EA-4003-86F8-39438707206A}" type="presOf" srcId="{572F2A94-AB23-4814-9304-756E06CD0F06}" destId="{BC1AE78F-FD35-41EB-AEC8-E5F3F3CED2E2}" srcOrd="0" destOrd="0" presId="urn:microsoft.com/office/officeart/2005/8/layout/lProcess2"/>
    <dgm:cxn modelId="{8995FD9F-831A-497C-8501-FC03E260FA8D}" type="presOf" srcId="{A3996699-C4C5-49EB-B704-FE3E17879177}" destId="{0F3CE5EC-ECF0-4B1A-BBEC-28BFDD1EBC89}" srcOrd="0" destOrd="0" presId="urn:microsoft.com/office/officeart/2005/8/layout/lProcess2"/>
    <dgm:cxn modelId="{B37819AF-89D3-42F1-AE68-B2B41FDF01D5}" type="presOf" srcId="{C7334CC2-595E-4977-9023-24F256F95D16}" destId="{3304AE23-9C3D-40E4-8667-5F7AA4DF117B}" srcOrd="0" destOrd="0" presId="urn:microsoft.com/office/officeart/2005/8/layout/lProcess2"/>
    <dgm:cxn modelId="{5DDBE1BF-0593-4C0E-BF8E-2BE3E73B7D54}" type="presOf" srcId="{CC4BF32C-EB97-40B0-8369-6C8C5C3D0A37}" destId="{41E1C3A8-BCCF-4167-8F25-32E319A22C2E}" srcOrd="0" destOrd="0" presId="urn:microsoft.com/office/officeart/2005/8/layout/lProcess2"/>
    <dgm:cxn modelId="{EE058CCE-19A7-4E27-829E-EBA8211CBDD7}" type="presOf" srcId="{CC4BF32C-EB97-40B0-8369-6C8C5C3D0A37}" destId="{A13C8866-5B62-4BDB-BBF2-DE40092D29A9}" srcOrd="1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BC2C79D9-9FDE-46CE-B2D4-23B642041FB3}" type="presOf" srcId="{61092C81-1A07-4662-9BA6-4A906EEBC93B}" destId="{54BCE78E-D6AD-490E-BBF9-4CB259292A6D}" srcOrd="0" destOrd="0" presId="urn:microsoft.com/office/officeart/2005/8/layout/lProcess2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63A303F6-6CAC-4468-B0D3-B5DFD010A41D}" srcId="{3F139636-21F7-4D9D-9A52-F6F00F082B46}" destId="{61092C81-1A07-4662-9BA6-4A906EEBC93B}" srcOrd="1" destOrd="0" parTransId="{A54FB429-22E7-4325-9164-9A0AD7A3FE32}" sibTransId="{416AAB3C-53AE-4AEC-AA21-25A9B9CDE832}"/>
    <dgm:cxn modelId="{2EDEEAC9-1378-476E-A6CA-7EF0601F0E45}" type="presParOf" srcId="{3304AE23-9C3D-40E4-8667-5F7AA4DF117B}" destId="{EA9ECB81-5257-401E-8FEE-26F2D9B4E3E5}" srcOrd="0" destOrd="0" presId="urn:microsoft.com/office/officeart/2005/8/layout/lProcess2"/>
    <dgm:cxn modelId="{2504A0A6-37EB-4594-A595-CC4FD318F4FE}" type="presParOf" srcId="{EA9ECB81-5257-401E-8FEE-26F2D9B4E3E5}" destId="{41E1C3A8-BCCF-4167-8F25-32E319A22C2E}" srcOrd="0" destOrd="0" presId="urn:microsoft.com/office/officeart/2005/8/layout/lProcess2"/>
    <dgm:cxn modelId="{1DA6659A-0062-4E86-9A0B-FF806BF21D8B}" type="presParOf" srcId="{EA9ECB81-5257-401E-8FEE-26F2D9B4E3E5}" destId="{A13C8866-5B62-4BDB-BBF2-DE40092D29A9}" srcOrd="1" destOrd="0" presId="urn:microsoft.com/office/officeart/2005/8/layout/lProcess2"/>
    <dgm:cxn modelId="{CF3802D4-FEB8-4317-A7E1-B9B8327A430E}" type="presParOf" srcId="{EA9ECB81-5257-401E-8FEE-26F2D9B4E3E5}" destId="{7BD5A8B4-8F3F-4DFE-9338-DA0B789B5F48}" srcOrd="2" destOrd="0" presId="urn:microsoft.com/office/officeart/2005/8/layout/lProcess2"/>
    <dgm:cxn modelId="{F26AB870-6713-4E9D-9A29-4668C1283182}" type="presParOf" srcId="{7BD5A8B4-8F3F-4DFE-9338-DA0B789B5F48}" destId="{2B79F0AF-606E-4DF6-855C-797B37B907BC}" srcOrd="0" destOrd="0" presId="urn:microsoft.com/office/officeart/2005/8/layout/lProcess2"/>
    <dgm:cxn modelId="{43451DD3-0F0A-4CC0-8F1E-5F7078B761F2}" type="presParOf" srcId="{2B79F0AF-606E-4DF6-855C-797B37B907BC}" destId="{0F3CE5EC-ECF0-4B1A-BBEC-28BFDD1EBC89}" srcOrd="0" destOrd="0" presId="urn:microsoft.com/office/officeart/2005/8/layout/lProcess2"/>
    <dgm:cxn modelId="{917BBCF6-5473-48C7-BFA0-F4BFAFD08FF1}" type="presParOf" srcId="{2B79F0AF-606E-4DF6-855C-797B37B907BC}" destId="{1BA14A97-76C6-4D28-816D-5E79B01F10D8}" srcOrd="1" destOrd="0" presId="urn:microsoft.com/office/officeart/2005/8/layout/lProcess2"/>
    <dgm:cxn modelId="{48C39A09-1187-46A9-9683-CC95B343886D}" type="presParOf" srcId="{2B79F0AF-606E-4DF6-855C-797B37B907BC}" destId="{8B4AEFE2-CEE0-41B2-8AF1-9D584E3B2AE7}" srcOrd="2" destOrd="0" presId="urn:microsoft.com/office/officeart/2005/8/layout/lProcess2"/>
    <dgm:cxn modelId="{CFA8CA4C-355B-4FFE-880B-9A1C09CB9894}" type="presParOf" srcId="{3304AE23-9C3D-40E4-8667-5F7AA4DF117B}" destId="{DFD5204B-580B-476F-A39E-C2AA98FED6F8}" srcOrd="1" destOrd="0" presId="urn:microsoft.com/office/officeart/2005/8/layout/lProcess2"/>
    <dgm:cxn modelId="{6751000E-1C34-4217-AC97-CF5090D6F8DF}" type="presParOf" srcId="{3304AE23-9C3D-40E4-8667-5F7AA4DF117B}" destId="{9CD37DCC-0CCA-4541-B0AD-AD84F680E09A}" srcOrd="2" destOrd="0" presId="urn:microsoft.com/office/officeart/2005/8/layout/lProcess2"/>
    <dgm:cxn modelId="{E4FD543E-5E9E-4ED3-A236-9709C5188D08}" type="presParOf" srcId="{9CD37DCC-0CCA-4541-B0AD-AD84F680E09A}" destId="{30693CC0-1274-4719-BE8F-6E2A16A5E0B0}" srcOrd="0" destOrd="0" presId="urn:microsoft.com/office/officeart/2005/8/layout/lProcess2"/>
    <dgm:cxn modelId="{17DC324E-705D-470B-9C78-EA678D083164}" type="presParOf" srcId="{9CD37DCC-0CCA-4541-B0AD-AD84F680E09A}" destId="{21753F13-9DF2-4CBC-982C-6A8A3C47DE27}" srcOrd="1" destOrd="0" presId="urn:microsoft.com/office/officeart/2005/8/layout/lProcess2"/>
    <dgm:cxn modelId="{4147BCDF-6E6D-4FEE-A820-9C641CC16347}" type="presParOf" srcId="{9CD37DCC-0CCA-4541-B0AD-AD84F680E09A}" destId="{CF6A7024-97C5-42AB-8B32-0021F53CF103}" srcOrd="2" destOrd="0" presId="urn:microsoft.com/office/officeart/2005/8/layout/lProcess2"/>
    <dgm:cxn modelId="{68F01E50-48E6-4788-BE57-68799D3DBBA0}" type="presParOf" srcId="{CF6A7024-97C5-42AB-8B32-0021F53CF103}" destId="{3ED2605D-E6EB-4CA9-941B-F05F4DDE4AEC}" srcOrd="0" destOrd="0" presId="urn:microsoft.com/office/officeart/2005/8/layout/lProcess2"/>
    <dgm:cxn modelId="{CBBE80B4-308B-4ED5-8E71-5F5AC6A89B5E}" type="presParOf" srcId="{3ED2605D-E6EB-4CA9-941B-F05F4DDE4AEC}" destId="{BC1AE78F-FD35-41EB-AEC8-E5F3F3CED2E2}" srcOrd="0" destOrd="0" presId="urn:microsoft.com/office/officeart/2005/8/layout/lProcess2"/>
    <dgm:cxn modelId="{1BF0AF3A-4F28-4B48-98C6-5A6B7B72C524}" type="presParOf" srcId="{3ED2605D-E6EB-4CA9-941B-F05F4DDE4AEC}" destId="{B6482FC9-44AA-4BCA-B13A-DF414450AFEB}" srcOrd="1" destOrd="0" presId="urn:microsoft.com/office/officeart/2005/8/layout/lProcess2"/>
    <dgm:cxn modelId="{EEBAC9D7-2857-4A34-9D3D-74D779A7A1FB}" type="presParOf" srcId="{3ED2605D-E6EB-4CA9-941B-F05F4DDE4AEC}" destId="{54BCE78E-D6AD-490E-BBF9-4CB259292A6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Assindética</a:t>
          </a:r>
        </a:p>
      </dsp:txBody>
      <dsp:txXfrm>
        <a:off x="0" y="0"/>
        <a:ext cx="5062686" cy="1305401"/>
      </dsp:txXfrm>
    </dsp:sp>
    <dsp:sp modelId="{0F3CE5EC-ECF0-4B1A-BBEC-28BFDD1EBC89}">
      <dsp:nvSpPr>
        <dsp:cNvPr id="0" name=""/>
        <dsp:cNvSpPr/>
      </dsp:nvSpPr>
      <dsp:spPr>
        <a:xfrm>
          <a:off x="511531" y="1306676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Orações coordenadas que não apresentam conjunções coordenativas.</a:t>
          </a:r>
        </a:p>
      </dsp:txBody>
      <dsp:txXfrm>
        <a:off x="549958" y="1345103"/>
        <a:ext cx="3973295" cy="1235133"/>
      </dsp:txXfrm>
    </dsp:sp>
    <dsp:sp modelId="{8B4AEFE2-CEE0-41B2-8AF1-9D584E3B2AE7}">
      <dsp:nvSpPr>
        <dsp:cNvPr id="0" name=""/>
        <dsp:cNvSpPr/>
      </dsp:nvSpPr>
      <dsp:spPr>
        <a:xfrm>
          <a:off x="511531" y="2820508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Ex.: Vamos depressa, vai chover.</a:t>
          </a:r>
        </a:p>
      </dsp:txBody>
      <dsp:txXfrm>
        <a:off x="549958" y="2858935"/>
        <a:ext cx="3973295" cy="1235133"/>
      </dsp:txXfrm>
    </dsp:sp>
    <dsp:sp modelId="{30693CC0-1274-4719-BE8F-6E2A16A5E0B0}">
      <dsp:nvSpPr>
        <dsp:cNvPr id="0" name=""/>
        <dsp:cNvSpPr/>
      </dsp:nvSpPr>
      <dsp:spPr>
        <a:xfrm>
          <a:off x="544765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Sindética</a:t>
          </a:r>
        </a:p>
      </dsp:txBody>
      <dsp:txXfrm>
        <a:off x="5447650" y="0"/>
        <a:ext cx="5062686" cy="1305401"/>
      </dsp:txXfrm>
    </dsp:sp>
    <dsp:sp modelId="{BC1AE78F-FD35-41EB-AEC8-E5F3F3CED2E2}">
      <dsp:nvSpPr>
        <dsp:cNvPr id="0" name=""/>
        <dsp:cNvSpPr/>
      </dsp:nvSpPr>
      <dsp:spPr>
        <a:xfrm>
          <a:off x="5953919" y="1306676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Aqueles que se originam de outra palavra.  </a:t>
          </a:r>
        </a:p>
      </dsp:txBody>
      <dsp:txXfrm>
        <a:off x="5992346" y="1345103"/>
        <a:ext cx="3973295" cy="1235133"/>
      </dsp:txXfrm>
    </dsp:sp>
    <dsp:sp modelId="{54BCE78E-D6AD-490E-BBF9-4CB259292A6D}">
      <dsp:nvSpPr>
        <dsp:cNvPr id="0" name=""/>
        <dsp:cNvSpPr/>
      </dsp:nvSpPr>
      <dsp:spPr>
        <a:xfrm>
          <a:off x="5953919" y="2820508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Ex.: Vamos depressa, pois vai chover.</a:t>
          </a:r>
        </a:p>
      </dsp:txBody>
      <dsp:txXfrm>
        <a:off x="5992346" y="2858935"/>
        <a:ext cx="3973295" cy="12351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2CE11-5FD7-9042-95F0-23A3B44A8D5C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69F75-A2D0-664E-923F-0B23D76F13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887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17B76-A275-884C-8154-7B1A95358B39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C1BBBC-977C-9B4C-97D0-47AFC7FAC52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5539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33EE8D-58D7-452D-AF91-1C9AA7254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747CA13-754A-40E6-A0A9-06A9D99EFD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B4EA20-99A2-4ED4-8916-AA66EC911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2161E-9BFD-BF47-9C5C-4AFA7559C77F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C794B6-4A4E-496C-BDDE-00D0F7A53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1AC5FA-8B0C-44F9-9C1B-238EECA42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635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B51DC-7C0F-46D5-9ADB-196DD154E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398B3F-236C-4E0E-A1AB-2188ECD5A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165930-F9EE-4D38-86DA-6D8C3D807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77150-036D-9540-8BCA-6CF0DC4B4058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E23B3E-5177-48F2-8965-607F83CC2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D59529-FD8C-4649-A643-5645CBF83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1897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AC1FD3-0C11-4329-9A12-AD21A85B1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7F17962-933B-4F4D-8FFF-881ABD329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BA8693-B821-4761-AA70-9AF614B9A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4A9DD-778F-B142-BA85-45F4AECA84F5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06E3E8-6E73-4BA6-8E0C-E730F67DB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FE23C7-9753-4EB5-8B88-BE0BDC22B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961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617C18-5E6A-4DDC-B9C1-D53477A2C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52901B-A635-4481-9321-9B8FAFD71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3857F92-A402-486E-92C7-89A7E539FC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109F383-0DC1-4256-AB0D-A6CB3CD97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9D06-5E4E-0D49-A1A5-923D86F9B41B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E13573-23CC-494B-8CCD-BBA5C899C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85F599-7392-47F6-B01F-F304BB0AF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2607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BA06DA-121E-409A-AFEB-09937143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2363DF-6613-4037-BF5D-527F914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A4D6C2-5FCB-4587-A838-2BFBBDF12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661C4EB-547B-4F02-BFFA-D4931BA1A0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B8EFA8C-BB04-4FC2-8179-3C1744262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CB33A32-2DDC-464D-B5C8-4CEDE184C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10B93-6E57-5A46-B104-B344325A23F2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BC59DB2-C79D-4855-A725-D6966CF1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256F0FD-0664-4B44-8F5C-F6FC9E400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9924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AE0DD3-5DD3-46CB-AEFA-4654D5FDE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46DAEA6-1D64-4001-9BE7-3E40226FC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1575-8880-294F-8BE8-6489613815FB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2BA8EF2-6EF5-45DB-89F2-A8FB398BA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AC1ED2B-15F1-4412-B6D4-B78DC148F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5509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D133E54-675B-4136-84F9-22549CB2C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18FD-E440-414A-B95E-CAFD2889EB57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FC43849-4364-4F49-9554-D8C7C9CAF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08E0985-3E8E-4373-8872-C5EBED558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285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C5437-FD15-4F93-969E-1F964015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A558B8-1051-468D-BCF5-C831C1683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40A3FCA-6F68-4162-A544-C0140BCD6A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F14761-06CE-43FD-A820-FE2C9800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4DD6-4CD8-D541-BB08-9E29ED178451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B07677-CC7E-492B-B50A-37B49C51F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E9C543E-41C3-49AC-83F3-BC45ACFAE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2309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15CE6D-B4EC-4DCB-B2ED-7C6D8A567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73FEF45-5216-4228-8412-053F9E821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B51ABB1-8300-4A7B-AA68-CED2E173B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AD05087-667C-447B-8D15-D05F1EBF0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5950D-4BE9-A746-B9B8-96FD072F04EB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C639EC-8E9E-4D34-B12B-5294373F6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3D80E13-7DD1-4773-88C5-BE7EAEE3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5402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C58649-F7D6-4687-BD89-6ABA2C0A5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AAB8FBD-8D61-4BF1-A61C-964FDA444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D56BFE-03DD-4CC9-AE9C-C81E2D31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7FDF2-E0BD-1341-B406-A8DBFC2ADE27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8140A4-EAC7-49FC-B010-6D07B8FE7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71FD29-7D1A-4FFF-ACE7-0B532C8C1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0848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3A2F22-3E31-49B3-9B4F-5341AD29B5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A17AB09-E10C-4020-9BFC-C32EAA058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70319C-EC1F-46C4-8878-B05A56181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1E5B-606F-3C4A-9E99-E7350F8F1CB0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9FFE1E-A3DC-455C-B0E1-4D1D62F9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5111C7-9C58-4A76-8448-47D019EF8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512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0BE9549-4739-4432-A913-0FD4D6E28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E881E8-0884-4C6F-AE6B-C545CE0F8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9547EE-FAB4-4524-9393-8CE9E11C5A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D1CEC-CC19-224C-B270-FC1CAC1C428F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628D68-6F5F-46D4-9C0A-85805F9DA1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3ACD4B-8C42-40C5-8F11-BD4EE0A444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2127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000">
              <a:schemeClr val="accent6"/>
            </a:gs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pt-BR" dirty="0">
                <a:latin typeface="RobotoBR" pitchFamily="2" charset="0"/>
              </a:rPr>
            </a:br>
            <a:r>
              <a:rPr lang="pt-BR" dirty="0">
                <a:latin typeface="RobotoBR" pitchFamily="2" charset="0"/>
              </a:rPr>
              <a:t>Unidade 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9263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Conto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361" y="1971442"/>
            <a:ext cx="6721551" cy="4351338"/>
          </a:xfrm>
        </p:spPr>
        <p:txBody>
          <a:bodyPr>
            <a:normAutofit lnSpcReduction="10000"/>
          </a:bodyPr>
          <a:lstStyle/>
          <a:p>
            <a:r>
              <a:rPr lang="pt-BR" dirty="0"/>
              <a:t>É um texto narrativo de extensão relativamente curta, se comparado ao romance, por exemplo. </a:t>
            </a:r>
          </a:p>
          <a:p>
            <a:r>
              <a:rPr lang="pt-BR" dirty="0"/>
              <a:t>No conto, o número de personagens e de conflitos é reduzido, pois há uma concisão ao narrar os acontecimentos. </a:t>
            </a:r>
          </a:p>
          <a:p>
            <a:r>
              <a:rPr lang="pt-BR" dirty="0"/>
              <a:t>O conto moderno apresenta maior liberdade para explorar os sentidos, podendo omitir informações e detalhes da trama, como a situação inicial ou o desfecho.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607" y="1900584"/>
            <a:ext cx="3466213" cy="44930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026289" y="5937905"/>
            <a:ext cx="69602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Sabrina Eras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5204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Neologismo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2215" y="2200941"/>
            <a:ext cx="5569688" cy="4284920"/>
          </a:xfrm>
        </p:spPr>
        <p:txBody>
          <a:bodyPr>
            <a:normAutofit/>
          </a:bodyPr>
          <a:lstStyle/>
          <a:p>
            <a:r>
              <a:rPr lang="pt-BR" dirty="0"/>
              <a:t>Criação de novas palavras, formadas pelos processos usuais da língua, ou pela atribuição de novos significados para palavras que já existem. </a:t>
            </a:r>
          </a:p>
          <a:p>
            <a:r>
              <a:rPr lang="pt-BR" dirty="0"/>
              <a:t>O neologismo está presente, geralmente, na linguagem científica, nas propagandas e na literatura.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49" y="2448713"/>
            <a:ext cx="5470311" cy="313337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1645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Estrangeirismo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001" y="2198921"/>
            <a:ext cx="5497032" cy="4284920"/>
          </a:xfrm>
        </p:spPr>
        <p:txBody>
          <a:bodyPr>
            <a:normAutofit/>
          </a:bodyPr>
          <a:lstStyle/>
          <a:p>
            <a:r>
              <a:rPr lang="pt-BR" dirty="0"/>
              <a:t>Emprego de palavras estrangeiras (expressões que têm origem em outras línguas) em uma determinada língua recebe o nome de </a:t>
            </a:r>
            <a:r>
              <a:rPr lang="pt-BR" b="1" dirty="0"/>
              <a:t>estrangeirismo</a:t>
            </a:r>
            <a:r>
              <a:rPr lang="pt-BR" dirty="0"/>
              <a:t>. </a:t>
            </a:r>
          </a:p>
          <a:p>
            <a:r>
              <a:rPr lang="pt-BR" dirty="0"/>
              <a:t>Há estrangeirismos que mantiveram a grafia original e outros que foram aportuguesados.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340" y="2258410"/>
            <a:ext cx="5711389" cy="296217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1978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878" y="2286000"/>
            <a:ext cx="6014197" cy="3806454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Miniconto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38200" y="1825625"/>
            <a:ext cx="5709924" cy="4351338"/>
          </a:xfrm>
        </p:spPr>
        <p:txBody>
          <a:bodyPr>
            <a:noAutofit/>
          </a:bodyPr>
          <a:lstStyle/>
          <a:p>
            <a:r>
              <a:rPr lang="pt-BR" dirty="0"/>
              <a:t>É um gênero textual próximo ao conto, mas que apresenta um texto mais breve, enxuto. </a:t>
            </a:r>
          </a:p>
          <a:p>
            <a:r>
              <a:rPr lang="pt-BR" dirty="0"/>
              <a:t>No miniconto, tudo que é acessório é suprimido, de acordo com o efeito que se deseja conferir ao leitor. </a:t>
            </a:r>
          </a:p>
          <a:p>
            <a:r>
              <a:rPr lang="pt-BR" dirty="0"/>
              <a:t>A concisão, o subtexto, a narratividade e a ausência </a:t>
            </a:r>
            <a:br>
              <a:rPr lang="pt-BR" dirty="0"/>
            </a:br>
            <a:r>
              <a:rPr lang="pt-BR" dirty="0"/>
              <a:t>de descrições são algumas características desse gênero textual.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114294" y="4783254"/>
            <a:ext cx="95090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Melissa Garabeli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1577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Orações coordenadas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Em um período composto por coordenação, as orações apresentam estrutura sintática independente, isto é, não funcionam como termos de outra oração nem têm uma oração como um de seus termos. </a:t>
            </a:r>
          </a:p>
          <a:p>
            <a:r>
              <a:rPr lang="pt-BR" dirty="0"/>
              <a:t>Essas orações recebem o nome de </a:t>
            </a:r>
            <a:r>
              <a:rPr lang="pt-BR" b="1" dirty="0"/>
              <a:t>orações coordenadas</a:t>
            </a:r>
            <a:r>
              <a:rPr lang="pt-BR" dirty="0"/>
              <a:t>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607" y="3773353"/>
            <a:ext cx="7568021" cy="241479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6697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794744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Orações coordenadas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4903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Período composto por coordenação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 período formado por orações coordenadas é denominado </a:t>
            </a:r>
            <a:r>
              <a:rPr lang="pt-BR" b="1" dirty="0"/>
              <a:t>período composto por coordenação</a:t>
            </a:r>
            <a:r>
              <a:rPr lang="pt-BR" dirty="0"/>
              <a:t>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52" y="3205714"/>
            <a:ext cx="10024047" cy="141412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478" y="4391246"/>
            <a:ext cx="1956959" cy="2015551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088646" y="5291298"/>
            <a:ext cx="100219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Carmen Martinez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07798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324</Words>
  <Application>Microsoft Office PowerPoint</Application>
  <PresentationFormat>Widescreen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RobotoBR</vt:lpstr>
      <vt:lpstr>TrasandinaBook</vt:lpstr>
      <vt:lpstr>Tema do Office</vt:lpstr>
      <vt:lpstr> Unidade 1</vt:lpstr>
      <vt:lpstr>Conto</vt:lpstr>
      <vt:lpstr>Neologismo</vt:lpstr>
      <vt:lpstr>Estrangeirismo</vt:lpstr>
      <vt:lpstr>Miniconto</vt:lpstr>
      <vt:lpstr>Orações coordenadas </vt:lpstr>
      <vt:lpstr>Orações coordenadas</vt:lpstr>
      <vt:lpstr>Período composto por coordenação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Trajetórias  Língua Portuguesa</dc:title>
  <dc:creator>Sarita Borelli</dc:creator>
  <cp:lastModifiedBy>João Paulo Bortoluci</cp:lastModifiedBy>
  <cp:revision>52</cp:revision>
  <dcterms:created xsi:type="dcterms:W3CDTF">2019-02-21T18:53:00Z</dcterms:created>
  <dcterms:modified xsi:type="dcterms:W3CDTF">2020-04-03T16:44:22Z</dcterms:modified>
</cp:coreProperties>
</file>