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82" r:id="rId2"/>
    <p:sldId id="272" r:id="rId3"/>
    <p:sldId id="280" r:id="rId4"/>
    <p:sldId id="275" r:id="rId5"/>
    <p:sldId id="281" r:id="rId6"/>
    <p:sldId id="277" r:id="rId7"/>
    <p:sldId id="278" r:id="rId8"/>
    <p:sldId id="258" r:id="rId9"/>
    <p:sldId id="27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ônica" initials="MRL" lastIdx="45" clrIdx="0"/>
  <p:cmAuthor id="2" name="Lilian Semenichin Nogueira" initials="LSN" lastIdx="16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405"/>
    <a:srgbClr val="FEB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7263" autoAdjust="0"/>
  </p:normalViewPr>
  <p:slideViewPr>
    <p:cSldViewPr snapToGrid="0">
      <p:cViewPr varScale="1">
        <p:scale>
          <a:sx n="110" d="100"/>
          <a:sy n="110" d="100"/>
        </p:scale>
        <p:origin x="63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Conto fantástico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8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são curtos</a:t>
          </a:r>
        </a:p>
      </dgm:t>
    </dgm:pt>
    <dgm:pt modelId="{6DB85567-DF09-459B-87CC-07C2489DCC39}" type="parTrans" cxnId="{BE837547-680F-4A25-B2CD-6F32709D8078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7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poucas personagens e ações</a:t>
          </a:r>
        </a:p>
      </dgm:t>
    </dgm:pt>
    <dgm:pt modelId="{83435F2D-9FE2-48BF-8227-C4AE8C919958}" type="parTrans" cxnId="{B8B5B26D-EDE9-44C2-B561-0F874077E198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8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tempo e espaço reduzidos</a:t>
          </a:r>
        </a:p>
      </dgm:t>
    </dgm:pt>
    <dgm:pt modelId="{D7611330-87DD-4832-A8F8-DD7975A9FADC}" type="parTrans" cxnId="{7A42BB0F-E64F-4897-9417-B1E8E5C0D37B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8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imprecisão de nomes, datas</a:t>
          </a:r>
        </a:p>
      </dgm:t>
    </dgm:pt>
    <dgm:pt modelId="{3749CBC4-A9D8-4C44-8586-D700EF96BD29}" type="parTrans" cxnId="{FA0FE404-3D9A-4B77-A411-FA7AC80D8DE9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8B08E512-7BFD-4AE0-8FF6-C9E21A88FA25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6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imprecisão de lugares citados</a:t>
          </a:r>
        </a:p>
      </dgm:t>
    </dgm:pt>
    <dgm:pt modelId="{76C1527E-4B3A-47A4-B38E-CD62213079AB}" type="parTrans" cxnId="{9D06A43B-6D90-44B0-BFDB-4CC72C42B91B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18293E82-630B-47EC-B290-DC941D8BEAEC}" type="sibTrans" cxnId="{9D06A43B-6D90-44B0-BFDB-4CC72C42B91B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331041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5"/>
      <dgm:spPr/>
    </dgm:pt>
    <dgm:pt modelId="{A3F86A94-86B0-451C-B7F7-E4945B2C2569}" type="pres">
      <dgm:prSet presAssocID="{EC2ECD0C-CB17-459B-98A8-2EA514372CD8}" presName="childText" presStyleLbl="bgAcc1" presStyleIdx="0" presStyleCnt="5" custScaleX="261532" custScaleY="47047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5"/>
      <dgm:spPr/>
    </dgm:pt>
    <dgm:pt modelId="{33318350-C25F-468A-856F-0CB1E04F8A83}" type="pres">
      <dgm:prSet presAssocID="{C30FD431-5478-4102-8B4E-45FEBC3A4046}" presName="childText" presStyleLbl="bgAcc1" presStyleIdx="1" presStyleCnt="5" custScaleX="264476" custScaleY="56359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5"/>
      <dgm:spPr/>
    </dgm:pt>
    <dgm:pt modelId="{DEA07926-CA70-4BE8-82EA-FEEAAEA706BE}" type="pres">
      <dgm:prSet presAssocID="{5DF01690-C3C7-47DE-89E3-6C16C4C59155}" presName="childText" presStyleLbl="bgAcc1" presStyleIdx="2" presStyleCnt="5" custScaleX="264575" custScaleY="55661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5"/>
      <dgm:spPr/>
    </dgm:pt>
    <dgm:pt modelId="{39AD9369-A447-4500-92C7-01760046D61F}" type="pres">
      <dgm:prSet presAssocID="{3636022C-64F8-4916-A577-C02518754850}" presName="childText" presStyleLbl="bgAcc1" presStyleIdx="3" presStyleCnt="5" custScaleX="265895" custScaleY="55930">
        <dgm:presLayoutVars>
          <dgm:bulletEnabled val="1"/>
        </dgm:presLayoutVars>
      </dgm:prSet>
      <dgm:spPr/>
    </dgm:pt>
    <dgm:pt modelId="{DD336170-BBAF-4378-8805-F9B02151A844}" type="pres">
      <dgm:prSet presAssocID="{76C1527E-4B3A-47A4-B38E-CD62213079AB}" presName="Name13" presStyleLbl="parChTrans1D2" presStyleIdx="4" presStyleCnt="5"/>
      <dgm:spPr/>
    </dgm:pt>
    <dgm:pt modelId="{2703F926-F7B3-4500-B911-C8315F2C8FE3}" type="pres">
      <dgm:prSet presAssocID="{8B08E512-7BFD-4AE0-8FF6-C9E21A88FA25}" presName="childText" presStyleLbl="bgAcc1" presStyleIdx="4" presStyleCnt="5" custScaleX="266088" custScaleY="57356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27EC7825-B126-48B0-A791-AEE1151AAADC}" type="presOf" srcId="{7D9D75FD-6B3E-4E75-B63E-3EE3FB3E059E}" destId="{9D69E59E-C43D-4C66-AEF7-AFC862F61E1D}" srcOrd="0" destOrd="0" presId="urn:microsoft.com/office/officeart/2005/8/layout/hierarchy3"/>
    <dgm:cxn modelId="{18C20032-EFF3-4C8C-9615-57083F3F98C6}" type="presOf" srcId="{3749CBC4-A9D8-4C44-8586-D700EF96BD29}" destId="{E439F040-150B-424E-A319-C791B16A42E7}" srcOrd="0" destOrd="0" presId="urn:microsoft.com/office/officeart/2005/8/layout/hierarchy3"/>
    <dgm:cxn modelId="{EE219E39-C1B2-404F-A1BA-D1D01DA76392}" type="presOf" srcId="{C30FD431-5478-4102-8B4E-45FEBC3A4046}" destId="{33318350-C25F-468A-856F-0CB1E04F8A83}" srcOrd="0" destOrd="0" presId="urn:microsoft.com/office/officeart/2005/8/layout/hierarchy3"/>
    <dgm:cxn modelId="{9D06A43B-6D90-44B0-BFDB-4CC72C42B91B}" srcId="{7D9D75FD-6B3E-4E75-B63E-3EE3FB3E059E}" destId="{8B08E512-7BFD-4AE0-8FF6-C9E21A88FA25}" srcOrd="4" destOrd="0" parTransId="{76C1527E-4B3A-47A4-B38E-CD62213079AB}" sibTransId="{18293E82-630B-47EC-B290-DC941D8BEAEC}"/>
    <dgm:cxn modelId="{8339653C-7A58-4FC7-881A-E14C804633F9}" type="presOf" srcId="{EC2ECD0C-CB17-459B-98A8-2EA514372CD8}" destId="{A3F86A94-86B0-451C-B7F7-E4945B2C2569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D993236D-38EC-41CD-B1D5-53A91BE6EE43}" type="presOf" srcId="{83435F2D-9FE2-48BF-8227-C4AE8C919958}" destId="{1C0A611A-FA4C-4804-BB29-0160CB910826}" srcOrd="0" destOrd="0" presId="urn:microsoft.com/office/officeart/2005/8/layout/hierarchy3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36B2ED7D-6224-4328-9DDD-E9282B740F79}" type="presOf" srcId="{3636022C-64F8-4916-A577-C02518754850}" destId="{39AD9369-A447-4500-92C7-01760046D61F}" srcOrd="0" destOrd="0" presId="urn:microsoft.com/office/officeart/2005/8/layout/hierarchy3"/>
    <dgm:cxn modelId="{E2DB7680-D638-4EAB-B153-6D4368E3CA69}" type="presOf" srcId="{D7611330-87DD-4832-A8F8-DD7975A9FADC}" destId="{D342FFC1-D886-4688-8054-D6E0BC44C9DB}" srcOrd="0" destOrd="0" presId="urn:microsoft.com/office/officeart/2005/8/layout/hierarchy3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E846BAAC-5937-4ACD-BA31-6259C825CF29}" type="presOf" srcId="{6DB85567-DF09-459B-87CC-07C2489DCC39}" destId="{7565DE24-0395-4451-B7DC-5EF8135F3D21}" srcOrd="0" destOrd="0" presId="urn:microsoft.com/office/officeart/2005/8/layout/hierarchy3"/>
    <dgm:cxn modelId="{5BBE97B2-A5B1-4AF3-B833-C7B430BA75E4}" type="presOf" srcId="{5DF01690-C3C7-47DE-89E3-6C16C4C59155}" destId="{DEA07926-CA70-4BE8-82EA-FEEAAEA706BE}" srcOrd="0" destOrd="0" presId="urn:microsoft.com/office/officeart/2005/8/layout/hierarchy3"/>
    <dgm:cxn modelId="{517221C9-4655-4A3C-B589-7642521BB426}" type="presOf" srcId="{76C1527E-4B3A-47A4-B38E-CD62213079AB}" destId="{DD336170-BBAF-4378-8805-F9B02151A844}" srcOrd="0" destOrd="0" presId="urn:microsoft.com/office/officeart/2005/8/layout/hierarchy3"/>
    <dgm:cxn modelId="{9F7C92D6-76CF-4827-87E2-58E624722A5A}" type="presOf" srcId="{7D9D75FD-6B3E-4E75-B63E-3EE3FB3E059E}" destId="{64E4AF15-B09D-43CD-8E3D-8615FB0FCAE6}" srcOrd="1" destOrd="0" presId="urn:microsoft.com/office/officeart/2005/8/layout/hierarchy3"/>
    <dgm:cxn modelId="{8157B4E2-7381-4024-98E8-2D34A4DE1640}" type="presOf" srcId="{8B08E512-7BFD-4AE0-8FF6-C9E21A88FA25}" destId="{2703F926-F7B3-4500-B911-C8315F2C8FE3}" srcOrd="0" destOrd="0" presId="urn:microsoft.com/office/officeart/2005/8/layout/hierarchy3"/>
    <dgm:cxn modelId="{2AFF28F5-8F31-4BCD-85F5-BD0ACDFCF2EF}" type="presOf" srcId="{A862B03A-EE07-4856-A3A8-B66D4CFBC5D0}" destId="{070CEB2D-0E60-4FF7-85B6-0040FDCAB586}" srcOrd="0" destOrd="0" presId="urn:microsoft.com/office/officeart/2005/8/layout/hierarchy3"/>
    <dgm:cxn modelId="{0BF3453C-6237-4715-8825-F411D541E764}" type="presParOf" srcId="{070CEB2D-0E60-4FF7-85B6-0040FDCAB586}" destId="{445ACC76-AFD8-4F56-B059-7EFB8272CED4}" srcOrd="0" destOrd="0" presId="urn:microsoft.com/office/officeart/2005/8/layout/hierarchy3"/>
    <dgm:cxn modelId="{679FF967-07FB-4CDE-AB81-3F4CDC69ED01}" type="presParOf" srcId="{445ACC76-AFD8-4F56-B059-7EFB8272CED4}" destId="{B5238EC2-05E0-44AE-B3ED-6D0459C88548}" srcOrd="0" destOrd="0" presId="urn:microsoft.com/office/officeart/2005/8/layout/hierarchy3"/>
    <dgm:cxn modelId="{1F74557C-130D-4A6D-8F79-39FE1A71E634}" type="presParOf" srcId="{B5238EC2-05E0-44AE-B3ED-6D0459C88548}" destId="{9D69E59E-C43D-4C66-AEF7-AFC862F61E1D}" srcOrd="0" destOrd="0" presId="urn:microsoft.com/office/officeart/2005/8/layout/hierarchy3"/>
    <dgm:cxn modelId="{F54ADADD-BB7B-446C-BAF3-9015DA851125}" type="presParOf" srcId="{B5238EC2-05E0-44AE-B3ED-6D0459C88548}" destId="{64E4AF15-B09D-43CD-8E3D-8615FB0FCAE6}" srcOrd="1" destOrd="0" presId="urn:microsoft.com/office/officeart/2005/8/layout/hierarchy3"/>
    <dgm:cxn modelId="{6D1E026F-DA0A-4305-97D3-5E083B96E5FA}" type="presParOf" srcId="{445ACC76-AFD8-4F56-B059-7EFB8272CED4}" destId="{BDE0B003-C0F1-4007-8C2C-0CD30C3823F9}" srcOrd="1" destOrd="0" presId="urn:microsoft.com/office/officeart/2005/8/layout/hierarchy3"/>
    <dgm:cxn modelId="{EA53D326-4428-4B82-B073-E5B369718592}" type="presParOf" srcId="{BDE0B003-C0F1-4007-8C2C-0CD30C3823F9}" destId="{7565DE24-0395-4451-B7DC-5EF8135F3D21}" srcOrd="0" destOrd="0" presId="urn:microsoft.com/office/officeart/2005/8/layout/hierarchy3"/>
    <dgm:cxn modelId="{BEBFDA7D-9207-4138-8E37-A69B3B550B77}" type="presParOf" srcId="{BDE0B003-C0F1-4007-8C2C-0CD30C3823F9}" destId="{A3F86A94-86B0-451C-B7F7-E4945B2C2569}" srcOrd="1" destOrd="0" presId="urn:microsoft.com/office/officeart/2005/8/layout/hierarchy3"/>
    <dgm:cxn modelId="{D9BE01F3-CA21-4C72-AEBC-D282342C19AD}" type="presParOf" srcId="{BDE0B003-C0F1-4007-8C2C-0CD30C3823F9}" destId="{1C0A611A-FA4C-4804-BB29-0160CB910826}" srcOrd="2" destOrd="0" presId="urn:microsoft.com/office/officeart/2005/8/layout/hierarchy3"/>
    <dgm:cxn modelId="{1C32D4A1-DEC6-408B-9993-A9058E2515CE}" type="presParOf" srcId="{BDE0B003-C0F1-4007-8C2C-0CD30C3823F9}" destId="{33318350-C25F-468A-856F-0CB1E04F8A83}" srcOrd="3" destOrd="0" presId="urn:microsoft.com/office/officeart/2005/8/layout/hierarchy3"/>
    <dgm:cxn modelId="{BE98B199-522C-41A9-8034-8137952E942B}" type="presParOf" srcId="{BDE0B003-C0F1-4007-8C2C-0CD30C3823F9}" destId="{D342FFC1-D886-4688-8054-D6E0BC44C9DB}" srcOrd="4" destOrd="0" presId="urn:microsoft.com/office/officeart/2005/8/layout/hierarchy3"/>
    <dgm:cxn modelId="{0D360B18-E4AB-45E2-A1BD-BD9B56A3A779}" type="presParOf" srcId="{BDE0B003-C0F1-4007-8C2C-0CD30C3823F9}" destId="{DEA07926-CA70-4BE8-82EA-FEEAAEA706BE}" srcOrd="5" destOrd="0" presId="urn:microsoft.com/office/officeart/2005/8/layout/hierarchy3"/>
    <dgm:cxn modelId="{409D76F8-039A-499F-B398-933D38BC5D5D}" type="presParOf" srcId="{BDE0B003-C0F1-4007-8C2C-0CD30C3823F9}" destId="{E439F040-150B-424E-A319-C791B16A42E7}" srcOrd="6" destOrd="0" presId="urn:microsoft.com/office/officeart/2005/8/layout/hierarchy3"/>
    <dgm:cxn modelId="{A749819E-D18F-4F1C-8660-305968C2D5EA}" type="presParOf" srcId="{BDE0B003-C0F1-4007-8C2C-0CD30C3823F9}" destId="{39AD9369-A447-4500-92C7-01760046D61F}" srcOrd="7" destOrd="0" presId="urn:microsoft.com/office/officeart/2005/8/layout/hierarchy3"/>
    <dgm:cxn modelId="{1BBE0CCF-7604-4EFF-A450-71B81CCAA318}" type="presParOf" srcId="{BDE0B003-C0F1-4007-8C2C-0CD30C3823F9}" destId="{DD336170-BBAF-4378-8805-F9B02151A844}" srcOrd="8" destOrd="0" presId="urn:microsoft.com/office/officeart/2005/8/layout/hierarchy3"/>
    <dgm:cxn modelId="{D3FB1FF1-C6B6-4316-AD14-DC299BC7AD29}" type="presParOf" srcId="{BDE0B003-C0F1-4007-8C2C-0CD30C3823F9}" destId="{2703F926-F7B3-4500-B911-C8315F2C8FE3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1616078" y="499"/>
          <a:ext cx="7283442" cy="1100081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Conto fantástico</a:t>
          </a:r>
        </a:p>
      </dsp:txBody>
      <dsp:txXfrm>
        <a:off x="1648298" y="32719"/>
        <a:ext cx="7219002" cy="1035641"/>
      </dsp:txXfrm>
    </dsp:sp>
    <dsp:sp modelId="{7565DE24-0395-4451-B7DC-5EF8135F3D21}">
      <dsp:nvSpPr>
        <dsp:cNvPr id="0" name=""/>
        <dsp:cNvSpPr/>
      </dsp:nvSpPr>
      <dsp:spPr>
        <a:xfrm>
          <a:off x="2344422" y="1100581"/>
          <a:ext cx="728344" cy="533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3798"/>
              </a:lnTo>
              <a:lnTo>
                <a:pt x="728344" y="533798"/>
              </a:lnTo>
            </a:path>
          </a:pathLst>
        </a:custGeom>
        <a:noFill/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3072767" y="1375601"/>
          <a:ext cx="4603305" cy="5175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são curtos</a:t>
          </a:r>
        </a:p>
      </dsp:txBody>
      <dsp:txXfrm>
        <a:off x="3087926" y="1390760"/>
        <a:ext cx="4572987" cy="487237"/>
      </dsp:txXfrm>
    </dsp:sp>
    <dsp:sp modelId="{1C0A611A-FA4C-4804-BB29-0160CB910826}">
      <dsp:nvSpPr>
        <dsp:cNvPr id="0" name=""/>
        <dsp:cNvSpPr/>
      </dsp:nvSpPr>
      <dsp:spPr>
        <a:xfrm>
          <a:off x="2344422" y="1100581"/>
          <a:ext cx="728344" cy="1377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7593"/>
              </a:lnTo>
              <a:lnTo>
                <a:pt x="728344" y="1377593"/>
              </a:lnTo>
            </a:path>
          </a:pathLst>
        </a:custGeom>
        <a:noFill/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3072767" y="2168177"/>
          <a:ext cx="4655123" cy="619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poucas personagens e ações</a:t>
          </a:r>
        </a:p>
      </dsp:txBody>
      <dsp:txXfrm>
        <a:off x="3090926" y="2186336"/>
        <a:ext cx="4618805" cy="583677"/>
      </dsp:txXfrm>
    </dsp:sp>
    <dsp:sp modelId="{D342FFC1-D886-4688-8054-D6E0BC44C9DB}">
      <dsp:nvSpPr>
        <dsp:cNvPr id="0" name=""/>
        <dsp:cNvSpPr/>
      </dsp:nvSpPr>
      <dsp:spPr>
        <a:xfrm>
          <a:off x="2344422" y="1100581"/>
          <a:ext cx="728344" cy="22687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8769"/>
              </a:lnTo>
              <a:lnTo>
                <a:pt x="728344" y="2268769"/>
              </a:lnTo>
            </a:path>
          </a:pathLst>
        </a:custGeom>
        <a:noFill/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3072767" y="3063192"/>
          <a:ext cx="4656865" cy="6123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tempo e espaço reduzidos</a:t>
          </a:r>
        </a:p>
      </dsp:txBody>
      <dsp:txXfrm>
        <a:off x="3090701" y="3081126"/>
        <a:ext cx="4620997" cy="576448"/>
      </dsp:txXfrm>
    </dsp:sp>
    <dsp:sp modelId="{E439F040-150B-424E-A319-C791B16A42E7}">
      <dsp:nvSpPr>
        <dsp:cNvPr id="0" name=""/>
        <dsp:cNvSpPr/>
      </dsp:nvSpPr>
      <dsp:spPr>
        <a:xfrm>
          <a:off x="2344422" y="1100581"/>
          <a:ext cx="728344" cy="3157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7586"/>
              </a:lnTo>
              <a:lnTo>
                <a:pt x="728344" y="3157586"/>
              </a:lnTo>
            </a:path>
          </a:pathLst>
        </a:custGeom>
        <a:noFill/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3072767" y="3950529"/>
          <a:ext cx="4680099" cy="61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imprecisão de nomes, datas</a:t>
          </a:r>
        </a:p>
      </dsp:txBody>
      <dsp:txXfrm>
        <a:off x="3090788" y="3968550"/>
        <a:ext cx="4644057" cy="579233"/>
      </dsp:txXfrm>
    </dsp:sp>
    <dsp:sp modelId="{DD336170-BBAF-4378-8805-F9B02151A844}">
      <dsp:nvSpPr>
        <dsp:cNvPr id="0" name=""/>
        <dsp:cNvSpPr/>
      </dsp:nvSpPr>
      <dsp:spPr>
        <a:xfrm>
          <a:off x="2344422" y="1100581"/>
          <a:ext cx="728344" cy="4055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5726"/>
              </a:lnTo>
              <a:lnTo>
                <a:pt x="728344" y="4055726"/>
              </a:lnTo>
            </a:path>
          </a:pathLst>
        </a:custGeom>
        <a:noFill/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3F926-F7B3-4500-B911-C8315F2C8FE3}">
      <dsp:nvSpPr>
        <dsp:cNvPr id="0" name=""/>
        <dsp:cNvSpPr/>
      </dsp:nvSpPr>
      <dsp:spPr>
        <a:xfrm>
          <a:off x="3072767" y="4840825"/>
          <a:ext cx="4683496" cy="6309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imprecisão de lugares citados</a:t>
          </a:r>
        </a:p>
      </dsp:txBody>
      <dsp:txXfrm>
        <a:off x="3091247" y="4859305"/>
        <a:ext cx="4646536" cy="594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4041F-D2B2-6247-9E58-D34C5E12CCB7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B802D-E03F-F14D-9650-BD83131D8E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311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F1845-96D2-394A-B9BD-C4E891FB1A46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0B13E-FD44-8345-925B-B904229FBF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920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0D95-6ED7-E647-8AB0-01D28F65AB0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0430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287F-941F-D94F-A1B9-84A3F27FB50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7974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71749-3273-DF4D-A89D-3147330FF99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727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EA06-1DA2-5E45-8FC3-DEA81FA74F3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0289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A56-F74F-8244-BE38-7334621FB5E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074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13CC-16B7-AD4E-A4D1-9C9C0A3F435E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689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85BFF-1EAD-AF43-AF0C-B7C6B6128728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941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67E0-F0D5-954D-A31D-09618711D9B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59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30A9A-3840-D04E-8A56-661A9C51EFD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64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1E23-6F6A-444C-A53A-CD37DC92D1E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776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CE7-2348-BA44-B85B-3CA7C0D3AC3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8646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0752-638B-3E47-8471-D469D95F3814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201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34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BD3CD0AA-7515-4761-817B-1B086F0B5C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696127"/>
              </p:ext>
            </p:extLst>
          </p:nvPr>
        </p:nvGraphicFramePr>
        <p:xfrm>
          <a:off x="838200" y="704675"/>
          <a:ext cx="10515600" cy="547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1899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ixaDeTexto 26">
            <a:extLst>
              <a:ext uri="{FF2B5EF4-FFF2-40B4-BE49-F238E27FC236}">
                <a16:creationId xmlns:a16="http://schemas.microsoft.com/office/drawing/2014/main" id="{7AB5A0FB-C6F3-4B37-A442-A7EF34A4DB9A}"/>
              </a:ext>
            </a:extLst>
          </p:cNvPr>
          <p:cNvSpPr txBox="1"/>
          <p:nvPr/>
        </p:nvSpPr>
        <p:spPr>
          <a:xfrm>
            <a:off x="2156002" y="532696"/>
            <a:ext cx="6407573" cy="83099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Conto </a:t>
            </a: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fantástico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C30F342-AA05-4C79-A25C-CFF9E71F158F}"/>
              </a:ext>
            </a:extLst>
          </p:cNvPr>
          <p:cNvGrpSpPr/>
          <p:nvPr/>
        </p:nvGrpSpPr>
        <p:grpSpPr>
          <a:xfrm>
            <a:off x="975788" y="1650484"/>
            <a:ext cx="8596926" cy="4975933"/>
            <a:chOff x="975788" y="1650484"/>
            <a:chExt cx="8596926" cy="4975933"/>
          </a:xfrm>
        </p:grpSpPr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25B5AC8E-0510-466F-978F-9463D100BC61}"/>
                </a:ext>
              </a:extLst>
            </p:cNvPr>
            <p:cNvSpPr txBox="1"/>
            <p:nvPr/>
          </p:nvSpPr>
          <p:spPr>
            <a:xfrm>
              <a:off x="5828714" y="1650484"/>
              <a:ext cx="3492000" cy="1558578"/>
            </a:xfrm>
            <a:prstGeom prst="rect">
              <a:avLst/>
            </a:prstGeom>
            <a:noFill/>
            <a:ln w="12700" cap="rnd">
              <a:noFill/>
              <a:rou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 em 1ª pessoa, que participa da história e, ao mesmo tempo, narra os acontecimentos.</a:t>
              </a:r>
            </a:p>
          </p:txBody>
        </p:sp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067A0D4B-4CE5-4557-AB54-4D91DB9D1049}"/>
                </a:ext>
              </a:extLst>
            </p:cNvPr>
            <p:cNvSpPr/>
            <p:nvPr/>
          </p:nvSpPr>
          <p:spPr>
            <a:xfrm>
              <a:off x="975788" y="1889796"/>
              <a:ext cx="2748695" cy="10799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Narrador-personagem</a:t>
              </a:r>
            </a:p>
          </p:txBody>
        </p:sp>
        <p:sp>
          <p:nvSpPr>
            <p:cNvPr id="30" name="Retângulo: Cantos Arredondados 29">
              <a:extLst>
                <a:ext uri="{FF2B5EF4-FFF2-40B4-BE49-F238E27FC236}">
                  <a16:creationId xmlns:a16="http://schemas.microsoft.com/office/drawing/2014/main" id="{124C3FF4-23F0-4D3B-A7B0-752D6F5F7D54}"/>
                </a:ext>
              </a:extLst>
            </p:cNvPr>
            <p:cNvSpPr/>
            <p:nvPr/>
          </p:nvSpPr>
          <p:spPr>
            <a:xfrm>
              <a:off x="992748" y="4842279"/>
              <a:ext cx="2748695" cy="10799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Narrador-onisciente</a:t>
              </a:r>
            </a:p>
          </p:txBody>
        </p:sp>
        <p:sp>
          <p:nvSpPr>
            <p:cNvPr id="32" name="Retângulo: Cantos Arredondados 31">
              <a:extLst>
                <a:ext uri="{FF2B5EF4-FFF2-40B4-BE49-F238E27FC236}">
                  <a16:creationId xmlns:a16="http://schemas.microsoft.com/office/drawing/2014/main" id="{7BAF3F9E-616F-40B0-8565-9427B01AA83A}"/>
                </a:ext>
              </a:extLst>
            </p:cNvPr>
            <p:cNvSpPr/>
            <p:nvPr/>
          </p:nvSpPr>
          <p:spPr>
            <a:xfrm>
              <a:off x="975789" y="3410220"/>
              <a:ext cx="2748695" cy="1079955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Narrador-observador</a:t>
              </a:r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0F92DFF8-C466-4713-8A5E-D3ED5D9DAE65}"/>
                </a:ext>
              </a:extLst>
            </p:cNvPr>
            <p:cNvSpPr/>
            <p:nvPr/>
          </p:nvSpPr>
          <p:spPr>
            <a:xfrm>
              <a:off x="5828714" y="3327442"/>
              <a:ext cx="3456000" cy="1231106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 em 3ª pessoa, 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narra os acontecimentos sem se envolver com as personagens e ações.</a:t>
              </a:r>
            </a:p>
          </p:txBody>
        </p: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73CDFADB-3B76-41C7-ABA6-F8568A84E10E}"/>
                </a:ext>
              </a:extLst>
            </p:cNvPr>
            <p:cNvSpPr/>
            <p:nvPr/>
          </p:nvSpPr>
          <p:spPr>
            <a:xfrm>
              <a:off x="5828714" y="4779758"/>
              <a:ext cx="3744000" cy="184665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 em 3ª pessoa, que não participa das ações, porém conhece as personagens, descreve seus pensamentos e sentimentos, e chega a opinar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tecer comentários.</a:t>
              </a:r>
            </a:p>
          </p:txBody>
        </p:sp>
        <p:cxnSp>
          <p:nvCxnSpPr>
            <p:cNvPr id="43" name="Conector de Seta Reta 42">
              <a:extLst>
                <a:ext uri="{FF2B5EF4-FFF2-40B4-BE49-F238E27FC236}">
                  <a16:creationId xmlns:a16="http://schemas.microsoft.com/office/drawing/2014/main" id="{73EC8700-D039-4882-B974-25807AFD9BE9}"/>
                </a:ext>
              </a:extLst>
            </p:cNvPr>
            <p:cNvCxnSpPr/>
            <p:nvPr/>
          </p:nvCxnSpPr>
          <p:spPr>
            <a:xfrm>
              <a:off x="4037428" y="2429773"/>
              <a:ext cx="13223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de Seta Reta 43">
              <a:extLst>
                <a:ext uri="{FF2B5EF4-FFF2-40B4-BE49-F238E27FC236}">
                  <a16:creationId xmlns:a16="http://schemas.microsoft.com/office/drawing/2014/main" id="{98377E1C-BE02-4F5B-BE56-B83F2E5FDDF1}"/>
                </a:ext>
              </a:extLst>
            </p:cNvPr>
            <p:cNvCxnSpPr/>
            <p:nvPr/>
          </p:nvCxnSpPr>
          <p:spPr>
            <a:xfrm>
              <a:off x="4037426" y="3950197"/>
              <a:ext cx="13223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de Seta Reta 44">
              <a:extLst>
                <a:ext uri="{FF2B5EF4-FFF2-40B4-BE49-F238E27FC236}">
                  <a16:creationId xmlns:a16="http://schemas.microsoft.com/office/drawing/2014/main" id="{4C7E37D9-7F6F-4AA8-A870-57139C4C9133}"/>
                </a:ext>
              </a:extLst>
            </p:cNvPr>
            <p:cNvCxnSpPr/>
            <p:nvPr/>
          </p:nvCxnSpPr>
          <p:spPr>
            <a:xfrm>
              <a:off x="4037427" y="5387697"/>
              <a:ext cx="13223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309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C7093FF-270F-4AC8-8634-417A82E09B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"/>
          <a:stretch/>
        </p:blipFill>
        <p:spPr>
          <a:xfrm>
            <a:off x="642819" y="517433"/>
            <a:ext cx="10927920" cy="634056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204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BF40F-90EA-409E-B349-64728306FB27}"/>
              </a:ext>
            </a:extLst>
          </p:cNvPr>
          <p:cNvSpPr txBox="1">
            <a:spLocks/>
          </p:cNvSpPr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interrogativos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61FAEAB-C5F2-444B-A19D-3A6F8D019FC8}"/>
              </a:ext>
            </a:extLst>
          </p:cNvPr>
          <p:cNvGrpSpPr/>
          <p:nvPr/>
        </p:nvGrpSpPr>
        <p:grpSpPr>
          <a:xfrm>
            <a:off x="2751829" y="1780138"/>
            <a:ext cx="8600382" cy="4609024"/>
            <a:chOff x="2751829" y="1780138"/>
            <a:chExt cx="8600382" cy="4609024"/>
          </a:xfrm>
        </p:grpSpPr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6BAF9797-24A0-4F91-BD4B-F7EC2447D3F3}"/>
                </a:ext>
              </a:extLst>
            </p:cNvPr>
            <p:cNvSpPr/>
            <p:nvPr/>
          </p:nvSpPr>
          <p:spPr>
            <a:xfrm>
              <a:off x="2913086" y="1780138"/>
              <a:ext cx="8439124" cy="1702398"/>
            </a:xfrm>
            <a:custGeom>
              <a:avLst/>
              <a:gdLst>
                <a:gd name="connsiteX0" fmla="*/ 0 w 8439124"/>
                <a:gd name="connsiteY0" fmla="*/ 0 h 1702398"/>
                <a:gd name="connsiteX1" fmla="*/ 8439124 w 8439124"/>
                <a:gd name="connsiteY1" fmla="*/ 0 h 1702398"/>
                <a:gd name="connsiteX2" fmla="*/ 8439124 w 8439124"/>
                <a:gd name="connsiteY2" fmla="*/ 1702398 h 1702398"/>
                <a:gd name="connsiteX3" fmla="*/ 0 w 8439124"/>
                <a:gd name="connsiteY3" fmla="*/ 1702398 h 1702398"/>
                <a:gd name="connsiteX4" fmla="*/ 0 w 8439124"/>
                <a:gd name="connsiteY4" fmla="*/ 0 h 170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702398">
                  <a:moveTo>
                    <a:pt x="0" y="0"/>
                  </a:moveTo>
                  <a:lnTo>
                    <a:pt x="8439124" y="0"/>
                  </a:lnTo>
                  <a:lnTo>
                    <a:pt x="8439124" y="1702398"/>
                  </a:lnTo>
                  <a:lnTo>
                    <a:pt x="0" y="170239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usados para formular perguntas diretas e indiretas.</a:t>
              </a:r>
            </a:p>
          </p:txBody>
        </p:sp>
        <p:sp>
          <p:nvSpPr>
            <p:cNvPr id="6" name="Conector reto 5">
              <a:extLst>
                <a:ext uri="{FF2B5EF4-FFF2-40B4-BE49-F238E27FC236}">
                  <a16:creationId xmlns:a16="http://schemas.microsoft.com/office/drawing/2014/main" id="{DA1FDF90-019A-4092-A17C-AE9A0EC69C82}"/>
                </a:ext>
              </a:extLst>
            </p:cNvPr>
            <p:cNvSpPr/>
            <p:nvPr/>
          </p:nvSpPr>
          <p:spPr>
            <a:xfrm>
              <a:off x="2751830" y="2844177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747ACF8A-C8E6-4290-870E-2660350E0520}"/>
                </a:ext>
              </a:extLst>
            </p:cNvPr>
            <p:cNvSpPr/>
            <p:nvPr/>
          </p:nvSpPr>
          <p:spPr>
            <a:xfrm>
              <a:off x="2913087" y="2931177"/>
              <a:ext cx="8439124" cy="1075890"/>
            </a:xfrm>
            <a:custGeom>
              <a:avLst/>
              <a:gdLst>
                <a:gd name="connsiteX0" fmla="*/ 0 w 8439124"/>
                <a:gd name="connsiteY0" fmla="*/ 0 h 1075890"/>
                <a:gd name="connsiteX1" fmla="*/ 8439124 w 8439124"/>
                <a:gd name="connsiteY1" fmla="*/ 0 h 1075890"/>
                <a:gd name="connsiteX2" fmla="*/ 8439124 w 8439124"/>
                <a:gd name="connsiteY2" fmla="*/ 1075890 h 1075890"/>
                <a:gd name="connsiteX3" fmla="*/ 0 w 8439124"/>
                <a:gd name="connsiteY3" fmla="*/ 1075890 h 1075890"/>
                <a:gd name="connsiteX4" fmla="*/ 0 w 8439124"/>
                <a:gd name="connsiteY4" fmla="*/ 0 h 107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075890">
                  <a:moveTo>
                    <a:pt x="0" y="0"/>
                  </a:moveTo>
                  <a:lnTo>
                    <a:pt x="8439124" y="0"/>
                  </a:lnTo>
                  <a:lnTo>
                    <a:pt x="8439124" y="1075890"/>
                  </a:lnTo>
                  <a:lnTo>
                    <a:pt x="0" y="10758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principais são:</a:t>
              </a: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quem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qual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/</a:t>
              </a: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quais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quanto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/</a:t>
              </a: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quantos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quanta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/</a:t>
              </a:r>
              <a:r>
                <a:rPr lang="pt-BR" sz="2800" b="1" kern="1200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quantas</a:t>
              </a:r>
            </a:p>
          </p:txBody>
        </p:sp>
        <p:sp>
          <p:nvSpPr>
            <p:cNvPr id="8" name="Conector reto 7">
              <a:extLst>
                <a:ext uri="{FF2B5EF4-FFF2-40B4-BE49-F238E27FC236}">
                  <a16:creationId xmlns:a16="http://schemas.microsoft.com/office/drawing/2014/main" id="{D8B678EE-5E9E-4C80-BE9E-C5621E1A124C}"/>
                </a:ext>
              </a:extLst>
            </p:cNvPr>
            <p:cNvSpPr/>
            <p:nvPr/>
          </p:nvSpPr>
          <p:spPr>
            <a:xfrm>
              <a:off x="2751829" y="4526886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021412B1-E454-481F-A691-42DA3E57F6CA}"/>
                </a:ext>
              </a:extLst>
            </p:cNvPr>
            <p:cNvSpPr/>
            <p:nvPr/>
          </p:nvSpPr>
          <p:spPr>
            <a:xfrm>
              <a:off x="2913086" y="4667142"/>
              <a:ext cx="8439124" cy="1367996"/>
            </a:xfrm>
            <a:custGeom>
              <a:avLst/>
              <a:gdLst>
                <a:gd name="connsiteX0" fmla="*/ 0 w 8439124"/>
                <a:gd name="connsiteY0" fmla="*/ 0 h 1367996"/>
                <a:gd name="connsiteX1" fmla="*/ 8439124 w 8439124"/>
                <a:gd name="connsiteY1" fmla="*/ 0 h 1367996"/>
                <a:gd name="connsiteX2" fmla="*/ 8439124 w 8439124"/>
                <a:gd name="connsiteY2" fmla="*/ 1367996 h 1367996"/>
                <a:gd name="connsiteX3" fmla="*/ 0 w 8439124"/>
                <a:gd name="connsiteY3" fmla="*/ 1367996 h 1367996"/>
                <a:gd name="connsiteX4" fmla="*/ 0 w 8439124"/>
                <a:gd name="connsiteY4" fmla="*/ 0 h 136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367996">
                  <a:moveTo>
                    <a:pt x="0" y="0"/>
                  </a:moveTo>
                  <a:lnTo>
                    <a:pt x="8439124" y="0"/>
                  </a:lnTo>
                  <a:lnTo>
                    <a:pt x="8439124" y="1367996"/>
                  </a:lnTo>
                  <a:lnTo>
                    <a:pt x="0" y="13679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</a:t>
              </a: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kern="1200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Quem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sabe?</a:t>
              </a: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kern="1200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</a:t>
              </a: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bicho será?</a:t>
              </a:r>
            </a:p>
          </p:txBody>
        </p:sp>
        <p:sp>
          <p:nvSpPr>
            <p:cNvPr id="10" name="Conector reto 9">
              <a:extLst>
                <a:ext uri="{FF2B5EF4-FFF2-40B4-BE49-F238E27FC236}">
                  <a16:creationId xmlns:a16="http://schemas.microsoft.com/office/drawing/2014/main" id="{9416FB3D-3655-45A6-89BC-4AF33E44FC20}"/>
                </a:ext>
              </a:extLst>
            </p:cNvPr>
            <p:cNvSpPr/>
            <p:nvPr/>
          </p:nvSpPr>
          <p:spPr>
            <a:xfrm>
              <a:off x="2751829" y="6389162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3021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6D6834"/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indefinidos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7013887-D4CA-4D2C-83E9-C56D0E1C8E10}"/>
              </a:ext>
            </a:extLst>
          </p:cNvPr>
          <p:cNvGrpSpPr/>
          <p:nvPr/>
        </p:nvGrpSpPr>
        <p:grpSpPr>
          <a:xfrm>
            <a:off x="2751829" y="1833148"/>
            <a:ext cx="9269257" cy="4609024"/>
            <a:chOff x="2751829" y="1833148"/>
            <a:chExt cx="9269257" cy="4609024"/>
          </a:xfrm>
        </p:grpSpPr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374BA9A7-5E3E-4C66-B1AA-B3602D2F0E1C}"/>
                </a:ext>
              </a:extLst>
            </p:cNvPr>
            <p:cNvSpPr/>
            <p:nvPr/>
          </p:nvSpPr>
          <p:spPr>
            <a:xfrm>
              <a:off x="2913086" y="1833148"/>
              <a:ext cx="8439124" cy="1702398"/>
            </a:xfrm>
            <a:custGeom>
              <a:avLst/>
              <a:gdLst>
                <a:gd name="connsiteX0" fmla="*/ 0 w 8439124"/>
                <a:gd name="connsiteY0" fmla="*/ 0 h 1702398"/>
                <a:gd name="connsiteX1" fmla="*/ 8439124 w 8439124"/>
                <a:gd name="connsiteY1" fmla="*/ 0 h 1702398"/>
                <a:gd name="connsiteX2" fmla="*/ 8439124 w 8439124"/>
                <a:gd name="connsiteY2" fmla="*/ 1702398 h 1702398"/>
                <a:gd name="connsiteX3" fmla="*/ 0 w 8439124"/>
                <a:gd name="connsiteY3" fmla="*/ 1702398 h 1702398"/>
                <a:gd name="connsiteX4" fmla="*/ 0 w 8439124"/>
                <a:gd name="connsiteY4" fmla="*/ 0 h 170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702398">
                  <a:moveTo>
                    <a:pt x="0" y="0"/>
                  </a:moveTo>
                  <a:lnTo>
                    <a:pt x="8439124" y="0"/>
                  </a:lnTo>
                  <a:lnTo>
                    <a:pt x="8439124" y="1702398"/>
                  </a:lnTo>
                  <a:lnTo>
                    <a:pt x="0" y="170239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aqueles que se referem à 3ª pessoa de forma vaga, imprecisa.</a:t>
              </a:r>
            </a:p>
          </p:txBody>
        </p:sp>
        <p:sp>
          <p:nvSpPr>
            <p:cNvPr id="14" name="Conector reto 13">
              <a:extLst>
                <a:ext uri="{FF2B5EF4-FFF2-40B4-BE49-F238E27FC236}">
                  <a16:creationId xmlns:a16="http://schemas.microsoft.com/office/drawing/2014/main" id="{50D19553-0427-47E8-9053-5C5FA7424090}"/>
                </a:ext>
              </a:extLst>
            </p:cNvPr>
            <p:cNvSpPr/>
            <p:nvPr/>
          </p:nvSpPr>
          <p:spPr>
            <a:xfrm>
              <a:off x="2751830" y="2981595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B44FF62B-4340-4B8B-A33A-37EC39F9A29B}"/>
                </a:ext>
              </a:extLst>
            </p:cNvPr>
            <p:cNvSpPr/>
            <p:nvPr/>
          </p:nvSpPr>
          <p:spPr>
            <a:xfrm>
              <a:off x="2913087" y="3040459"/>
              <a:ext cx="8439124" cy="1075890"/>
            </a:xfrm>
            <a:custGeom>
              <a:avLst/>
              <a:gdLst>
                <a:gd name="connsiteX0" fmla="*/ 0 w 8439124"/>
                <a:gd name="connsiteY0" fmla="*/ 0 h 1075890"/>
                <a:gd name="connsiteX1" fmla="*/ 8439124 w 8439124"/>
                <a:gd name="connsiteY1" fmla="*/ 0 h 1075890"/>
                <a:gd name="connsiteX2" fmla="*/ 8439124 w 8439124"/>
                <a:gd name="connsiteY2" fmla="*/ 1075890 h 1075890"/>
                <a:gd name="connsiteX3" fmla="*/ 0 w 8439124"/>
                <a:gd name="connsiteY3" fmla="*/ 1075890 h 1075890"/>
                <a:gd name="connsiteX4" fmla="*/ 0 w 8439124"/>
                <a:gd name="connsiteY4" fmla="*/ 0 h 107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075890">
                  <a:moveTo>
                    <a:pt x="0" y="0"/>
                  </a:moveTo>
                  <a:lnTo>
                    <a:pt x="8439124" y="0"/>
                  </a:lnTo>
                  <a:lnTo>
                    <a:pt x="8439124" y="1075890"/>
                  </a:lnTo>
                  <a:lnTo>
                    <a:pt x="0" y="10758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eles:</a:t>
              </a:r>
            </a:p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Alguém, algo, cada, ninguém, nada, tudo, algum(uns), alguma(s), muita(s), muito(s), , outra(s),</a:t>
              </a:r>
              <a:r>
                <a:rPr kumimoji="0" lang="pt-BR" sz="2600" b="1" i="0" u="none" strike="noStrike" kern="1200" cap="none" spc="0" normalizeH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kumimoji="0" lang="pt-BR" sz="2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outro(s).</a:t>
              </a:r>
            </a:p>
          </p:txBody>
        </p:sp>
        <p:sp>
          <p:nvSpPr>
            <p:cNvPr id="16" name="Conector reto 15">
              <a:extLst>
                <a:ext uri="{FF2B5EF4-FFF2-40B4-BE49-F238E27FC236}">
                  <a16:creationId xmlns:a16="http://schemas.microsoft.com/office/drawing/2014/main" id="{DDE97115-FF63-4B27-A03E-1F40E37C1055}"/>
                </a:ext>
              </a:extLst>
            </p:cNvPr>
            <p:cNvSpPr/>
            <p:nvPr/>
          </p:nvSpPr>
          <p:spPr>
            <a:xfrm>
              <a:off x="2751829" y="4579896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EAFBD239-1583-4F5C-BCB1-E99F158E6ECD}"/>
                </a:ext>
              </a:extLst>
            </p:cNvPr>
            <p:cNvSpPr/>
            <p:nvPr/>
          </p:nvSpPr>
          <p:spPr>
            <a:xfrm>
              <a:off x="2913086" y="4683993"/>
              <a:ext cx="9108000" cy="1367996"/>
            </a:xfrm>
            <a:custGeom>
              <a:avLst/>
              <a:gdLst>
                <a:gd name="connsiteX0" fmla="*/ 0 w 8439124"/>
                <a:gd name="connsiteY0" fmla="*/ 0 h 1367996"/>
                <a:gd name="connsiteX1" fmla="*/ 8439124 w 8439124"/>
                <a:gd name="connsiteY1" fmla="*/ 0 h 1367996"/>
                <a:gd name="connsiteX2" fmla="*/ 8439124 w 8439124"/>
                <a:gd name="connsiteY2" fmla="*/ 1367996 h 1367996"/>
                <a:gd name="connsiteX3" fmla="*/ 0 w 8439124"/>
                <a:gd name="connsiteY3" fmla="*/ 1367996 h 1367996"/>
                <a:gd name="connsiteX4" fmla="*/ 0 w 8439124"/>
                <a:gd name="connsiteY4" fmla="*/ 0 h 136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367996">
                  <a:moveTo>
                    <a:pt x="0" y="0"/>
                  </a:moveTo>
                  <a:lnTo>
                    <a:pt x="8439124" y="0"/>
                  </a:lnTo>
                  <a:lnTo>
                    <a:pt x="8439124" y="1367996"/>
                  </a:lnTo>
                  <a:lnTo>
                    <a:pt x="0" y="13679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</a:t>
              </a: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</a:t>
              </a:r>
            </a:p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— Sim, é </a:t>
              </a: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outro</a:t>
              </a: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país — conclui o homem.</a:t>
              </a:r>
            </a:p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Qualquer</a:t>
              </a: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coisa: um chalé, um apartamento...</a:t>
              </a:r>
            </a:p>
          </p:txBody>
        </p:sp>
        <p:sp>
          <p:nvSpPr>
            <p:cNvPr id="18" name="Conector reto 17">
              <a:extLst>
                <a:ext uri="{FF2B5EF4-FFF2-40B4-BE49-F238E27FC236}">
                  <a16:creationId xmlns:a16="http://schemas.microsoft.com/office/drawing/2014/main" id="{CF494FFA-949F-4B04-A1EA-137F833A2FFD}"/>
                </a:ext>
              </a:extLst>
            </p:cNvPr>
            <p:cNvSpPr/>
            <p:nvPr/>
          </p:nvSpPr>
          <p:spPr>
            <a:xfrm>
              <a:off x="2751829" y="6442172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328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6D6834"/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relativos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98F4B9C2-86AE-4D3F-BD15-EBE6DF719090}"/>
              </a:ext>
            </a:extLst>
          </p:cNvPr>
          <p:cNvGrpSpPr/>
          <p:nvPr/>
        </p:nvGrpSpPr>
        <p:grpSpPr>
          <a:xfrm>
            <a:off x="2751829" y="1715708"/>
            <a:ext cx="9440171" cy="4805976"/>
            <a:chOff x="2751829" y="1715708"/>
            <a:chExt cx="9440171" cy="4805976"/>
          </a:xfrm>
        </p:grpSpPr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374BA9A7-5E3E-4C66-B1AA-B3602D2F0E1C}"/>
                </a:ext>
              </a:extLst>
            </p:cNvPr>
            <p:cNvSpPr/>
            <p:nvPr/>
          </p:nvSpPr>
          <p:spPr>
            <a:xfrm>
              <a:off x="2913086" y="1715708"/>
              <a:ext cx="8439124" cy="1702398"/>
            </a:xfrm>
            <a:custGeom>
              <a:avLst/>
              <a:gdLst>
                <a:gd name="connsiteX0" fmla="*/ 0 w 8439124"/>
                <a:gd name="connsiteY0" fmla="*/ 0 h 1702398"/>
                <a:gd name="connsiteX1" fmla="*/ 8439124 w 8439124"/>
                <a:gd name="connsiteY1" fmla="*/ 0 h 1702398"/>
                <a:gd name="connsiteX2" fmla="*/ 8439124 w 8439124"/>
                <a:gd name="connsiteY2" fmla="*/ 1702398 h 1702398"/>
                <a:gd name="connsiteX3" fmla="*/ 0 w 8439124"/>
                <a:gd name="connsiteY3" fmla="*/ 1702398 h 1702398"/>
                <a:gd name="connsiteX4" fmla="*/ 0 w 8439124"/>
                <a:gd name="connsiteY4" fmla="*/ 0 h 170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702398">
                  <a:moveTo>
                    <a:pt x="0" y="0"/>
                  </a:moveTo>
                  <a:lnTo>
                    <a:pt x="8439124" y="0"/>
                  </a:lnTo>
                  <a:lnTo>
                    <a:pt x="8439124" y="1702398"/>
                  </a:lnTo>
                  <a:lnTo>
                    <a:pt x="0" y="170239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Podem retomar um substantivo ou um pronome antecedente, já citado em outra oração, e iniciar uma nova oração.</a:t>
              </a:r>
            </a:p>
          </p:txBody>
        </p:sp>
        <p:sp>
          <p:nvSpPr>
            <p:cNvPr id="14" name="Conector reto 13">
              <a:extLst>
                <a:ext uri="{FF2B5EF4-FFF2-40B4-BE49-F238E27FC236}">
                  <a16:creationId xmlns:a16="http://schemas.microsoft.com/office/drawing/2014/main" id="{50D19553-0427-47E8-9053-5C5FA7424090}"/>
                </a:ext>
              </a:extLst>
            </p:cNvPr>
            <p:cNvSpPr/>
            <p:nvPr/>
          </p:nvSpPr>
          <p:spPr>
            <a:xfrm>
              <a:off x="2751830" y="3061107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B44FF62B-4340-4B8B-A33A-37EC39F9A29B}"/>
                </a:ext>
              </a:extLst>
            </p:cNvPr>
            <p:cNvSpPr/>
            <p:nvPr/>
          </p:nvSpPr>
          <p:spPr>
            <a:xfrm>
              <a:off x="2913087" y="3119971"/>
              <a:ext cx="8439124" cy="1075890"/>
            </a:xfrm>
            <a:custGeom>
              <a:avLst/>
              <a:gdLst>
                <a:gd name="connsiteX0" fmla="*/ 0 w 8439124"/>
                <a:gd name="connsiteY0" fmla="*/ 0 h 1075890"/>
                <a:gd name="connsiteX1" fmla="*/ 8439124 w 8439124"/>
                <a:gd name="connsiteY1" fmla="*/ 0 h 1075890"/>
                <a:gd name="connsiteX2" fmla="*/ 8439124 w 8439124"/>
                <a:gd name="connsiteY2" fmla="*/ 1075890 h 1075890"/>
                <a:gd name="connsiteX3" fmla="*/ 0 w 8439124"/>
                <a:gd name="connsiteY3" fmla="*/ 1075890 h 1075890"/>
                <a:gd name="connsiteX4" fmla="*/ 0 w 8439124"/>
                <a:gd name="connsiteY4" fmla="*/ 0 h 107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075890">
                  <a:moveTo>
                    <a:pt x="0" y="0"/>
                  </a:moveTo>
                  <a:lnTo>
                    <a:pt x="8439124" y="0"/>
                  </a:lnTo>
                  <a:lnTo>
                    <a:pt x="8439124" y="1075890"/>
                  </a:lnTo>
                  <a:lnTo>
                    <a:pt x="0" y="10758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eles:</a:t>
              </a:r>
            </a:p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Que, quem e onde; a qual, as quais, o qual, os quais; cujo, cuja, cujas, cujos.</a:t>
              </a:r>
            </a:p>
          </p:txBody>
        </p:sp>
        <p:sp>
          <p:nvSpPr>
            <p:cNvPr id="16" name="Conector reto 15">
              <a:extLst>
                <a:ext uri="{FF2B5EF4-FFF2-40B4-BE49-F238E27FC236}">
                  <a16:creationId xmlns:a16="http://schemas.microsoft.com/office/drawing/2014/main" id="{DDE97115-FF63-4B27-A03E-1F40E37C1055}"/>
                </a:ext>
              </a:extLst>
            </p:cNvPr>
            <p:cNvSpPr/>
            <p:nvPr/>
          </p:nvSpPr>
          <p:spPr>
            <a:xfrm>
              <a:off x="2751829" y="4659408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EAFBD239-1583-4F5C-BCB1-E99F158E6ECD}"/>
                </a:ext>
              </a:extLst>
            </p:cNvPr>
            <p:cNvSpPr/>
            <p:nvPr/>
          </p:nvSpPr>
          <p:spPr>
            <a:xfrm>
              <a:off x="2913086" y="4763505"/>
              <a:ext cx="9278914" cy="1367996"/>
            </a:xfrm>
            <a:custGeom>
              <a:avLst/>
              <a:gdLst>
                <a:gd name="connsiteX0" fmla="*/ 0 w 8439124"/>
                <a:gd name="connsiteY0" fmla="*/ 0 h 1367996"/>
                <a:gd name="connsiteX1" fmla="*/ 8439124 w 8439124"/>
                <a:gd name="connsiteY1" fmla="*/ 0 h 1367996"/>
                <a:gd name="connsiteX2" fmla="*/ 8439124 w 8439124"/>
                <a:gd name="connsiteY2" fmla="*/ 1367996 h 1367996"/>
                <a:gd name="connsiteX3" fmla="*/ 0 w 8439124"/>
                <a:gd name="connsiteY3" fmla="*/ 1367996 h 1367996"/>
                <a:gd name="connsiteX4" fmla="*/ 0 w 8439124"/>
                <a:gd name="connsiteY4" fmla="*/ 0 h 136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367996">
                  <a:moveTo>
                    <a:pt x="0" y="0"/>
                  </a:moveTo>
                  <a:lnTo>
                    <a:pt x="8439124" y="0"/>
                  </a:lnTo>
                  <a:lnTo>
                    <a:pt x="8439124" y="1367996"/>
                  </a:lnTo>
                  <a:lnTo>
                    <a:pt x="0" y="13679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homem gostaria de comprar uma casa. A casa seria um lugar apenas seu.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homem gostaria de comprar uma casa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seria um lugar apenas seu.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aqui está uma carta de uma mulher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cujo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melhor amigo é, na realidade, um gato!</a:t>
              </a:r>
            </a:p>
          </p:txBody>
        </p:sp>
        <p:sp>
          <p:nvSpPr>
            <p:cNvPr id="18" name="Conector reto 17">
              <a:extLst>
                <a:ext uri="{FF2B5EF4-FFF2-40B4-BE49-F238E27FC236}">
                  <a16:creationId xmlns:a16="http://schemas.microsoft.com/office/drawing/2014/main" id="{CF494FFA-949F-4B04-A1EA-137F833A2FFD}"/>
                </a:ext>
              </a:extLst>
            </p:cNvPr>
            <p:cNvSpPr/>
            <p:nvPr/>
          </p:nvSpPr>
          <p:spPr>
            <a:xfrm>
              <a:off x="2751829" y="6521684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236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2B2C2EC4-A66F-4C7A-AABA-10705FF13F61}"/>
              </a:ext>
            </a:extLst>
          </p:cNvPr>
          <p:cNvGrpSpPr/>
          <p:nvPr/>
        </p:nvGrpSpPr>
        <p:grpSpPr>
          <a:xfrm>
            <a:off x="351586" y="487153"/>
            <a:ext cx="10734415" cy="5653212"/>
            <a:chOff x="351586" y="487153"/>
            <a:chExt cx="10734415" cy="5653212"/>
          </a:xfrm>
        </p:grpSpPr>
        <p:sp>
          <p:nvSpPr>
            <p:cNvPr id="14" name="Forma 13">
              <a:extLst>
                <a:ext uri="{FF2B5EF4-FFF2-40B4-BE49-F238E27FC236}">
                  <a16:creationId xmlns:a16="http://schemas.microsoft.com/office/drawing/2014/main" id="{C852433F-355D-4E64-AB6C-D2AD5A8F0D2B}"/>
                </a:ext>
              </a:extLst>
            </p:cNvPr>
            <p:cNvSpPr/>
            <p:nvPr/>
          </p:nvSpPr>
          <p:spPr>
            <a:xfrm>
              <a:off x="351586" y="487153"/>
              <a:ext cx="2094415" cy="2094734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D0D95EAD-A3A0-435C-B949-DC7969E6163E}"/>
                </a:ext>
              </a:extLst>
            </p:cNvPr>
            <p:cNvGrpSpPr/>
            <p:nvPr/>
          </p:nvGrpSpPr>
          <p:grpSpPr>
            <a:xfrm>
              <a:off x="1001228" y="1016477"/>
              <a:ext cx="10084773" cy="3683331"/>
              <a:chOff x="1001228" y="1016477"/>
              <a:chExt cx="10084773" cy="3683331"/>
            </a:xfrm>
          </p:grpSpPr>
          <p:sp>
            <p:nvSpPr>
              <p:cNvPr id="7" name="Seta: Circular 6">
                <a:extLst>
                  <a:ext uri="{FF2B5EF4-FFF2-40B4-BE49-F238E27FC236}">
                    <a16:creationId xmlns:a16="http://schemas.microsoft.com/office/drawing/2014/main" id="{2A701B26-BC98-4835-B731-96A8C06608EC}"/>
                  </a:ext>
                </a:extLst>
              </p:cNvPr>
              <p:cNvSpPr/>
              <p:nvPr/>
            </p:nvSpPr>
            <p:spPr>
              <a:xfrm>
                <a:off x="8184924" y="1016477"/>
                <a:ext cx="1584000" cy="1584000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Forma Livre: Forma 7">
                <a:extLst>
                  <a:ext uri="{FF2B5EF4-FFF2-40B4-BE49-F238E27FC236}">
                    <a16:creationId xmlns:a16="http://schemas.microsoft.com/office/drawing/2014/main" id="{C2F6C64C-68A8-48E7-86D2-29AF464EB19F}"/>
                  </a:ext>
                </a:extLst>
              </p:cNvPr>
              <p:cNvSpPr/>
              <p:nvPr/>
            </p:nvSpPr>
            <p:spPr>
              <a:xfrm>
                <a:off x="1856939" y="1991762"/>
                <a:ext cx="7266464" cy="847113"/>
              </a:xfrm>
              <a:custGeom>
                <a:avLst/>
                <a:gdLst>
                  <a:gd name="connsiteX0" fmla="*/ 0 w 1163826"/>
                  <a:gd name="connsiteY0" fmla="*/ 0 h 581773"/>
                  <a:gd name="connsiteX1" fmla="*/ 1163826 w 1163826"/>
                  <a:gd name="connsiteY1" fmla="*/ 0 h 581773"/>
                  <a:gd name="connsiteX2" fmla="*/ 1163826 w 1163826"/>
                  <a:gd name="connsiteY2" fmla="*/ 581773 h 581773"/>
                  <a:gd name="connsiteX3" fmla="*/ 0 w 1163826"/>
                  <a:gd name="connsiteY3" fmla="*/ 581773 h 581773"/>
                  <a:gd name="connsiteX4" fmla="*/ 0 w 1163826"/>
                  <a:gd name="connsiteY4" fmla="*/ 0 h 58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3826" h="581773">
                    <a:moveTo>
                      <a:pt x="0" y="0"/>
                    </a:moveTo>
                    <a:lnTo>
                      <a:pt x="1163826" y="0"/>
                    </a:lnTo>
                    <a:lnTo>
                      <a:pt x="1163826" y="581773"/>
                    </a:lnTo>
                    <a:lnTo>
                      <a:pt x="0" y="58177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termos que ligam as orações nas atividades anteriores são </a:t>
                </a:r>
                <a:r>
                  <a:rPr kumimoji="0" lang="pt-BR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conjunções</a:t>
                </a: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. Assim como as preposições, elas são </a:t>
                </a:r>
                <a:r>
                  <a:rPr kumimoji="0" lang="pt-BR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conectivos</a:t>
                </a: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. São </a:t>
                </a:r>
                <a:r>
                  <a:rPr kumimoji="0" lang="pt-BR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invariáveis</a:t>
                </a: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e cabe a elas ligar orações ou termos semelhantes de uma oração.</a:t>
                </a:r>
              </a:p>
            </p:txBody>
          </p:sp>
          <p:sp>
            <p:nvSpPr>
              <p:cNvPr id="10" name="Forma Livre: Forma 9">
                <a:extLst>
                  <a:ext uri="{FF2B5EF4-FFF2-40B4-BE49-F238E27FC236}">
                    <a16:creationId xmlns:a16="http://schemas.microsoft.com/office/drawing/2014/main" id="{0BEF97FF-44CF-4BA6-9482-60439B6D9371}"/>
                  </a:ext>
                </a:extLst>
              </p:cNvPr>
              <p:cNvSpPr/>
              <p:nvPr/>
            </p:nvSpPr>
            <p:spPr>
              <a:xfrm>
                <a:off x="2446001" y="3727808"/>
                <a:ext cx="8640000" cy="972000"/>
              </a:xfrm>
              <a:custGeom>
                <a:avLst/>
                <a:gdLst>
                  <a:gd name="connsiteX0" fmla="*/ 0 w 1163826"/>
                  <a:gd name="connsiteY0" fmla="*/ 0 h 581773"/>
                  <a:gd name="connsiteX1" fmla="*/ 1163826 w 1163826"/>
                  <a:gd name="connsiteY1" fmla="*/ 0 h 581773"/>
                  <a:gd name="connsiteX2" fmla="*/ 1163826 w 1163826"/>
                  <a:gd name="connsiteY2" fmla="*/ 581773 h 581773"/>
                  <a:gd name="connsiteX3" fmla="*/ 0 w 1163826"/>
                  <a:gd name="connsiteY3" fmla="*/ 581773 h 581773"/>
                  <a:gd name="connsiteX4" fmla="*/ 0 w 1163826"/>
                  <a:gd name="connsiteY4" fmla="*/ 0 h 58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3826" h="581773">
                    <a:moveTo>
                      <a:pt x="0" y="0"/>
                    </a:moveTo>
                    <a:lnTo>
                      <a:pt x="1163826" y="0"/>
                    </a:lnTo>
                    <a:lnTo>
                      <a:pt x="1163826" y="581773"/>
                    </a:lnTo>
                    <a:lnTo>
                      <a:pt x="0" y="58177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marR="0" lvl="0" indent="0" algn="l" defTabSz="5778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Exemplos</a:t>
                </a: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:</a:t>
                </a:r>
              </a:p>
              <a:p>
                <a:pPr marL="0" marR="0" lvl="0" indent="0" algn="l" defTabSz="5778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Entrou na livraria </a:t>
                </a:r>
                <a:r>
                  <a:rPr kumimoji="0" lang="pt-BR" sz="22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</a:t>
                </a: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comprou um livro de José de Alencar.</a:t>
                </a:r>
              </a:p>
              <a:p>
                <a:pPr marL="0" marR="0" lvl="0" indent="0" algn="l" defTabSz="5778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conjunção unindo duas orações</a:t>
                </a:r>
              </a:p>
            </p:txBody>
          </p:sp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CCF294DF-A3D2-4AAF-AFFD-6E088B751BE8}"/>
                  </a:ext>
                </a:extLst>
              </p:cNvPr>
              <p:cNvSpPr txBox="1"/>
              <p:nvPr/>
            </p:nvSpPr>
            <p:spPr>
              <a:xfrm>
                <a:off x="1001228" y="1053321"/>
                <a:ext cx="8222285" cy="830997"/>
              </a:xfrm>
              <a:prstGeom prst="rect">
                <a:avLst/>
              </a:prstGeom>
              <a:solidFill>
                <a:srgbClr val="6D6834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Coesão</a:t>
                </a:r>
              </a:p>
            </p:txBody>
          </p:sp>
        </p:grp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2B1893C1-2E47-4D84-B5E5-E3347450FE24}"/>
                </a:ext>
              </a:extLst>
            </p:cNvPr>
            <p:cNvSpPr/>
            <p:nvPr/>
          </p:nvSpPr>
          <p:spPr>
            <a:xfrm>
              <a:off x="2446001" y="5168365"/>
              <a:ext cx="8640000" cy="972000"/>
            </a:xfrm>
            <a:custGeom>
              <a:avLst/>
              <a:gdLst>
                <a:gd name="connsiteX0" fmla="*/ 0 w 1163826"/>
                <a:gd name="connsiteY0" fmla="*/ 0 h 581773"/>
                <a:gd name="connsiteX1" fmla="*/ 1163826 w 1163826"/>
                <a:gd name="connsiteY1" fmla="*/ 0 h 581773"/>
                <a:gd name="connsiteX2" fmla="*/ 1163826 w 1163826"/>
                <a:gd name="connsiteY2" fmla="*/ 581773 h 581773"/>
                <a:gd name="connsiteX3" fmla="*/ 0 w 1163826"/>
                <a:gd name="connsiteY3" fmla="*/ 581773 h 581773"/>
                <a:gd name="connsiteX4" fmla="*/ 0 w 1163826"/>
                <a:gd name="connsiteY4" fmla="*/ 0 h 58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3826" h="581773">
                  <a:moveTo>
                    <a:pt x="0" y="0"/>
                  </a:moveTo>
                  <a:lnTo>
                    <a:pt x="1163826" y="0"/>
                  </a:lnTo>
                  <a:lnTo>
                    <a:pt x="1163826" y="581773"/>
                  </a:lnTo>
                  <a:lnTo>
                    <a:pt x="0" y="5817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marL="0" marR="0" lvl="0" indent="0" algn="l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crianças </a:t>
              </a:r>
              <a:r>
                <a:rPr kumimoji="0" lang="pt-BR" sz="2200" b="1" i="0" u="sng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</a:t>
              </a: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os pais gostaram de passear no parque.</a:t>
              </a:r>
            </a:p>
            <a:p>
              <a:pPr marL="0" marR="0" lvl="0" indent="0" algn="l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conjunção unindo dois termos de mesma função sintática: ambos são núcleos do sujeito.</a:t>
              </a: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62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3">
            <a:extLst>
              <a:ext uri="{FF2B5EF4-FFF2-40B4-BE49-F238E27FC236}">
                <a16:creationId xmlns:a16="http://schemas.microsoft.com/office/drawing/2014/main" id="{0666EDC7-7A63-4771-BB08-2FD499017F0A}"/>
              </a:ext>
            </a:extLst>
          </p:cNvPr>
          <p:cNvSpPr/>
          <p:nvPr/>
        </p:nvSpPr>
        <p:spPr>
          <a:xfrm>
            <a:off x="418741" y="926717"/>
            <a:ext cx="1584000" cy="1584000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5C7F552F-1401-489B-A0DD-2F5C58F855DB}"/>
              </a:ext>
            </a:extLst>
          </p:cNvPr>
          <p:cNvSpPr/>
          <p:nvPr/>
        </p:nvSpPr>
        <p:spPr>
          <a:xfrm>
            <a:off x="1095502" y="1232717"/>
            <a:ext cx="8640000" cy="972000"/>
          </a:xfrm>
          <a:custGeom>
            <a:avLst/>
            <a:gdLst>
              <a:gd name="connsiteX0" fmla="*/ 0 w 1163826"/>
              <a:gd name="connsiteY0" fmla="*/ 0 h 581773"/>
              <a:gd name="connsiteX1" fmla="*/ 1163826 w 1163826"/>
              <a:gd name="connsiteY1" fmla="*/ 0 h 581773"/>
              <a:gd name="connsiteX2" fmla="*/ 1163826 w 1163826"/>
              <a:gd name="connsiteY2" fmla="*/ 581773 h 581773"/>
              <a:gd name="connsiteX3" fmla="*/ 0 w 1163826"/>
              <a:gd name="connsiteY3" fmla="*/ 581773 h 581773"/>
              <a:gd name="connsiteX4" fmla="*/ 0 w 1163826"/>
              <a:gd name="connsiteY4" fmla="*/ 0 h 58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3826" h="581773">
                <a:moveTo>
                  <a:pt x="0" y="0"/>
                </a:moveTo>
                <a:lnTo>
                  <a:pt x="1163826" y="0"/>
                </a:lnTo>
                <a:lnTo>
                  <a:pt x="1163826" y="581773"/>
                </a:lnTo>
                <a:lnTo>
                  <a:pt x="0" y="5817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a conjunção é formada por mais de uma palavra, ela recebe o nome de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locução conjuntiva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A56E3F37-ECA3-49FD-805C-5749A6869C23}"/>
              </a:ext>
            </a:extLst>
          </p:cNvPr>
          <p:cNvSpPr/>
          <p:nvPr/>
        </p:nvSpPr>
        <p:spPr>
          <a:xfrm>
            <a:off x="1776000" y="2403589"/>
            <a:ext cx="8640000" cy="972000"/>
          </a:xfrm>
          <a:custGeom>
            <a:avLst/>
            <a:gdLst>
              <a:gd name="connsiteX0" fmla="*/ 0 w 1163826"/>
              <a:gd name="connsiteY0" fmla="*/ 0 h 581773"/>
              <a:gd name="connsiteX1" fmla="*/ 1163826 w 1163826"/>
              <a:gd name="connsiteY1" fmla="*/ 0 h 581773"/>
              <a:gd name="connsiteX2" fmla="*/ 1163826 w 1163826"/>
              <a:gd name="connsiteY2" fmla="*/ 581773 h 581773"/>
              <a:gd name="connsiteX3" fmla="*/ 0 w 1163826"/>
              <a:gd name="connsiteY3" fmla="*/ 581773 h 581773"/>
              <a:gd name="connsiteX4" fmla="*/ 0 w 1163826"/>
              <a:gd name="connsiteY4" fmla="*/ 0 h 58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3826" h="581773">
                <a:moveTo>
                  <a:pt x="0" y="0"/>
                </a:moveTo>
                <a:lnTo>
                  <a:pt x="1163826" y="0"/>
                </a:lnTo>
                <a:lnTo>
                  <a:pt x="1163826" y="581773"/>
                </a:lnTo>
                <a:lnTo>
                  <a:pt x="0" y="5817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medida que, mesmo que, ainda que, assim que, desde que, visto que etc.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E4831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6CA33EE0-6E65-4990-851D-351551484535}"/>
              </a:ext>
            </a:extLst>
          </p:cNvPr>
          <p:cNvSpPr/>
          <p:nvPr/>
        </p:nvSpPr>
        <p:spPr>
          <a:xfrm>
            <a:off x="2002741" y="3299095"/>
            <a:ext cx="8640000" cy="972000"/>
          </a:xfrm>
          <a:custGeom>
            <a:avLst/>
            <a:gdLst>
              <a:gd name="connsiteX0" fmla="*/ 0 w 1163826"/>
              <a:gd name="connsiteY0" fmla="*/ 0 h 581773"/>
              <a:gd name="connsiteX1" fmla="*/ 1163826 w 1163826"/>
              <a:gd name="connsiteY1" fmla="*/ 0 h 581773"/>
              <a:gd name="connsiteX2" fmla="*/ 1163826 w 1163826"/>
              <a:gd name="connsiteY2" fmla="*/ 581773 h 581773"/>
              <a:gd name="connsiteX3" fmla="*/ 0 w 1163826"/>
              <a:gd name="connsiteY3" fmla="*/ 581773 h 581773"/>
              <a:gd name="connsiteX4" fmla="*/ 0 w 1163826"/>
              <a:gd name="connsiteY4" fmla="*/ 0 h 58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3826" h="581773">
                <a:moveTo>
                  <a:pt x="0" y="0"/>
                </a:moveTo>
                <a:lnTo>
                  <a:pt x="1163826" y="0"/>
                </a:lnTo>
                <a:lnTo>
                  <a:pt x="1163826" y="581773"/>
                </a:lnTo>
                <a:lnTo>
                  <a:pt x="0" y="5817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marL="0" marR="0" lvl="0" indent="0" algn="l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Pensei em falar-lhe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assim que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entrei na barca.</a:t>
            </a:r>
          </a:p>
        </p:txBody>
      </p:sp>
      <p:sp>
        <p:nvSpPr>
          <p:cNvPr id="9" name="Seta: Circular 8">
            <a:extLst>
              <a:ext uri="{FF2B5EF4-FFF2-40B4-BE49-F238E27FC236}">
                <a16:creationId xmlns:a16="http://schemas.microsoft.com/office/drawing/2014/main" id="{5C4C4F5B-9C3E-444C-A603-DAEE393B8444}"/>
              </a:ext>
            </a:extLst>
          </p:cNvPr>
          <p:cNvSpPr/>
          <p:nvPr/>
        </p:nvSpPr>
        <p:spPr>
          <a:xfrm>
            <a:off x="8718419" y="3892443"/>
            <a:ext cx="1584000" cy="1584000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8A3EF1E5-3F4F-4743-BC5A-D5B923377341}"/>
              </a:ext>
            </a:extLst>
          </p:cNvPr>
          <p:cNvSpPr/>
          <p:nvPr/>
        </p:nvSpPr>
        <p:spPr>
          <a:xfrm>
            <a:off x="1095502" y="4284789"/>
            <a:ext cx="8640000" cy="1548000"/>
          </a:xfrm>
          <a:custGeom>
            <a:avLst/>
            <a:gdLst>
              <a:gd name="connsiteX0" fmla="*/ 0 w 1163826"/>
              <a:gd name="connsiteY0" fmla="*/ 0 h 581773"/>
              <a:gd name="connsiteX1" fmla="*/ 1163826 w 1163826"/>
              <a:gd name="connsiteY1" fmla="*/ 0 h 581773"/>
              <a:gd name="connsiteX2" fmla="*/ 1163826 w 1163826"/>
              <a:gd name="connsiteY2" fmla="*/ 581773 h 581773"/>
              <a:gd name="connsiteX3" fmla="*/ 0 w 1163826"/>
              <a:gd name="connsiteY3" fmla="*/ 581773 h 581773"/>
              <a:gd name="connsiteX4" fmla="*/ 0 w 1163826"/>
              <a:gd name="connsiteY4" fmla="*/ 0 h 58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3826" h="581773">
                <a:moveTo>
                  <a:pt x="0" y="0"/>
                </a:moveTo>
                <a:lnTo>
                  <a:pt x="1163826" y="0"/>
                </a:lnTo>
                <a:lnTo>
                  <a:pt x="1163826" y="581773"/>
                </a:lnTo>
                <a:lnTo>
                  <a:pt x="0" y="5817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55" tIns="8255" rIns="8255" bIns="8255" numCol="1" spcCol="127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relações estabelecidas pelas conjunções no texto fortalecem a ligação/conexão entre palavras ou orações estabelecendo 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coesão 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ideias e sentidos do texto.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2417742" y="603266"/>
            <a:ext cx="6166773" cy="70788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>
                    <a:lumMod val="50000"/>
                  </a:schemeClr>
                </a:solidFill>
              </a:rPr>
              <a:t>Coesão</a:t>
            </a:r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449523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482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Roboto</vt:lpstr>
      <vt:lpstr>1_Tema do Office</vt:lpstr>
      <vt:lpstr>Unidade 1</vt:lpstr>
      <vt:lpstr>Apresentação do PowerPoint</vt:lpstr>
      <vt:lpstr>Apresentação do PowerPoint</vt:lpstr>
      <vt:lpstr>Apresentação do PowerPoint</vt:lpstr>
      <vt:lpstr>Apresentação do PowerPoint</vt:lpstr>
      <vt:lpstr>Pronomes indefinidos</vt:lpstr>
      <vt:lpstr>Pronomes relativos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Língua Portuguesa Linguagem &amp; Conhecimento</dc:title>
  <dc:creator>Alessandra de Proença</dc:creator>
  <cp:lastModifiedBy>João Paulo Bortoluci</cp:lastModifiedBy>
  <cp:revision>72</cp:revision>
  <dcterms:created xsi:type="dcterms:W3CDTF">2019-04-04T10:21:04Z</dcterms:created>
  <dcterms:modified xsi:type="dcterms:W3CDTF">2020-04-03T14:16:57Z</dcterms:modified>
</cp:coreProperties>
</file>