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7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948D17-7F88-463C-BB5E-BF1773BB02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5626D-8B74-466A-8E42-BBB6C82BD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F1D0EB-D38F-42E5-9527-FB065F6D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0E6E57-31D2-44EE-9897-BFB64A16C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5DBE8B-E8DE-4FE3-A1C6-36C1E508A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118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FBA44-9807-422B-ADE4-25FDC674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71C7EE-2B6F-4DDA-8F97-F4EECFE9F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01BD8E-0F7A-4F75-B7D0-F087970BF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F91BBC-82C2-4CD8-AA58-4DD1CD8E7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A02858-CD1F-4C6F-AA66-469F23C6C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24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39266-3300-4444-B604-1B4C11E2B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C5DAFB-B114-4D7B-90F2-AF47C1F76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C416BB-56C6-47A8-89EA-4F249A7B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986633-4145-483C-9105-DD77E4D6A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029D67-5A4F-4DF5-B8AD-E88A3B0A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581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57272-8E07-4094-A1AC-5C580841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D1707A-C41F-4B20-85BC-BDDA966A4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FBC6C54-9AEA-4AFF-BD6D-86B20C2D1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9DFB6F-C5DD-4977-8F6E-926BF42E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D4A2E5-08F5-4E35-8CE1-2A6EC1712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D3FCD8-8DC0-43C8-A448-02D46C14B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41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2A5125-CD8A-478D-8BDE-D27A298A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9854C5-697F-4A5B-9572-9133670E9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6F3685-9BFC-4899-A351-C75A26CFE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9E21A59-632D-4405-B0C2-F22E12F5C9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4863C31-9697-4A2D-A2CA-70746D8965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34353FD-FBD3-465B-8893-A5DFBDC0B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201FD97-5EBF-40BD-8D99-3041EC93A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70F856D-CE65-4A7D-8B50-6A1A7994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29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7E7F75-0DF9-4631-9BAE-E7A172793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51C5B15-55A8-4702-AA32-3494550E1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E5EAD7-7279-4D27-9905-FC9262773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9CB1341-3239-4270-9634-2718319C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46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8F665EB-BF15-4619-AE21-AC2444548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98D4F25-A0A9-447C-8A56-3E585E53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90F2D8-E0A8-4EC1-A146-DFFDD75D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3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9A195-6D2E-46FE-90E8-BE6E78731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D23FED-7D5A-47CA-B209-D7191A563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67A63B3-3464-436F-A0A7-41D7016A9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0A6347-BEEA-4C16-BB12-7B3F97F6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726268-42F4-4947-90E8-0D2776FB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1CBFF5-59F7-45EF-95F3-DDD20BB1C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22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DEB04E-A4EA-4F68-A284-BA1BB9CE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81B9A86-5D8E-45E0-BA21-6F482E774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E2629-70B1-4E75-A0D0-0E00D1B26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51069F-FDCD-44ED-A83E-E4931955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C91313-72AA-4D08-A3F4-5C6B5E3A5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9B44D5-1F7C-40A5-B7D7-1C14CC8C7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7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12601-851E-491C-B541-2E75781AA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23F9BD2-033A-48A3-87F5-428DB9FCD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7B674D-E4F9-4FA3-9C64-817E9E2D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676EB5-F77F-40D8-B848-D451BDF7B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2ABE48-A42E-4655-BB9A-64FE8DDD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425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DB298A-6F69-4F96-84C7-DAE8C400D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1C71212-F66E-4A5B-91C4-F114995A0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158CFA-48CD-4BA0-B135-503931EC6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EC1B47-AEEC-4C0F-ADFE-D0A37C09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7524D6-5D14-4475-8444-3D53BC59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4267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492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713FE7A-73EB-4E90-8FFD-D9D8BC457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C16301-6765-4DB6-A7D9-DB4809958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068DBF-2565-4D40-A895-BACBF0AF8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5E924-7AB2-40F5-8B8E-5269CCCBEE0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A24654-7C83-4512-8F19-8AF95F18A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03CBF8-61F7-4AC9-A2AB-A5141B34A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A99C7-942A-43A6-A9BB-31A2AB5734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8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6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Imagem 7"/>
          <p:cNvPicPr/>
          <p:nvPr/>
        </p:nvPicPr>
        <p:blipFill>
          <a:blip r:embed="rId2"/>
          <a:stretch/>
        </p:blipFill>
        <p:spPr>
          <a:xfrm>
            <a:off x="2078305" y="3593145"/>
            <a:ext cx="8977122" cy="3144124"/>
          </a:xfrm>
          <a:prstGeom prst="rect">
            <a:avLst/>
          </a:prstGeom>
          <a:ln>
            <a:noFill/>
          </a:ln>
        </p:spPr>
      </p:pic>
      <p:sp>
        <p:nvSpPr>
          <p:cNvPr id="505" name="TextShape 3"/>
          <p:cNvSpPr txBox="1"/>
          <p:nvPr/>
        </p:nvSpPr>
        <p:spPr>
          <a:xfrm>
            <a:off x="1140181" y="303036"/>
            <a:ext cx="9944112" cy="1125564"/>
          </a:xfrm>
          <a:prstGeom prst="rect">
            <a:avLst/>
          </a:prstGeom>
          <a:solidFill>
            <a:srgbClr val="ED7D31"/>
          </a:solidFill>
          <a:ln w="19080">
            <a:solidFill>
              <a:srgbClr val="FFFFFF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Concordância nominal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06" name="TextShape 4"/>
          <p:cNvSpPr txBox="1"/>
          <p:nvPr/>
        </p:nvSpPr>
        <p:spPr>
          <a:xfrm>
            <a:off x="1169046" y="1620941"/>
            <a:ext cx="9944111" cy="2073216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26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0" strike="noStrike" spc="-1" dirty="0">
                <a:latin typeface="RobotoBR"/>
              </a:rPr>
              <a:t>As palavras concordam em gênero e número com o substantivo ao qual estão relacionadas. Ou seja, adjetivos, pronomes, artigos e numerais são flexionados para acompanhar o substantivo. E a isso chamamos de </a:t>
            </a:r>
            <a:r>
              <a:rPr lang="pt-BR" sz="2400" b="1" strike="noStrike" spc="-1" dirty="0">
                <a:latin typeface="RobotoBR"/>
              </a:rPr>
              <a:t>concordância nominal</a:t>
            </a:r>
            <a:r>
              <a:rPr lang="pt-BR" sz="2400" b="0" strike="noStrike" spc="-1" dirty="0">
                <a:latin typeface="RobotoBR"/>
              </a:rPr>
              <a:t>.</a:t>
            </a:r>
            <a:endParaRPr lang="pt-BR" sz="2400" b="0" strike="noStrike" spc="-1" dirty="0">
              <a:latin typeface="Calibri"/>
            </a:endParaRPr>
          </a:p>
          <a:p>
            <a:pPr marL="34326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0" strike="noStrike" spc="-1" dirty="0">
                <a:latin typeface="RobotoBR"/>
              </a:rPr>
              <a:t>Ao lado, concordância do adjetivo quando ele se refere a mais de um substantivo.</a:t>
            </a:r>
            <a:endParaRPr lang="pt-BR" sz="2400" b="0" strike="noStrike" spc="-1" dirty="0"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extShape 2"/>
          <p:cNvSpPr txBox="1"/>
          <p:nvPr/>
        </p:nvSpPr>
        <p:spPr>
          <a:xfrm>
            <a:off x="1298941" y="0"/>
            <a:ext cx="9554429" cy="1269866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Concordância nominal</a:t>
            </a:r>
          </a:p>
        </p:txBody>
      </p:sp>
      <p:pic>
        <p:nvPicPr>
          <p:cNvPr id="509" name="Imagem 5"/>
          <p:cNvPicPr/>
          <p:nvPr/>
        </p:nvPicPr>
        <p:blipFill>
          <a:blip r:embed="rId2"/>
          <a:stretch/>
        </p:blipFill>
        <p:spPr>
          <a:xfrm>
            <a:off x="173192" y="3174666"/>
            <a:ext cx="5585444" cy="3145806"/>
          </a:xfrm>
          <a:prstGeom prst="rect">
            <a:avLst/>
          </a:prstGeom>
          <a:ln>
            <a:noFill/>
          </a:ln>
        </p:spPr>
      </p:pic>
      <p:pic>
        <p:nvPicPr>
          <p:cNvPr id="511" name="Imagem 7"/>
          <p:cNvPicPr/>
          <p:nvPr/>
        </p:nvPicPr>
        <p:blipFill>
          <a:blip r:embed="rId3"/>
          <a:stretch/>
        </p:blipFill>
        <p:spPr>
          <a:xfrm>
            <a:off x="5845232" y="3073654"/>
            <a:ext cx="5975126" cy="3405551"/>
          </a:xfrm>
          <a:prstGeom prst="rect">
            <a:avLst/>
          </a:prstGeom>
          <a:ln>
            <a:noFill/>
          </a:ln>
        </p:spPr>
      </p:pic>
      <p:sp>
        <p:nvSpPr>
          <p:cNvPr id="512" name="TextShape 4"/>
          <p:cNvSpPr txBox="1"/>
          <p:nvPr/>
        </p:nvSpPr>
        <p:spPr>
          <a:xfrm>
            <a:off x="1429803" y="1428600"/>
            <a:ext cx="9838505" cy="141416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 primeiro exemplo, os substantivos são nomes próprios ou indicam parentesco.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 segundo caso, o adjetivo aparece depois dos substantivos.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TextShape 2"/>
          <p:cNvSpPr txBox="1"/>
          <p:nvPr/>
        </p:nvSpPr>
        <p:spPr>
          <a:xfrm>
            <a:off x="1200404" y="453824"/>
            <a:ext cx="10023120" cy="857520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txBody>
          <a:bodyPr anchor="ctr">
            <a:normAutofit fontScale="77500" lnSpcReduction="20000"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de adjetivo com mais de um substantivo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15" name="TextShape 3"/>
          <p:cNvSpPr txBox="1"/>
          <p:nvPr/>
        </p:nvSpPr>
        <p:spPr>
          <a:xfrm>
            <a:off x="1171538" y="1493285"/>
            <a:ext cx="10042648" cy="33123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o adjetivo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vem antes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dos substantivos: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0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000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0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000" spc="-1" dirty="0">
              <a:solidFill>
                <a:srgbClr val="000000"/>
              </a:solidFill>
              <a:latin typeface="RobotoBR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Exceção: quando os substantivos são nomes próprios ou de parentesco, o adjetivo é flexionado no plural.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16" name="Imagem 9"/>
          <p:cNvPicPr/>
          <p:nvPr/>
        </p:nvPicPr>
        <p:blipFill>
          <a:blip r:embed="rId2"/>
          <a:stretch/>
        </p:blipFill>
        <p:spPr>
          <a:xfrm>
            <a:off x="1804084" y="2251127"/>
            <a:ext cx="7302931" cy="1717205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extShape 2"/>
          <p:cNvSpPr txBox="1"/>
          <p:nvPr/>
        </p:nvSpPr>
        <p:spPr>
          <a:xfrm>
            <a:off x="1428840" y="1597320"/>
            <a:ext cx="9334080" cy="870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o adjetivo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vem depois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dos substantivos, há duas possibilidades: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19" name="Imagem 5"/>
          <p:cNvPicPr/>
          <p:nvPr/>
        </p:nvPicPr>
        <p:blipFill>
          <a:blip r:embed="rId2"/>
          <a:stretch/>
        </p:blipFill>
        <p:spPr>
          <a:xfrm>
            <a:off x="838080" y="3105000"/>
            <a:ext cx="10515240" cy="2234160"/>
          </a:xfrm>
          <a:prstGeom prst="rect">
            <a:avLst/>
          </a:prstGeom>
          <a:ln>
            <a:noFill/>
          </a:ln>
        </p:spPr>
      </p:pic>
      <p:sp>
        <p:nvSpPr>
          <p:cNvPr id="521" name="TextShape 4"/>
          <p:cNvSpPr txBox="1"/>
          <p:nvPr/>
        </p:nvSpPr>
        <p:spPr>
          <a:xfrm>
            <a:off x="852513" y="542968"/>
            <a:ext cx="10515240" cy="71532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 fontScale="77500" lnSpcReduction="20000"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de adjetivo com mais de um substantivo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extShape 2"/>
          <p:cNvSpPr txBox="1"/>
          <p:nvPr/>
        </p:nvSpPr>
        <p:spPr>
          <a:xfrm>
            <a:off x="838080" y="1284297"/>
            <a:ext cx="10515240" cy="14574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o adjetivo exerce a função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predicativo do sujeito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predicativo do objeto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(com mais de um núcleo formado por substantivo), ele deve ser flexionado no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plural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(e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masculino plural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os substantivos forem de gêneros diferentes).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24" name="Imagem 5"/>
          <p:cNvPicPr/>
          <p:nvPr/>
        </p:nvPicPr>
        <p:blipFill>
          <a:blip r:embed="rId2"/>
          <a:stretch/>
        </p:blipFill>
        <p:spPr>
          <a:xfrm>
            <a:off x="924675" y="2871630"/>
            <a:ext cx="10693625" cy="3044800"/>
          </a:xfrm>
          <a:prstGeom prst="rect">
            <a:avLst/>
          </a:prstGeom>
          <a:ln>
            <a:noFill/>
          </a:ln>
        </p:spPr>
      </p:pic>
      <p:sp>
        <p:nvSpPr>
          <p:cNvPr id="526" name="TextShape 4"/>
          <p:cNvSpPr txBox="1"/>
          <p:nvPr/>
        </p:nvSpPr>
        <p:spPr>
          <a:xfrm>
            <a:off x="838080" y="514107"/>
            <a:ext cx="10515240" cy="71532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 fontScale="77500" lnSpcReduction="20000"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de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djetivo com mais de um substantivo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Line 2"/>
          <p:cNvSpPr/>
          <p:nvPr/>
        </p:nvSpPr>
        <p:spPr>
          <a:xfrm>
            <a:off x="1190880" y="3909960"/>
            <a:ext cx="2586960" cy="360"/>
          </a:xfrm>
          <a:prstGeom prst="line">
            <a:avLst/>
          </a:prstGeom>
          <a:ln w="2232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29" name="Espaço Reservado para Conteúdo 5"/>
          <p:cNvPicPr/>
          <p:nvPr/>
        </p:nvPicPr>
        <p:blipFill>
          <a:blip r:embed="rId2"/>
          <a:stretch/>
        </p:blipFill>
        <p:spPr>
          <a:xfrm>
            <a:off x="5020952" y="707084"/>
            <a:ext cx="6940800" cy="5829841"/>
          </a:xfrm>
          <a:prstGeom prst="rect">
            <a:avLst/>
          </a:prstGeom>
          <a:ln>
            <a:noFill/>
          </a:ln>
        </p:spPr>
      </p:pic>
      <p:sp>
        <p:nvSpPr>
          <p:cNvPr id="530" name="CustomShape 3"/>
          <p:cNvSpPr/>
          <p:nvPr/>
        </p:nvSpPr>
        <p:spPr>
          <a:xfrm>
            <a:off x="365826" y="465423"/>
            <a:ext cx="4331880" cy="61790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1" name="TextShape 4"/>
          <p:cNvSpPr txBox="1"/>
          <p:nvPr/>
        </p:nvSpPr>
        <p:spPr>
          <a:xfrm>
            <a:off x="674280" y="914400"/>
            <a:ext cx="3657240" cy="3313678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Concordância</a:t>
            </a:r>
          </a:p>
          <a:p>
            <a:pPr algn="ctr">
              <a:lnSpc>
                <a:spcPct val="90000"/>
              </a:lnSpc>
            </a:pPr>
            <a:endParaRPr lang="pt-BR" sz="4400" b="1" strike="noStrike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verbal: </a:t>
            </a:r>
          </a:p>
          <a:p>
            <a:pPr algn="ctr">
              <a:lnSpc>
                <a:spcPct val="90000"/>
              </a:lnSpc>
            </a:pPr>
            <a:endParaRPr lang="pt-BR" sz="4400" b="1" strike="noStrike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sujeito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imples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TextShape 1"/>
          <p:cNvSpPr txBox="1"/>
          <p:nvPr/>
        </p:nvSpPr>
        <p:spPr>
          <a:xfrm>
            <a:off x="1321626" y="445339"/>
            <a:ext cx="9603000" cy="1012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Concordância verbal: sujeito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c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omposto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35" name="TextShape 3"/>
          <p:cNvSpPr txBox="1"/>
          <p:nvPr/>
        </p:nvSpPr>
        <p:spPr>
          <a:xfrm>
            <a:off x="1408222" y="1904965"/>
            <a:ext cx="9603000" cy="586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o sujeito é composto, o verbo fica, geralmente, no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plural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36" name="Imagem 5"/>
          <p:cNvPicPr/>
          <p:nvPr/>
        </p:nvPicPr>
        <p:blipFill>
          <a:blip r:embed="rId2"/>
          <a:stretch/>
        </p:blipFill>
        <p:spPr>
          <a:xfrm>
            <a:off x="1451520" y="2999880"/>
            <a:ext cx="8831520" cy="280368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extShape 1"/>
          <p:cNvSpPr txBox="1"/>
          <p:nvPr/>
        </p:nvSpPr>
        <p:spPr>
          <a:xfrm>
            <a:off x="786928" y="357617"/>
            <a:ext cx="10587960" cy="10623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verbal: sujeito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omposto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39" name="Imagem 4"/>
          <p:cNvPicPr/>
          <p:nvPr/>
        </p:nvPicPr>
        <p:blipFill>
          <a:blip r:embed="rId2"/>
          <a:stretch/>
        </p:blipFill>
        <p:spPr>
          <a:xfrm>
            <a:off x="1027604" y="1772260"/>
            <a:ext cx="5207310" cy="4476060"/>
          </a:xfrm>
          <a:prstGeom prst="rect">
            <a:avLst/>
          </a:prstGeom>
          <a:ln>
            <a:noFill/>
          </a:ln>
        </p:spPr>
      </p:pic>
      <p:sp>
        <p:nvSpPr>
          <p:cNvPr id="540" name="TextShape 3"/>
          <p:cNvSpPr txBox="1"/>
          <p:nvPr/>
        </p:nvSpPr>
        <p:spPr>
          <a:xfrm>
            <a:off x="6133885" y="2465906"/>
            <a:ext cx="5391808" cy="174774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Se o sujeito estiver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depois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verbo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a concordância pode ser feita com o núcleo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mais próximo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o verbo vai para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plural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TextShape 1"/>
          <p:cNvSpPr txBox="1"/>
          <p:nvPr/>
        </p:nvSpPr>
        <p:spPr>
          <a:xfrm>
            <a:off x="1413131" y="297265"/>
            <a:ext cx="9893880" cy="103068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verbal: sujeito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omposto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42" name="Imagem 4"/>
          <p:cNvPicPr/>
          <p:nvPr/>
        </p:nvPicPr>
        <p:blipFill>
          <a:blip r:embed="rId2"/>
          <a:stretch/>
        </p:blipFill>
        <p:spPr>
          <a:xfrm>
            <a:off x="1365120" y="1486321"/>
            <a:ext cx="6197600" cy="4458963"/>
          </a:xfrm>
          <a:prstGeom prst="rect">
            <a:avLst/>
          </a:prstGeom>
          <a:ln>
            <a:noFill/>
          </a:ln>
        </p:spPr>
      </p:pic>
      <p:sp>
        <p:nvSpPr>
          <p:cNvPr id="545" name="TextShape 4"/>
          <p:cNvSpPr txBox="1"/>
          <p:nvPr/>
        </p:nvSpPr>
        <p:spPr>
          <a:xfrm>
            <a:off x="7709237" y="1486320"/>
            <a:ext cx="3822468" cy="4502253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Se o </a:t>
            </a: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sujeito composto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é formado por </a:t>
            </a: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diferentes pessoas gramaticais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, o verbo vai para o </a:t>
            </a: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plural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e a concordância de pessoa se dá da seguinte forma:</a:t>
            </a: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A 1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 prevalece sobre as demais — se um dos núcleos do sujeito se referir à 1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pessoa, o verbo concordará com ele, ficando na 1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 do plural.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TextShape 1"/>
          <p:cNvSpPr txBox="1"/>
          <p:nvPr/>
        </p:nvSpPr>
        <p:spPr>
          <a:xfrm>
            <a:off x="866944" y="177446"/>
            <a:ext cx="10515240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verbal: sujeito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omposto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47" name="TextShape 2"/>
          <p:cNvSpPr txBox="1"/>
          <p:nvPr/>
        </p:nvSpPr>
        <p:spPr>
          <a:xfrm>
            <a:off x="809214" y="1782269"/>
            <a:ext cx="3797280" cy="393213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800100" indent="-342900">
              <a:lnSpc>
                <a:spcPct val="90000"/>
              </a:lnSpc>
              <a:spcBef>
                <a:spcPts val="499"/>
              </a:spcBef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A 2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 prevalece sobre a 3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 quando não há 1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 — se um dos núcleos do sujeito se referir à 2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pessoa, o verbo concordará com ele, ficando na 2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 pessoa do plural.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48" name="Imagem 6"/>
          <p:cNvPicPr/>
          <p:nvPr/>
        </p:nvPicPr>
        <p:blipFill>
          <a:blip r:embed="rId2"/>
          <a:stretch/>
        </p:blipFill>
        <p:spPr>
          <a:xfrm>
            <a:off x="5065868" y="1601763"/>
            <a:ext cx="6451405" cy="4704278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CustomShape 1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0" name="CustomShape 2"/>
          <p:cNvSpPr/>
          <p:nvPr/>
        </p:nvSpPr>
        <p:spPr>
          <a:xfrm>
            <a:off x="4654440" y="0"/>
            <a:ext cx="141840" cy="685764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51" name="Group 3"/>
          <p:cNvGrpSpPr/>
          <p:nvPr/>
        </p:nvGrpSpPr>
        <p:grpSpPr>
          <a:xfrm>
            <a:off x="5459400" y="645480"/>
            <a:ext cx="6089400" cy="5566320"/>
            <a:chOff x="5459400" y="645480"/>
            <a:chExt cx="6089400" cy="5566320"/>
          </a:xfrm>
        </p:grpSpPr>
        <p:sp>
          <p:nvSpPr>
            <p:cNvPr id="553" name="CustomShape 5"/>
            <p:cNvSpPr/>
            <p:nvPr/>
          </p:nvSpPr>
          <p:spPr>
            <a:xfrm>
              <a:off x="5459400" y="645480"/>
              <a:ext cx="6089400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 marL="342900" indent="-342900">
                <a:lnSpc>
                  <a:spcPct val="90000"/>
                </a:lnSpc>
                <a:spcAft>
                  <a:spcPts val="771"/>
                </a:spcAft>
                <a:buFont typeface="Arial"/>
                <a:buChar char="•"/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O som representado pela letra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s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na palavra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pensar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é o mesmo representado pelo dígrafo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ss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554" name="Line 6"/>
            <p:cNvSpPr/>
            <p:nvPr/>
          </p:nvSpPr>
          <p:spPr>
            <a:xfrm>
              <a:off x="5459400" y="2500920"/>
              <a:ext cx="6089400" cy="360"/>
            </a:xfrm>
            <a:prstGeom prst="line">
              <a:avLst/>
            </a:prstGeom>
            <a:ln>
              <a:solidFill>
                <a:schemeClr val="accent2">
                  <a:hueOff val="-727682"/>
                  <a:satOff val="-41964"/>
                  <a:lumOff val="4314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5" name="CustomShape 7"/>
            <p:cNvSpPr/>
            <p:nvPr/>
          </p:nvSpPr>
          <p:spPr>
            <a:xfrm>
              <a:off x="5459400" y="2501280"/>
              <a:ext cx="6089400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 marL="342900" indent="-342900">
                <a:lnSpc>
                  <a:spcPct val="90000"/>
                </a:lnSpc>
                <a:spcAft>
                  <a:spcPts val="771"/>
                </a:spcAft>
                <a:buFont typeface="Arial"/>
                <a:buChar char="•"/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O dígrafo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ss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aparece sempre entre vogais, e a letra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s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, quando representa esse mesmo som no meio das palavras, aparece entre consoante e vogal.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556" name="Line 8"/>
            <p:cNvSpPr/>
            <p:nvPr/>
          </p:nvSpPr>
          <p:spPr>
            <a:xfrm>
              <a:off x="5459400" y="4356720"/>
              <a:ext cx="6089400" cy="360"/>
            </a:xfrm>
            <a:prstGeom prst="line">
              <a:avLst/>
            </a:prstGeom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7" name="CustomShape 9"/>
            <p:cNvSpPr/>
            <p:nvPr/>
          </p:nvSpPr>
          <p:spPr>
            <a:xfrm>
              <a:off x="5459400" y="4356720"/>
              <a:ext cx="6089400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 marL="342900" indent="-342900">
                <a:lnSpc>
                  <a:spcPct val="90000"/>
                </a:lnSpc>
                <a:spcAft>
                  <a:spcPts val="771"/>
                </a:spcAft>
                <a:buFont typeface="Arial"/>
                <a:buChar char="•"/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Não há uma regra para a grafia das palavras em que as letras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x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e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ç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e os dígrafos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sc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sç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e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xc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são usados para representar esse mesmo som, sendo necessário memorizar as palavras grafadas com eles.</a:t>
              </a:r>
              <a:endParaRPr lang="pt-BR" sz="2200" b="0" strike="noStrike" spc="-1" dirty="0">
                <a:latin typeface="Arial"/>
              </a:endParaRPr>
            </a:p>
          </p:txBody>
        </p:sp>
      </p:grpSp>
      <p:grpSp>
        <p:nvGrpSpPr>
          <p:cNvPr id="558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559" name="CustomShape 11"/>
          <p:cNvSpPr/>
          <p:nvPr/>
        </p:nvSpPr>
        <p:spPr>
          <a:xfrm>
            <a:off x="0" y="-14430"/>
            <a:ext cx="465408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0" name="TextShape 12"/>
          <p:cNvSpPr txBox="1"/>
          <p:nvPr/>
        </p:nvSpPr>
        <p:spPr>
          <a:xfrm>
            <a:off x="838080" y="811080"/>
            <a:ext cx="3335400" cy="5402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Grafia de </a:t>
            </a: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palavras com </a:t>
            </a:r>
            <a:r>
              <a:rPr lang="pt-BR" sz="4400" b="1" i="1" strike="noStrike" spc="-1" dirty="0">
                <a:solidFill>
                  <a:schemeClr val="bg2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pt-BR" sz="4400" b="1" i="1" strike="noStrike" spc="-1" dirty="0">
                <a:solidFill>
                  <a:srgbClr val="E7E6E6"/>
                </a:solidFill>
                <a:latin typeface="Calibri"/>
                <a:cs typeface="Calibri"/>
              </a:rPr>
              <a:t>ç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pt-BR" sz="4400" b="1" i="1" strike="noStrike" spc="-1" dirty="0">
                <a:solidFill>
                  <a:srgbClr val="E7E6E6"/>
                </a:solidFill>
                <a:latin typeface="Calibri"/>
                <a:cs typeface="Calibri"/>
              </a:rPr>
              <a:t>x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pt-BR" sz="4400" b="1" i="1" strike="noStrike" spc="-1" dirty="0">
                <a:solidFill>
                  <a:srgbClr val="E7E6E6"/>
                </a:solidFill>
                <a:latin typeface="Calibri"/>
                <a:cs typeface="Calibri"/>
              </a:rPr>
              <a:t>ss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pt-BR" sz="4400" b="1" i="1" strike="noStrike" spc="-1" dirty="0">
                <a:solidFill>
                  <a:srgbClr val="E7E6E6"/>
                </a:solidFill>
                <a:latin typeface="Calibri"/>
                <a:cs typeface="Calibri"/>
              </a:rPr>
              <a:t>sc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pt-BR" sz="4400" b="1" i="1" strike="noStrike" spc="-1" dirty="0">
                <a:solidFill>
                  <a:srgbClr val="E7E6E6"/>
                </a:solidFill>
                <a:latin typeface="Calibri"/>
                <a:cs typeface="Calibri"/>
              </a:rPr>
              <a:t>sç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pt-BR" sz="4400" b="1" i="1" strike="noStrike" spc="-1" dirty="0">
                <a:solidFill>
                  <a:srgbClr val="E7E6E6"/>
                </a:solidFill>
                <a:latin typeface="Calibri"/>
                <a:cs typeface="Calibri"/>
              </a:rPr>
              <a:t>xc</a:t>
            </a:r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443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roup 3"/>
          <p:cNvGrpSpPr/>
          <p:nvPr/>
        </p:nvGrpSpPr>
        <p:grpSpPr>
          <a:xfrm>
            <a:off x="764932" y="945340"/>
            <a:ext cx="10966419" cy="5432780"/>
            <a:chOff x="5276880" y="945340"/>
            <a:chExt cx="6448526" cy="5432780"/>
          </a:xfrm>
        </p:grpSpPr>
        <p:sp>
          <p:nvSpPr>
            <p:cNvPr id="564" name="CustomShape 4"/>
            <p:cNvSpPr/>
            <p:nvPr/>
          </p:nvSpPr>
          <p:spPr>
            <a:xfrm>
              <a:off x="5276880" y="945340"/>
              <a:ext cx="6440040" cy="147744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6800" tIns="136800" rIns="64800" bIns="137160" anchor="ctr"/>
            <a:lstStyle/>
            <a:p>
              <a:pPr marL="342900" indent="-342900">
                <a:lnSpc>
                  <a:spcPct val="90000"/>
                </a:lnSpc>
                <a:spcAft>
                  <a:spcPts val="595"/>
                </a:spcAft>
                <a:buFont typeface="Arial"/>
                <a:buChar char="•"/>
              </a:pPr>
              <a:r>
                <a:rPr lang="pt-BR" sz="2400" b="0" strike="noStrike" spc="-1" dirty="0">
                  <a:latin typeface="RobotoBR"/>
                </a:rPr>
                <a:t>O </a:t>
              </a:r>
              <a:r>
                <a:rPr lang="pt-BR" sz="2400" b="1" strike="noStrike" spc="-1" dirty="0">
                  <a:latin typeface="RobotoBR"/>
                </a:rPr>
                <a:t>conto de terror </a:t>
              </a:r>
              <a:r>
                <a:rPr lang="pt-BR" sz="2400" b="0" strike="noStrike" spc="-1" dirty="0">
                  <a:latin typeface="RobotoBR"/>
                </a:rPr>
                <a:t>é uma narrativa curta na qual se costuma explorar elementos como o medo, o pavor, o susto, o sobrenatural, a dor e a desgraça e, às vezes, até mesmo o estranho e o fantástico.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65" name="CustomShape 5"/>
            <p:cNvSpPr/>
            <p:nvPr/>
          </p:nvSpPr>
          <p:spPr>
            <a:xfrm>
              <a:off x="5276880" y="2544252"/>
              <a:ext cx="6440040" cy="148176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7160" tIns="137160" rIns="64800" bIns="137160" anchor="ctr"/>
            <a:lstStyle/>
            <a:p>
              <a:pPr marL="342900" indent="-342900">
                <a:lnSpc>
                  <a:spcPct val="90000"/>
                </a:lnSpc>
                <a:spcAft>
                  <a:spcPts val="595"/>
                </a:spcAft>
                <a:buFont typeface="Arial"/>
                <a:buChar char="•"/>
              </a:pPr>
              <a:r>
                <a:rPr lang="pt-BR" sz="2400" b="0" strike="noStrike" spc="-1" dirty="0">
                  <a:latin typeface="RobotoBR"/>
                </a:rPr>
                <a:t>Cria-se um clima que favorece essa percepção, por meio da descrição de ambientes da história, dos acontecimentos vividos pelas personagens, de diálogos e relações travados entre elas, das sensações, impressões, sentimentos que elas manifestam.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66" name="CustomShape 6"/>
            <p:cNvSpPr/>
            <p:nvPr/>
          </p:nvSpPr>
          <p:spPr>
            <a:xfrm>
              <a:off x="5285366" y="3931028"/>
              <a:ext cx="6440040" cy="131256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8880" tIns="128880" rIns="64800" bIns="128880" anchor="ctr"/>
            <a:lstStyle/>
            <a:p>
              <a:pPr marL="342900" indent="-342900">
                <a:lnSpc>
                  <a:spcPct val="90000"/>
                </a:lnSpc>
                <a:spcAft>
                  <a:spcPts val="595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 narrador, em 1</a:t>
              </a:r>
              <a:r>
                <a:rPr lang="pt-BR" sz="2400" b="0" u="sng" strike="noStrike" spc="-1" baseline="30000" dirty="0">
                  <a:solidFill>
                    <a:srgbClr val="000000"/>
                  </a:solidFill>
                  <a:uFillTx/>
                  <a:latin typeface="RobotoBR"/>
                </a:rPr>
                <a:t>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 ou 3</a:t>
              </a:r>
              <a:r>
                <a:rPr lang="pt-BR" sz="2400" b="0" u="sng" strike="noStrike" spc="-1" baseline="30000" dirty="0">
                  <a:solidFill>
                    <a:srgbClr val="000000"/>
                  </a:solidFill>
                  <a:uFillTx/>
                  <a:latin typeface="RobotoBR"/>
                </a:rPr>
                <a:t>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 pessoa, também contribui para o clima do texto, revelando pensamentos e aspectos da vida das personagens.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7" name="CustomShape 7"/>
            <p:cNvSpPr/>
            <p:nvPr/>
          </p:nvSpPr>
          <p:spPr>
            <a:xfrm>
              <a:off x="5276880" y="4859640"/>
              <a:ext cx="6440040" cy="151848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8960" tIns="138960" rIns="64800" bIns="138960" anchor="ctr"/>
            <a:lstStyle/>
            <a:p>
              <a:pPr marL="342900" indent="-342900">
                <a:lnSpc>
                  <a:spcPct val="90000"/>
                </a:lnSpc>
                <a:spcAft>
                  <a:spcPts val="595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Geralmente, em histórias assim, o leitor fica a par dos acontecimentos até determinado momento, quando se dá uma ruptura, e eventos novos, inesperados ou menos passíveis de serem desvendados passam a ocorrer.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68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570" name="TextShape 10"/>
          <p:cNvSpPr txBox="1"/>
          <p:nvPr/>
        </p:nvSpPr>
        <p:spPr>
          <a:xfrm>
            <a:off x="793799" y="202024"/>
            <a:ext cx="11113156" cy="96683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Conto de terror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Line 2"/>
          <p:cNvSpPr/>
          <p:nvPr/>
        </p:nvSpPr>
        <p:spPr>
          <a:xfrm flipV="1">
            <a:off x="761760" y="2971800"/>
            <a:ext cx="360" cy="914400"/>
          </a:xfrm>
          <a:prstGeom prst="line">
            <a:avLst/>
          </a:prstGeom>
          <a:ln w="1908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73" name="Group 3"/>
          <p:cNvGrpSpPr/>
          <p:nvPr/>
        </p:nvGrpSpPr>
        <p:grpSpPr>
          <a:xfrm>
            <a:off x="1154614" y="1265983"/>
            <a:ext cx="10720379" cy="4774568"/>
            <a:chOff x="1154614" y="1265983"/>
            <a:chExt cx="10720379" cy="4774568"/>
          </a:xfrm>
        </p:grpSpPr>
        <p:sp>
          <p:nvSpPr>
            <p:cNvPr id="575" name="CustomShape 5"/>
            <p:cNvSpPr/>
            <p:nvPr/>
          </p:nvSpPr>
          <p:spPr>
            <a:xfrm>
              <a:off x="1154614" y="1265983"/>
              <a:ext cx="10648216" cy="8985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/>
            <a:lstStyle/>
            <a:p>
              <a:pPr marL="342900" indent="-342900">
                <a:lnSpc>
                  <a:spcPct val="90000"/>
                </a:lnSpc>
                <a:spcAft>
                  <a:spcPts val="700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Pode explorar elementos sobrenaturais e inexplicáveis do ponto de vista racional, além da perda e da morte.</a:t>
              </a:r>
            </a:p>
            <a:p>
              <a:pPr marL="342900" indent="-342900">
                <a:lnSpc>
                  <a:spcPct val="90000"/>
                </a:lnSpc>
                <a:spcAft>
                  <a:spcPts val="700"/>
                </a:spcAft>
                <a:buFont typeface="Arial"/>
                <a:buChar char="•"/>
              </a:pPr>
              <a:endParaRPr lang="pt-BR" sz="2000" spc="-1" dirty="0">
                <a:solidFill>
                  <a:srgbClr val="000000"/>
                </a:solidFill>
                <a:latin typeface="RobotoBR"/>
              </a:endParaRPr>
            </a:p>
            <a:p>
              <a:pPr>
                <a:lnSpc>
                  <a:spcPct val="90000"/>
                </a:lnSpc>
                <a:spcAft>
                  <a:spcPts val="700"/>
                </a:spcAft>
              </a:pP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77" name="CustomShape 7"/>
            <p:cNvSpPr/>
            <p:nvPr/>
          </p:nvSpPr>
          <p:spPr>
            <a:xfrm>
              <a:off x="1197912" y="2098982"/>
              <a:ext cx="10677081" cy="1366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/>
            <a:lstStyle/>
            <a:p>
              <a:pPr marL="342900" indent="-342900">
                <a:lnSpc>
                  <a:spcPct val="90000"/>
                </a:lnSpc>
                <a:spcAft>
                  <a:spcPts val="700"/>
                </a:spcAft>
                <a:buFont typeface="Arial"/>
                <a:buChar char="•"/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M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uitas vezes, o desfecho não alivia a tensão criada ao longo da história, já que nem sempre a causa do medo é totalmente esclarecida ao final da narrativa.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79" name="CustomShape 9"/>
            <p:cNvSpPr/>
            <p:nvPr/>
          </p:nvSpPr>
          <p:spPr>
            <a:xfrm>
              <a:off x="1226777" y="3162505"/>
              <a:ext cx="10636880" cy="131088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/>
            <a:lstStyle/>
            <a:p>
              <a:pPr marL="342900" indent="-342900">
                <a:lnSpc>
                  <a:spcPct val="90000"/>
                </a:lnSpc>
                <a:spcAft>
                  <a:spcPts val="700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Entre os elementos que costumam aparecer em contos que têm como objetivo provocar o medo, o pavor, o horror, a dor ou a angústia estão os seres sobrenaturais, as catástrofes, as pestes, a morte.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81" name="CustomShape 11"/>
            <p:cNvSpPr/>
            <p:nvPr/>
          </p:nvSpPr>
          <p:spPr>
            <a:xfrm>
              <a:off x="1226777" y="4284111"/>
              <a:ext cx="10627303" cy="1756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8760" tIns="68760" rIns="68760" bIns="68760"/>
            <a:lstStyle/>
            <a:p>
              <a:pPr marL="285750" indent="-285750">
                <a:lnSpc>
                  <a:spcPct val="90000"/>
                </a:lnSpc>
                <a:spcAft>
                  <a:spcPts val="62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Há casos em que a introdução de elementos ou acontecimentos fantásticos provoca nas personagens, e consequentemente no leitor, uma sensação de hesitação, de ambiguidade. Nesses casos, não se sabe o que ou quem está causando, de fato, determinado fenômeno, e essa situação também costuma instaurar nas histórias uma atmosfera de medo.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582" name="Group 1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584" name="TextShape 14"/>
          <p:cNvSpPr txBox="1"/>
          <p:nvPr/>
        </p:nvSpPr>
        <p:spPr>
          <a:xfrm>
            <a:off x="1010286" y="144303"/>
            <a:ext cx="10752340" cy="110577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Conto de </a:t>
            </a: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terror</a:t>
            </a:r>
            <a:endParaRPr lang="pt-BR" sz="4400" strike="noStrike" spc="-1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585" name="Line 15"/>
          <p:cNvSpPr/>
          <p:nvPr/>
        </p:nvSpPr>
        <p:spPr>
          <a:xfrm>
            <a:off x="943200" y="2729880"/>
            <a:ext cx="360" cy="12801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CustomShape 1"/>
          <p:cNvSpPr/>
          <p:nvPr/>
        </p:nvSpPr>
        <p:spPr>
          <a:xfrm>
            <a:off x="0" y="2886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7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88" name="Espaço Reservado para Conteúdo 5"/>
          <p:cNvPicPr/>
          <p:nvPr/>
        </p:nvPicPr>
        <p:blipFill>
          <a:blip r:embed="rId2"/>
          <a:stretch/>
        </p:blipFill>
        <p:spPr>
          <a:xfrm>
            <a:off x="3350848" y="649363"/>
            <a:ext cx="8667960" cy="5757690"/>
          </a:xfrm>
          <a:prstGeom prst="rect">
            <a:avLst/>
          </a:prstGeom>
          <a:ln>
            <a:noFill/>
          </a:ln>
        </p:spPr>
      </p:pic>
      <p:sp>
        <p:nvSpPr>
          <p:cNvPr id="589" name="CustomShape 3"/>
          <p:cNvSpPr/>
          <p:nvPr/>
        </p:nvSpPr>
        <p:spPr>
          <a:xfrm>
            <a:off x="0" y="0"/>
            <a:ext cx="2013120" cy="702756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0" name="TextShape 4"/>
          <p:cNvSpPr txBox="1"/>
          <p:nvPr/>
        </p:nvSpPr>
        <p:spPr>
          <a:xfrm>
            <a:off x="510186" y="2074320"/>
            <a:ext cx="2751840" cy="2709000"/>
          </a:xfrm>
          <a:prstGeom prst="rect">
            <a:avLst/>
          </a:prstGeom>
          <a:solidFill>
            <a:srgbClr val="808080"/>
          </a:solidFill>
          <a:ln w="174600">
            <a:solidFill>
              <a:srgbClr val="595959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Conto de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error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91" name="CustomShape 5"/>
          <p:cNvSpPr/>
          <p:nvPr/>
        </p:nvSpPr>
        <p:spPr>
          <a:xfrm>
            <a:off x="10071360" y="1332360"/>
            <a:ext cx="1449720" cy="639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Rectangle 1"/>
          <p:cNvSpPr/>
          <p:nvPr/>
        </p:nvSpPr>
        <p:spPr>
          <a:xfrm>
            <a:off x="10391524" y="591642"/>
            <a:ext cx="1630892" cy="3751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extShape 2"/>
          <p:cNvSpPr txBox="1"/>
          <p:nvPr/>
        </p:nvSpPr>
        <p:spPr>
          <a:xfrm>
            <a:off x="525960" y="466560"/>
            <a:ext cx="11139480" cy="930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5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Narrativa em prosa </a:t>
            </a:r>
            <a:r>
              <a:rPr lang="pt-BR" sz="5400" b="1" i="1" strike="noStrike" spc="-1" dirty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pt-BR" sz="5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pt-BR" sz="5400" b="1" spc="-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pt-BR" sz="5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m </a:t>
            </a:r>
            <a:r>
              <a:rPr lang="pt-BR" sz="5400" b="1" spc="-1" dirty="0">
                <a:solidFill>
                  <a:schemeClr val="bg1"/>
                </a:solidFill>
                <a:latin typeface="Calibri"/>
                <a:cs typeface="Calibri"/>
              </a:rPr>
              <a:t>q</a:t>
            </a:r>
            <a:r>
              <a:rPr lang="pt-BR" sz="5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uadrinhos</a:t>
            </a:r>
            <a:endParaRPr lang="pt-BR" sz="5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595" name="Espaço Reservado para Conteúdo 5"/>
          <p:cNvPicPr/>
          <p:nvPr/>
        </p:nvPicPr>
        <p:blipFill>
          <a:blip r:embed="rId2"/>
          <a:stretch/>
        </p:blipFill>
        <p:spPr>
          <a:xfrm>
            <a:off x="320040" y="1717206"/>
            <a:ext cx="11496600" cy="5021744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780</Words>
  <Application>Microsoft Office PowerPoint</Application>
  <PresentationFormat>Widescreen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RobotoBR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2020-04-03T02:06:57Z</dcterms:created>
  <dcterms:modified xsi:type="dcterms:W3CDTF">2020-04-03T02:08:33Z</dcterms:modified>
</cp:coreProperties>
</file>