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345" r:id="rId3"/>
    <p:sldId id="346" r:id="rId4"/>
    <p:sldId id="356" r:id="rId5"/>
    <p:sldId id="347" r:id="rId6"/>
    <p:sldId id="348" r:id="rId7"/>
    <p:sldId id="349" r:id="rId8"/>
    <p:sldId id="350" r:id="rId9"/>
    <p:sldId id="351" r:id="rId10"/>
    <p:sldId id="352" r:id="rId11"/>
    <p:sldId id="353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AFC53-3892-4C28-9475-0F421CCA5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168EA6-B73A-47EF-B809-01AED80AB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7ADFEB-8322-4EF2-834A-5E57B3AC8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4E4608-AA26-454B-8C0A-13BD0AF0F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7DD57D-1CBC-4791-8386-242AA77C0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889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8E04A-52BC-40D4-963D-8F63B6FE5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A11AEB-891A-4962-8F6A-09165FE9E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FE9BC2-9758-4D20-B1D5-6FD85C7A5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B8BC19-608F-4DA8-BF2B-54E9E0DA9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AC0D08-A2B1-433B-AA29-98C3ED6C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00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FA311-A32C-43B5-B51F-828DAEEA2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7AEAB3-7091-457E-B86B-E333929BB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713C02-678F-4706-AF7F-D03CB1DE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E19BC4-3D5C-431A-8207-371F799FF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6E2A1-98A9-4A50-8371-DE600EE0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66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C314B-9C34-4CED-9F9E-6A5713E25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409C31-D07A-4250-9182-05E0FFE97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01FF9F-36DC-4818-A97C-53CDE52F9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5A986E-28F3-4B66-BAE7-20A19414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3B0E24-52E7-4AC7-8B51-06F86F4B5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D7C4EE-E69F-450D-B1EE-69859B8A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937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B94D2-5684-4D58-96D1-FA61078B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738984-5DC4-429D-8339-3C597D15F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9749DF-EAF3-4CEE-92AC-23E1C6475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16AA65-7C6C-4B55-A803-219B39FBB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50BFCFD-AEA0-4A5A-AD64-8ED2A66AC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3F10C5-68E2-430A-8B5B-E8D9C59A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C953B0-13A8-4ED2-976A-3485D968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D6C0B60-C381-49A2-A5B4-7B4D70CD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47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A385EB-F2B1-4CDA-BA86-85A842FB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480A932-C739-4500-935A-F48EC4DBB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D8F1F1E-0F17-4A72-B271-E6042777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6663770-FDBC-4E5E-B880-FE34081C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34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795742-037A-41F5-809D-2B0A65CD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4FBF020-9654-4E9B-99F7-3C188306B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D37D4B-51E6-4999-B443-63C32ED6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43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121FE-3E59-4337-9D66-926864A4A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F0D6C2-4B80-44E7-8A6A-8F0A88835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D90D1D1-90A0-4FC7-A4F1-FC3C2B341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B50222-79C7-45DC-8608-87DAB5E10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69A6BE-2BCD-4BE2-A2C2-F589C1871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70A763-5F9B-4D37-B89C-FBC0AF9C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39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E1327B-4943-4AEA-9A17-91A6FD7D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7198865-416F-4E74-B742-D374A16F8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37C96F-440A-49AA-AD71-0F13B9520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CCFAEF-ECD1-4D26-AF93-8B8219803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BE927B-45BF-4D09-AE37-66896087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F17D96C-3EC3-4AB5-9685-3B6E1B65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99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7C3A6F-9670-4086-BE3C-468CD5750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9F7FCBF-DBC7-497F-8D50-932EED10B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982035-9C83-4668-A051-D4EF4AC4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F2A62A-EF7F-4A9D-9329-A8F4DAB4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CA4DF8-D9E8-4738-947C-56049005C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08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E5EF29-18FF-4F3D-B1EB-B672EBF817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7F6F88-6FD3-47C7-BFB9-F1AACF590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D92F4F-EA78-4B6D-A89B-268089DA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354AF6-7F9E-4D9C-A4FB-30353A4B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657546-C31A-4466-8DF5-84C59248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353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16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1EA777B-385F-4E64-8869-F6EA2FB78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6D3130-E133-4C11-8B65-11F817622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12050E-42A7-4AA4-B78C-0AE2E8812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77A92-2F2B-4FFB-AF97-46DCC626FE5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B5DC37-20FA-4481-9B07-9123090EE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3AD0D3-19A5-4AB9-93D1-065812EBF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97A90-01FE-4321-9614-2066144796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84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8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TextShape 2"/>
          <p:cNvSpPr txBox="1"/>
          <p:nvPr/>
        </p:nvSpPr>
        <p:spPr>
          <a:xfrm>
            <a:off x="862920" y="1433728"/>
            <a:ext cx="3415680" cy="39598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Formação de palavras: composição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624" name="Group 3"/>
          <p:cNvGrpSpPr/>
          <p:nvPr/>
        </p:nvGrpSpPr>
        <p:grpSpPr>
          <a:xfrm>
            <a:off x="4356481" y="1126866"/>
            <a:ext cx="7337423" cy="4900680"/>
            <a:chOff x="5194440" y="963000"/>
            <a:chExt cx="6513120" cy="4900680"/>
          </a:xfrm>
        </p:grpSpPr>
        <p:sp>
          <p:nvSpPr>
            <p:cNvPr id="625" name="CustomShape 4"/>
            <p:cNvSpPr/>
            <p:nvPr/>
          </p:nvSpPr>
          <p:spPr>
            <a:xfrm>
              <a:off x="5194440" y="963000"/>
              <a:ext cx="6513120" cy="131256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7960" tIns="147960" rIns="83880" bIns="14796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latin typeface="RobotoBR"/>
                </a:rPr>
                <a:t>No processo de </a:t>
              </a:r>
              <a:r>
                <a:rPr lang="pt-BR" sz="2200" b="1" strike="noStrike" spc="-1" dirty="0">
                  <a:latin typeface="RobotoBR"/>
                </a:rPr>
                <a:t>composição</a:t>
              </a:r>
              <a:r>
                <a:rPr lang="pt-BR" sz="2200" b="0" strike="noStrike" spc="-1" dirty="0">
                  <a:latin typeface="RobotoBR"/>
                </a:rPr>
                <a:t>, em que se juntam duas ou mais palavras, há dois tipos de formação: por justaposição e por aglutinação.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626" name="CustomShape 5"/>
            <p:cNvSpPr/>
            <p:nvPr/>
          </p:nvSpPr>
          <p:spPr>
            <a:xfrm>
              <a:off x="5194440" y="2339280"/>
              <a:ext cx="6513120" cy="131256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7960" tIns="147960" rIns="83880" bIns="14796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Ocorre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justaposição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quando as palavras são unidas, por meio ou não de hífen, sem perda da integridade de cada uma.</a:t>
              </a:r>
              <a:endParaRPr lang="pt-BR" sz="22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7" name="CustomShape 6"/>
            <p:cNvSpPr/>
            <p:nvPr/>
          </p:nvSpPr>
          <p:spPr>
            <a:xfrm>
              <a:off x="5194440" y="3651840"/>
              <a:ext cx="6513120" cy="534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6640" tIns="28080" rIns="156600" bIns="28080"/>
            <a:lstStyle/>
            <a:p>
              <a:pPr marL="171360" lvl="1" indent="-171000">
                <a:lnSpc>
                  <a:spcPct val="90000"/>
                </a:lnSpc>
                <a:spcAft>
                  <a:spcPts val="34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Calibri"/>
                </a:rPr>
                <a:t>pica-pau, vaivém, sexta-feira, guarda-chuva, pé de moleque, fim de semana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28" name="CustomShape 7"/>
            <p:cNvSpPr/>
            <p:nvPr/>
          </p:nvSpPr>
          <p:spPr>
            <a:xfrm>
              <a:off x="5194440" y="4241780"/>
              <a:ext cx="6513120" cy="131256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7960" tIns="147960" rIns="83880" bIns="14796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No processo de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aglutinação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, as palavras se juntam em um único vocábulo e há perda de fonema em ao menos um de seus componentes.</a:t>
              </a:r>
              <a:endParaRPr lang="pt-BR" sz="22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9" name="CustomShape 8"/>
            <p:cNvSpPr/>
            <p:nvPr/>
          </p:nvSpPr>
          <p:spPr>
            <a:xfrm>
              <a:off x="5194440" y="5499720"/>
              <a:ext cx="6513120" cy="363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6640" tIns="28080" rIns="156600" bIns="28080"/>
            <a:lstStyle/>
            <a:p>
              <a:pPr marL="171360" lvl="1" indent="-171000">
                <a:lnSpc>
                  <a:spcPct val="90000"/>
                </a:lnSpc>
                <a:spcAft>
                  <a:spcPts val="34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Calibri"/>
                </a:rPr>
                <a:t>pernalta (perna + alta), fidalgo (filho + de + algo)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630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Formação de palavras: derivação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32" name="TextShape 2"/>
          <p:cNvSpPr txBox="1"/>
          <p:nvPr/>
        </p:nvSpPr>
        <p:spPr>
          <a:xfrm>
            <a:off x="838080" y="1756710"/>
            <a:ext cx="10515240" cy="50752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Derivação prefixal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: é acrescentado um prefixo a uma palavra existente.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desapontar: 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des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+ apontar	 infinito: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in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+ finito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Derivação sufixal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: é acrescentado um sufixo a uma palavra existente.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existência: existir + 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ência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 	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bananada: banana +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ada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Derivação parassintética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: são acrescentados ao mesmo tempo um prefixo e um sufixo a uma palavra existente, primitiva, como se observou em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anoitecer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 Diferentemente do que ocorre na formação dessa palavra, em que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noite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recebe simultaneamente um prefixo e um sufixo (note que não existe “anoite” nem “noitecer”, mas somente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anoitecer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), a formação do termo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in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feliz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mente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não caracteriza um acréscimo necessariamente simultâneo dos afixos (prefixo e sufixo), pois é possível formar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in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feliz e feliz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mente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partir da palavra primitiva.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774690"/>
            <a:ext cx="10515240" cy="973106"/>
          </a:xfrm>
          <a:ln>
            <a:solidFill>
              <a:schemeClr val="accent2"/>
            </a:solidFill>
          </a:ln>
        </p:spPr>
        <p:txBody>
          <a:bodyPr anchor="t"/>
          <a:lstStyle/>
          <a:p>
            <a:pPr algn="ctr">
              <a:lnSpc>
                <a:spcPct val="150000"/>
              </a:lnSpc>
            </a:pPr>
            <a: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  <a:t>Formação de palavras: derivação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3785045"/>
            <a:ext cx="10515240" cy="1325160"/>
          </a:xfrm>
        </p:spPr>
        <p:txBody>
          <a:bodyPr>
            <a:normAutofit fontScale="47500" lnSpcReduction="20000"/>
          </a:bodyPr>
          <a:lstStyle/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Derivação regressiva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: há uma redução da palavra primitiva em vez de ser a ela acrescentado um afixo (prefixo/sufixo).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pc="-1" dirty="0">
                <a:solidFill>
                  <a:srgbClr val="808080"/>
                </a:solidFill>
                <a:latin typeface="RobotoBR"/>
              </a:rPr>
              <a:t>afagar → afago 	perder → perda	 alcançar → alcance</a:t>
            </a:r>
          </a:p>
          <a:p>
            <a:pPr marL="457560" lvl="1" indent="0">
              <a:spcBef>
                <a:spcPts val="499"/>
              </a:spcBef>
              <a:buClr>
                <a:srgbClr val="808080"/>
              </a:buClr>
              <a:buNone/>
            </a:pP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Derivação imprópria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: há uma mudança na classe gramatical da palavra, sem modificação na sua forma. Veja alguns casos: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RobotoBR"/>
              </a:rPr>
              <a:t>Substantivo passa a adjetivo: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O menino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prodígio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chegou.</a:t>
            </a: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RobotoBR"/>
              </a:rPr>
              <a:t>Adjetivo passa a substantivo: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O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velho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apenas olhou.</a:t>
            </a: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solidFill>
                  <a:srgbClr val="000000"/>
                </a:solidFill>
                <a:latin typeface="RobotoBR"/>
              </a:rPr>
              <a:t>Verbo passa a substantivo: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O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jantar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está pronto.</a:t>
            </a: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15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Emprego do sufixo </a:t>
            </a:r>
            <a:r>
              <a:rPr lang="pt-BR" sz="4400" b="1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-agem</a:t>
            </a:r>
            <a:endParaRPr lang="pt-BR" sz="4400" b="0" strike="noStrike" spc="-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634" name="Group 2"/>
          <p:cNvGrpSpPr/>
          <p:nvPr/>
        </p:nvGrpSpPr>
        <p:grpSpPr>
          <a:xfrm>
            <a:off x="838080" y="1825560"/>
            <a:ext cx="10515600" cy="4351320"/>
            <a:chOff x="838080" y="1825560"/>
            <a:chExt cx="10515600" cy="4351320"/>
          </a:xfrm>
        </p:grpSpPr>
        <p:sp>
          <p:nvSpPr>
            <p:cNvPr id="635" name="Line 3"/>
            <p:cNvSpPr/>
            <p:nvPr/>
          </p:nvSpPr>
          <p:spPr>
            <a:xfrm>
              <a:off x="838080" y="182556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6" name="CustomShape 4"/>
            <p:cNvSpPr/>
            <p:nvPr/>
          </p:nvSpPr>
          <p:spPr>
            <a:xfrm>
              <a:off x="838080" y="1825560"/>
              <a:ext cx="10515240" cy="2175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9600" tIns="129600" rIns="129600" bIns="129600" anchor="ctr"/>
            <a:lstStyle/>
            <a:p>
              <a:pPr>
                <a:lnSpc>
                  <a:spcPct val="90000"/>
                </a:lnSpc>
                <a:spcAft>
                  <a:spcPts val="1191"/>
                </a:spcAft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Há palavras que geram dúvidas se são escritas com </a:t>
              </a:r>
              <a:r>
                <a:rPr lang="pt-BR" sz="2800" b="1" strike="noStrike" spc="-1" dirty="0" err="1">
                  <a:solidFill>
                    <a:srgbClr val="000000"/>
                  </a:solidFill>
                  <a:latin typeface="RobotoBR"/>
                </a:rPr>
                <a:t>g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ou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j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637" name="Line 5"/>
            <p:cNvSpPr/>
            <p:nvPr/>
          </p:nvSpPr>
          <p:spPr>
            <a:xfrm>
              <a:off x="838080" y="4001040"/>
              <a:ext cx="1051560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8" name="CustomShape 6"/>
            <p:cNvSpPr/>
            <p:nvPr/>
          </p:nvSpPr>
          <p:spPr>
            <a:xfrm>
              <a:off x="838080" y="4001400"/>
              <a:ext cx="10515240" cy="2175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9600" tIns="129600" rIns="129600" bIns="129600" anchor="ctr"/>
            <a:lstStyle/>
            <a:p>
              <a:pPr>
                <a:lnSpc>
                  <a:spcPct val="90000"/>
                </a:lnSpc>
                <a:spcAft>
                  <a:spcPts val="1191"/>
                </a:spcAft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Para diferenciar, observe: as palavras terminadas em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-agem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-</a:t>
              </a:r>
              <a:r>
                <a:rPr lang="pt-BR" sz="2800" b="1" strike="noStrike" spc="-1" dirty="0" err="1">
                  <a:solidFill>
                    <a:srgbClr val="000000"/>
                  </a:solidFill>
                  <a:latin typeface="RobotoBR"/>
                </a:rPr>
                <a:t>igem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-</a:t>
              </a:r>
              <a:r>
                <a:rPr lang="pt-BR" sz="2800" b="1" strike="noStrike" spc="-1" dirty="0" err="1">
                  <a:solidFill>
                    <a:srgbClr val="000000"/>
                  </a:solidFill>
                  <a:latin typeface="RobotoBR"/>
                </a:rPr>
                <a:t>ugem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-</a:t>
              </a:r>
              <a:r>
                <a:rPr lang="pt-BR" sz="2800" b="1" strike="noStrike" spc="-1" dirty="0" err="1">
                  <a:solidFill>
                    <a:srgbClr val="000000"/>
                  </a:solidFill>
                  <a:latin typeface="RobotoBR"/>
                </a:rPr>
                <a:t>ege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-</a:t>
              </a:r>
              <a:r>
                <a:rPr lang="pt-BR" sz="2800" b="1" strike="noStrike" spc="-1" dirty="0" err="1">
                  <a:solidFill>
                    <a:srgbClr val="000000"/>
                  </a:solidFill>
                  <a:latin typeface="RobotoBR"/>
                </a:rPr>
                <a:t>oge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são grafadas com </a:t>
              </a:r>
              <a:r>
                <a:rPr lang="pt-BR" sz="2800" b="1" strike="noStrike" spc="-1" dirty="0" err="1">
                  <a:solidFill>
                    <a:srgbClr val="000000"/>
                  </a:solidFill>
                  <a:latin typeface="RobotoBR"/>
                </a:rPr>
                <a:t>g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com exceção de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lajem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(o mesmo que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laje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) 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pajem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800" b="0" strike="noStrike" spc="-1" dirty="0">
                <a:latin typeface="Arial"/>
              </a:endParaRPr>
            </a:p>
          </p:txBody>
        </p:sp>
      </p:grpSp>
      <p:grpSp>
        <p:nvGrpSpPr>
          <p:cNvPr id="639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TextShape 1"/>
          <p:cNvSpPr txBox="1"/>
          <p:nvPr/>
        </p:nvSpPr>
        <p:spPr>
          <a:xfrm>
            <a:off x="559924" y="365040"/>
            <a:ext cx="1114385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Neologismo e estrangeirismo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641" name="Group 2"/>
          <p:cNvGrpSpPr/>
          <p:nvPr/>
        </p:nvGrpSpPr>
        <p:grpSpPr>
          <a:xfrm>
            <a:off x="516960" y="1786865"/>
            <a:ext cx="11237400" cy="4800600"/>
            <a:chOff x="516960" y="1691280"/>
            <a:chExt cx="11237400" cy="4800600"/>
          </a:xfrm>
        </p:grpSpPr>
        <p:sp>
          <p:nvSpPr>
            <p:cNvPr id="642" name="CustomShape 3"/>
            <p:cNvSpPr/>
            <p:nvPr/>
          </p:nvSpPr>
          <p:spPr>
            <a:xfrm>
              <a:off x="516960" y="1691280"/>
              <a:ext cx="11237400" cy="1371240"/>
            </a:xfrm>
            <a:prstGeom prst="roundRect">
              <a:avLst>
                <a:gd name="adj" fmla="val 10000"/>
              </a:avLst>
            </a:prstGeom>
            <a:solidFill>
              <a:srgbClr val="FFF2CC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5" name="CustomShape 6"/>
            <p:cNvSpPr/>
            <p:nvPr/>
          </p:nvSpPr>
          <p:spPr>
            <a:xfrm>
              <a:off x="516960" y="3277090"/>
              <a:ext cx="11237400" cy="1624892"/>
            </a:xfrm>
            <a:prstGeom prst="roundRect">
              <a:avLst>
                <a:gd name="adj" fmla="val 1000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7" name="CustomShape 8"/>
            <p:cNvSpPr/>
            <p:nvPr/>
          </p:nvSpPr>
          <p:spPr>
            <a:xfrm>
              <a:off x="2101320" y="3405960"/>
              <a:ext cx="9653040" cy="13712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5080" tIns="145080" rIns="145080" bIns="14508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endParaRPr lang="pt-BR" sz="1700" b="0" strike="noStrike" spc="-1" dirty="0">
                <a:latin typeface="Arial"/>
              </a:endParaRPr>
            </a:p>
          </p:txBody>
        </p:sp>
        <p:sp>
          <p:nvSpPr>
            <p:cNvPr id="648" name="CustomShape 9"/>
            <p:cNvSpPr/>
            <p:nvPr/>
          </p:nvSpPr>
          <p:spPr>
            <a:xfrm>
              <a:off x="516960" y="5052173"/>
              <a:ext cx="11237400" cy="1180261"/>
            </a:xfrm>
            <a:prstGeom prst="roundRect">
              <a:avLst>
                <a:gd name="adj" fmla="val 10000"/>
              </a:avLst>
            </a:prstGeom>
            <a:solidFill>
              <a:srgbClr val="FBE5D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0" name="CustomShape 11"/>
            <p:cNvSpPr/>
            <p:nvPr/>
          </p:nvSpPr>
          <p:spPr>
            <a:xfrm>
              <a:off x="2101320" y="5120640"/>
              <a:ext cx="9653040" cy="13712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5080" tIns="145080" rIns="145080" bIns="14508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endParaRPr lang="pt-BR" sz="1700" b="0" strike="noStrike" spc="-1" dirty="0">
                <a:latin typeface="Arial"/>
              </a:endParaRPr>
            </a:p>
          </p:txBody>
        </p:sp>
      </p:grpSp>
      <p:grpSp>
        <p:nvGrpSpPr>
          <p:cNvPr id="651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" name="TextBox 1"/>
          <p:cNvSpPr txBox="1"/>
          <p:nvPr/>
        </p:nvSpPr>
        <p:spPr>
          <a:xfrm>
            <a:off x="1119848" y="1938939"/>
            <a:ext cx="10269822" cy="92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595"/>
              </a:spcAft>
            </a:pPr>
            <a:r>
              <a:rPr lang="pt-BR" sz="2000" spc="-1" dirty="0">
                <a:solidFill>
                  <a:srgbClr val="000000"/>
                </a:solidFill>
                <a:latin typeface="RobotoBR"/>
              </a:rPr>
              <a:t>A necessidade de designar novas realidades, de expressar-se em novas formas de comunicação, a criação literária e os novos conhecimentos decorrentes de avanços técnicos e científicos fazem surgir palavras novas.</a:t>
            </a:r>
            <a:endParaRPr lang="pt-BR" sz="2000" spc="-1" dirty="0"/>
          </a:p>
        </p:txBody>
      </p:sp>
      <p:sp>
        <p:nvSpPr>
          <p:cNvPr id="3" name="TextBox 2"/>
          <p:cNvSpPr txBox="1"/>
          <p:nvPr/>
        </p:nvSpPr>
        <p:spPr>
          <a:xfrm>
            <a:off x="1065221" y="3522863"/>
            <a:ext cx="101742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-1" dirty="0">
                <a:solidFill>
                  <a:srgbClr val="000000"/>
                </a:solidFill>
                <a:latin typeface="RobotoBR"/>
              </a:rPr>
              <a:t>São formadas palavras a partir de outras já existentes (usando os processos de formação de palavras), são conferidos significados novos a palavras antigas, termos estrangeiros são tomados por empréstimo e passam a ser usados pelos falantes no dia a dia (</a:t>
            </a:r>
            <a:r>
              <a:rPr lang="pt-BR" sz="2000" b="1" spc="-1" dirty="0">
                <a:solidFill>
                  <a:srgbClr val="000000"/>
                </a:solidFill>
                <a:latin typeface="RobotoBR"/>
              </a:rPr>
              <a:t>estrangeirismos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), incorporando-se ao nosso idioma.</a:t>
            </a:r>
            <a:endParaRPr lang="pt-BR" sz="2000" spc="-1" dirty="0"/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33504" y="5352577"/>
            <a:ext cx="100649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spc="-1" dirty="0">
                <a:solidFill>
                  <a:srgbClr val="000000"/>
                </a:solidFill>
                <a:latin typeface="RobotoBR"/>
              </a:rPr>
              <a:t>Quando as palavras estrangeiras se adaptam à estrutura da língua portuguesa, elas são aportuguesadas. Tudo isso faz parte do que se chama </a:t>
            </a:r>
            <a:r>
              <a:rPr lang="pt-BR" sz="2000" b="1" spc="-1" dirty="0">
                <a:solidFill>
                  <a:srgbClr val="000000"/>
                </a:solidFill>
                <a:latin typeface="RobotoBR"/>
              </a:rPr>
              <a:t>neologismo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.</a:t>
            </a:r>
            <a:endParaRPr lang="en-US" sz="2000" dirty="0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CustomShape 1"/>
          <p:cNvSpPr/>
          <p:nvPr/>
        </p:nvSpPr>
        <p:spPr>
          <a:xfrm>
            <a:off x="-518954" y="360"/>
            <a:ext cx="5313960" cy="6857640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3" name="TextShape 2"/>
          <p:cNvSpPr txBox="1"/>
          <p:nvPr/>
        </p:nvSpPr>
        <p:spPr>
          <a:xfrm>
            <a:off x="829800" y="2157419"/>
            <a:ext cx="3698280" cy="2239347"/>
          </a:xfrm>
          <a:prstGeom prst="rect">
            <a:avLst/>
          </a:prstGeom>
          <a:solidFill>
            <a:schemeClr val="accent2"/>
          </a:solidFill>
          <a:ln w="25560">
            <a:solidFill>
              <a:srgbClr val="ED7D31"/>
            </a:solidFill>
            <a:miter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Paralelismo </a:t>
            </a: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 paródia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54" name="TextShape 3"/>
          <p:cNvSpPr txBox="1"/>
          <p:nvPr/>
        </p:nvSpPr>
        <p:spPr>
          <a:xfrm>
            <a:off x="5476328" y="802800"/>
            <a:ext cx="5981032" cy="58230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1" strike="noStrike" spc="-1" dirty="0">
                <a:solidFill>
                  <a:srgbClr val="ED7D31"/>
                </a:solidFill>
                <a:latin typeface="RobotoBR"/>
              </a:rPr>
              <a:t>Paralelismo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Paralelismo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uma repetição de uma mesma estrutura sintática de forma simétrica.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1" strike="noStrike" spc="-1" dirty="0">
                <a:solidFill>
                  <a:srgbClr val="ED7D31"/>
                </a:solidFill>
                <a:latin typeface="RobotoBR"/>
              </a:rPr>
              <a:t>Paródia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texto que imita criativamente outro texto ou obra, retomando fatos, ideias, personagens com objetivo cômico, é chamado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paródia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O texto que faz uma paródia de outro tem de resultar diferente do texto original no sentido e/ou na forma.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CustomShape 2"/>
          <p:cNvSpPr/>
          <p:nvPr/>
        </p:nvSpPr>
        <p:spPr>
          <a:xfrm>
            <a:off x="0" y="1690560"/>
            <a:ext cx="12191760" cy="516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7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Poema: recursos de composição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58" name="TextShape 4"/>
          <p:cNvSpPr txBox="1"/>
          <p:nvPr/>
        </p:nvSpPr>
        <p:spPr>
          <a:xfrm>
            <a:off x="838080" y="2015280"/>
            <a:ext cx="10515240" cy="4065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métrica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, medida dos versos em um poema e usada para contribuir para o seu ritmo, pode ser identificada por meio da escansão poética.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escansão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é a contagem das sílabas poéticas de um poema. Essas sílabas, que não correspondem às sílabas gramaticais, são discriminadas com base na audição dos versos e na percepção do modo como eles são decompostos em seus elementos. Vale considerar, para a escansão, aspectos como a tonicidade, a ligação entre as partes e o modo como elas fluem. A melodia que as sílabas poéticas imprimem conjuntamente ao poema colabora para a sua cadência e seu ritmo.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TextShape 1"/>
          <p:cNvSpPr txBox="1"/>
          <p:nvPr/>
        </p:nvSpPr>
        <p:spPr>
          <a:xfrm>
            <a:off x="471539" y="629280"/>
            <a:ext cx="5126760" cy="1676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Poema: recursos de composição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60" name="TextShape 2"/>
          <p:cNvSpPr txBox="1"/>
          <p:nvPr/>
        </p:nvSpPr>
        <p:spPr>
          <a:xfrm>
            <a:off x="327760" y="2301730"/>
            <a:ext cx="5967969" cy="4118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A contagem termina sempre na sílaba tônica da última sílaba tônica de cada verso.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No verso 2 a última vogal da palavra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da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funde-se com a vogal que inicia a palavra seguinte, recurso que, em métrica, é chamado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crase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Nos versos 3 e 4 houve uma contração da vogal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da palavra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que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com a vogal da palavra seguinte, formando um ditongo. Em métrica, nomeia-se esse recurso como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sinalefa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O poeta construiu todos os versos da estrofe com sete sílabas poéticas.</a:t>
            </a:r>
            <a:r>
              <a:rPr lang="pt-BR" sz="20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O verso com sete sílabas é classificado como </a:t>
            </a:r>
            <a:r>
              <a:rPr lang="pt-BR" sz="2000" b="1" strike="noStrike" spc="-1" dirty="0" err="1">
                <a:solidFill>
                  <a:srgbClr val="000000"/>
                </a:solidFill>
                <a:latin typeface="RobotoBR"/>
              </a:rPr>
              <a:t>heptassílabo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redondilha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61" name="Imagem 6"/>
          <p:cNvPicPr/>
          <p:nvPr/>
        </p:nvPicPr>
        <p:blipFill>
          <a:blip r:embed="rId2"/>
          <a:stretch/>
        </p:blipFill>
        <p:spPr>
          <a:xfrm>
            <a:off x="6404982" y="860236"/>
            <a:ext cx="5606778" cy="5260843"/>
          </a:xfrm>
          <a:prstGeom prst="rect">
            <a:avLst/>
          </a:prstGeom>
          <a:ln>
            <a:noFill/>
          </a:ln>
        </p:spPr>
      </p:pic>
      <p:sp>
        <p:nvSpPr>
          <p:cNvPr id="662" name="CustomShape 3"/>
          <p:cNvSpPr/>
          <p:nvPr/>
        </p:nvSpPr>
        <p:spPr>
          <a:xfrm>
            <a:off x="11543040" y="629280"/>
            <a:ext cx="515880" cy="2498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3" name="CustomShape 4"/>
          <p:cNvSpPr/>
          <p:nvPr/>
        </p:nvSpPr>
        <p:spPr>
          <a:xfrm>
            <a:off x="8614080" y="6280200"/>
            <a:ext cx="423576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RobotoBR"/>
              </a:rPr>
              <a:t>Escansão de trecho do poema “Meus oito anos”.</a:t>
            </a:r>
            <a:endParaRPr lang="pt-BR" sz="1200" b="0" strike="noStrike" spc="-1">
              <a:latin typeface="Arial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CustomShape 3"/>
          <p:cNvSpPr/>
          <p:nvPr/>
        </p:nvSpPr>
        <p:spPr>
          <a:xfrm flipH="1" flipV="1">
            <a:off x="737458" y="1747781"/>
            <a:ext cx="11180445" cy="4424077"/>
          </a:xfrm>
          <a:custGeom>
            <a:avLst/>
            <a:gdLst/>
            <a:ahLst/>
            <a:cxnLst/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TextShape 4"/>
          <p:cNvSpPr txBox="1"/>
          <p:nvPr/>
        </p:nvSpPr>
        <p:spPr>
          <a:xfrm>
            <a:off x="0" y="310421"/>
            <a:ext cx="1219200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Haicai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69" name="TextShape 5"/>
          <p:cNvSpPr txBox="1"/>
          <p:nvPr/>
        </p:nvSpPr>
        <p:spPr>
          <a:xfrm>
            <a:off x="1160818" y="1813455"/>
            <a:ext cx="10510535" cy="4485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2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O poema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haicai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é formado por uma estrofe de três versos.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Surgiu no século XVI e seu padrão está ligado ao gênero renga, principal forma de poesia japonesa produzida entre os séculos XIV e XV.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No renga, mais de um poeta participava da produção poética, conectando estrofes de 5, 7 e 5 unidades rítmicas.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O renga foi antecedido pelo gênero </a:t>
            </a:r>
            <a:r>
              <a:rPr lang="pt-BR" sz="2200" b="0" i="1" strike="noStrike" spc="-1" dirty="0" err="1">
                <a:solidFill>
                  <a:srgbClr val="000000"/>
                </a:solidFill>
                <a:latin typeface="RobotoBR"/>
              </a:rPr>
              <a:t>waka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o mais tradicional poema produzido nos séculos VIII a XII.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O curioso é que o haicai tornou-se um gênero considerado como de poema “bem-humorado”, apresentando temas e vocabulário mais populares, o que agradava ao público.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71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72" name="Espaço Reservado para Conteúdo 4"/>
          <p:cNvPicPr/>
          <p:nvPr/>
        </p:nvPicPr>
        <p:blipFill>
          <a:blip r:embed="rId2"/>
          <a:stretch/>
        </p:blipFill>
        <p:spPr>
          <a:xfrm>
            <a:off x="3502799" y="468360"/>
            <a:ext cx="8689201" cy="6389640"/>
          </a:xfrm>
          <a:prstGeom prst="rect">
            <a:avLst/>
          </a:prstGeom>
          <a:ln>
            <a:noFill/>
          </a:ln>
        </p:spPr>
      </p:pic>
      <p:sp>
        <p:nvSpPr>
          <p:cNvPr id="673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74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404040"/>
          </a:solidFill>
          <a:ln w="174600">
            <a:solidFill>
              <a:srgbClr val="404040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Haicai e paródia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65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934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RobotoBR</vt:lpstr>
      <vt:lpstr>Symbol</vt:lpstr>
      <vt:lpstr>Tema do Office</vt:lpstr>
      <vt:lpstr>Apresentação do PowerPoint</vt:lpstr>
      <vt:lpstr>Apresentação do PowerPoint</vt:lpstr>
      <vt:lpstr>Apresentação do PowerPoint</vt:lpstr>
      <vt:lpstr>Formação de palavras: derivação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2020-04-03T16:39:28Z</dcterms:created>
  <dcterms:modified xsi:type="dcterms:W3CDTF">2020-04-03T16:41:27Z</dcterms:modified>
</cp:coreProperties>
</file>