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328" r:id="rId2"/>
    <p:sldId id="294" r:id="rId3"/>
    <p:sldId id="296" r:id="rId4"/>
    <p:sldId id="297" r:id="rId5"/>
    <p:sldId id="262" r:id="rId6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D2DA20-DF4A-40A4-94FC-16E600016F9D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AC4FBF-1768-4801-9793-5968AAECFE5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25877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418320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7" name="Google Shape;9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279922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716D5B-5AFC-4208-B8AE-26FCCB08C8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9C368B3-F807-4E21-8BE2-646E52B818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46A8BAE-0A77-4A3F-99BF-F50029E1DB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94D7D-3020-4E78-ACFC-72F81D502448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1931C6E-EDAE-44C4-A30B-98C76827F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27A4821-4E13-48D1-A0E3-57CE8D5C7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4E946-CD1F-47AE-8AB4-B63237A8726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82592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438605-FEED-4D3A-8A04-94B9833CD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50D76FF-EBF1-43B9-A975-2EA820684D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F6F69F0-6B68-446F-9286-428B9726A2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94D7D-3020-4E78-ACFC-72F81D502448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D99E57C-D138-47C4-B42C-3DB991345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E80C156-9F7E-4296-8E38-38BCDF0F7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4E946-CD1F-47AE-8AB4-B63237A8726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6208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412771-564F-41AB-B8F2-F664F870E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A336276-391C-460D-9F34-E04F1F693B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5C5E7D7-16EA-47B6-9F51-2E0C9D4A5E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94D7D-3020-4E78-ACFC-72F81D502448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75D3B9E-B599-412C-AA94-1D3E430A1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F7C1FAA-5150-4523-AB86-15C45A528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4E946-CD1F-47AE-8AB4-B63237A8726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65391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A3AEF0-F9C9-48B4-997D-20B08B3A73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446E546-183B-4D74-AA68-7F4EE82F5D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C5D17D1-8D1A-442E-BF0A-A2DA7F8557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4CA9D6A-4890-44C3-8925-1A5FF780F6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94D7D-3020-4E78-ACFC-72F81D502448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6565521-DD7F-4BB9-BFC4-A22E12536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9F1DE6E-1D92-4F8C-A322-855D3EEA7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4E946-CD1F-47AE-8AB4-B63237A8726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29602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A5F31A-E21E-4E31-8C10-A264EF1D5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E7F53D2-3544-4CC8-892B-D751AB6CE6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0107A08-9D75-499A-AEB6-4AD2FC0BE7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AADA46FD-B98E-4D54-8175-B5707D026B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F124D616-4A31-428D-9ED6-DDB22B8EB0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51D5478D-0AE1-48C0-B6C3-1FCAD27A81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94D7D-3020-4E78-ACFC-72F81D502448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0247A5EE-C3EF-4AB4-9647-261C5DDBF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3657AC1C-8199-440E-8943-CBAA8427D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4E946-CD1F-47AE-8AB4-B63237A8726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468350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135DA9-5034-4ABF-BD50-39BDEAB2F8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28DCCF3C-E909-4791-BA7A-D4B58C33E1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94D7D-3020-4E78-ACFC-72F81D502448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16C67A85-297D-4C56-B67B-11263F752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4D846CFE-598A-4159-BB10-CC533D889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4E946-CD1F-47AE-8AB4-B63237A8726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459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D9E2EF06-6DA1-4A1F-A880-496A46389F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94D7D-3020-4E78-ACFC-72F81D502448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B94B3A86-47D8-443E-9A20-9B24F2EAA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E271FC7-1D3A-4C69-BE78-FBD428F05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4E946-CD1F-47AE-8AB4-B63237A8726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11468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17D981-1F31-4A24-802E-3BFEF1773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8EAB484-D463-49B4-ABE4-50FD8650DD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0B333D0-EFAC-4C6E-8D7F-A92001FB97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6520C75-CAE3-46BD-A36E-C29FBC7F1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94D7D-3020-4E78-ACFC-72F81D502448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1E1AE2C-74B2-4741-A5D4-1F0AF2038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2BC8B22-73B9-4BF9-8A21-ADAFA4433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4E946-CD1F-47AE-8AB4-B63237A8726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83056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F866C4-04B4-4764-880B-4D4C4EB8C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7A4DD4AB-761B-46D3-A4FD-E49E2B4A77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0A0A453-E20E-4300-BE08-5D96ABD8BC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88FEAC4-6BDA-453B-BF68-D34DBDA4F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94D7D-3020-4E78-ACFC-72F81D502448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1AFFF10-8722-420F-A2E8-302BB4A7AE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FAD7C2F-3853-40E9-A746-1FFEA6A2E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4E946-CD1F-47AE-8AB4-B63237A8726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1950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41A9C8-B8FD-4C7D-9869-81F087507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7CCB39C-E031-4D01-A0C1-9B921273AC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1D9ED3B-CC0A-48BD-A95E-10ECD81D6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94D7D-3020-4E78-ACFC-72F81D502448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68ECB0D-CCF2-4A7F-AF70-B81523E95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1C303B1-06D4-4CF2-B61A-31BAF98A6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4E946-CD1F-47AE-8AB4-B63237A8726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8252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4EB0932-A968-4D59-90B2-1A20A953F9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6A12B99-A8D0-4ED4-88C8-443A1BD0C1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2FBCF8C-F511-4C5C-9D6C-85B81BB34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94D7D-3020-4E78-ACFC-72F81D502448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3D7DAF4-EF62-4149-9F15-50592F142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2DF8743-94EB-4ECE-AA8A-E1E5D14785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4E946-CD1F-47AE-8AB4-B63237A8726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767851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1_Imagem com Legenda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A15AD787-24DA-8241-8CFC-5A0EC8B78BB9}" type="datetime1">
              <a:rPr lang="pt-BR" smtClean="0"/>
              <a:t>02/04/2020</a:t>
            </a:fld>
            <a:endParaRPr dirty="0"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812496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C8C17023-94D5-4FFF-9132-0084FCFF56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0E316FA-0EDD-4835-B4D5-210EF9EDB2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6B692C8-60D2-45DD-B924-795566DA52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094D7D-3020-4E78-ACFC-72F81D502448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9CCCBAE-7189-4576-9B91-79E5DC2950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DEC626D-646B-47AA-863F-4C4637C1A0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E4E946-CD1F-47AE-8AB4-B63237A8726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4924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A671D0B-1BC8-41CB-AFC6-B8A28E1B73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BR" sz="48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Unidade 5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5875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383554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1626" y="365125"/>
            <a:ext cx="10795000" cy="65405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2</a:t>
            </a:fld>
            <a:endParaRPr lang="pt-BR" dirty="0"/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910055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2B0CA1-20CF-42BB-A18B-C6AE056387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572" y="457200"/>
            <a:ext cx="5561428" cy="1600200"/>
          </a:xfrm>
          <a:solidFill>
            <a:srgbClr val="4997FF"/>
          </a:solidFill>
        </p:spPr>
        <p:txBody>
          <a:bodyPr/>
          <a:lstStyle/>
          <a:p>
            <a:r>
              <a:rPr lang="pt-BR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Estratégias de argumentatividade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514ACDA0-5E48-459C-8FF6-B3755EEFC0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4572" y="2359025"/>
            <a:ext cx="5669280" cy="3811588"/>
          </a:xfrm>
        </p:spPr>
        <p:txBody>
          <a:bodyPr>
            <a:normAutofit lnSpcReduction="10000"/>
          </a:bodyPr>
          <a:lstStyle/>
          <a:p>
            <a:pPr marL="216000" indent="-216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9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Apresentar o contexto no qual se originou o problema.</a:t>
            </a:r>
          </a:p>
          <a:p>
            <a:pPr marL="216000" indent="-216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9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Uso do plural, indicando reinvindicações anteriores, sem sucesso.</a:t>
            </a:r>
          </a:p>
          <a:p>
            <a:pPr marL="216000" indent="-216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9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Apresentar prova de que a empresa agiu sem consentimento do cliente.</a:t>
            </a:r>
          </a:p>
          <a:p>
            <a:pPr marL="216000" indent="-216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9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Apontar a falta de compromisso da empresa em solucionar um problema que ela mesma criou.</a:t>
            </a:r>
          </a:p>
          <a:p>
            <a:pPr marL="216000" indent="-216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9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Apontar a desqualificação dos funcionários na execução do serviço para o qual foram contratados a prestar.</a:t>
            </a:r>
          </a:p>
          <a:p>
            <a:pPr marL="216000" indent="-216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9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 falta de idoneidade na realização de negócios.</a:t>
            </a:r>
          </a:p>
          <a:p>
            <a:pPr marL="216000" indent="-216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pt-BR" sz="1900" dirty="0">
              <a:solidFill>
                <a:srgbClr val="00206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B31464A1-6558-4CF9-A5CC-2694D89515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6633" y="3614998"/>
            <a:ext cx="4917114" cy="2515032"/>
          </a:xfrm>
          <a:prstGeom prst="rect">
            <a:avLst/>
          </a:prstGeom>
        </p:spPr>
      </p:pic>
      <p:sp>
        <p:nvSpPr>
          <p:cNvPr id="16" name="AutoShape 7">
            <a:extLst>
              <a:ext uri="{FF2B5EF4-FFF2-40B4-BE49-F238E27FC236}">
                <a16:creationId xmlns:a16="http://schemas.microsoft.com/office/drawing/2014/main" id="{35BF5FF8-9C0B-4298-8644-13375985B72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6456363" y="1100138"/>
            <a:ext cx="489585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03486A37-9711-490C-8015-7506F55AC5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6363" y="795161"/>
            <a:ext cx="4925112" cy="2524477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 smtClean="0"/>
              <a:t>3</a:t>
            </a:fld>
            <a:endParaRPr lang="uk-UA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975609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5"/>
          <p:cNvSpPr txBox="1">
            <a:spLocks noGrp="1"/>
          </p:cNvSpPr>
          <p:nvPr>
            <p:ph type="title"/>
          </p:nvPr>
        </p:nvSpPr>
        <p:spPr>
          <a:xfrm>
            <a:off x="1" y="497109"/>
            <a:ext cx="12192000" cy="864000"/>
          </a:xfrm>
          <a:prstGeom prst="rect">
            <a:avLst/>
          </a:prstGeom>
          <a:solidFill>
            <a:srgbClr val="4997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4800"/>
              <a:buFont typeface="Roboto"/>
              <a:buNone/>
            </a:pPr>
            <a:r>
              <a:rPr lang="pt-BR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Roboto"/>
                <a:sym typeface="Roboto"/>
              </a:rPr>
              <a:t>Modalização</a:t>
            </a:r>
            <a:endParaRPr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0" name="Google Shape;100;p15"/>
          <p:cNvSpPr txBox="1"/>
          <p:nvPr/>
        </p:nvSpPr>
        <p:spPr>
          <a:xfrm>
            <a:off x="6812144" y="1935911"/>
            <a:ext cx="4592100" cy="196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indent="-342900">
              <a:buClr>
                <a:schemeClr val="accent1"/>
              </a:buClr>
              <a:buFont typeface="Arial"/>
              <a:buChar char="•"/>
            </a:pPr>
            <a:r>
              <a:rPr lang="pt-BR" sz="24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Está relacionada à escolha de palavras e expressões adequadas para apresentação de argumentos.</a:t>
            </a:r>
            <a:endParaRPr sz="2400" dirty="0">
              <a:solidFill>
                <a:srgbClr val="00206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Calibri"/>
            </a:endParaRPr>
          </a:p>
        </p:txBody>
      </p:sp>
      <p:sp>
        <p:nvSpPr>
          <p:cNvPr id="101" name="Google Shape;101;p15"/>
          <p:cNvSpPr txBox="1"/>
          <p:nvPr/>
        </p:nvSpPr>
        <p:spPr>
          <a:xfrm>
            <a:off x="787756" y="2007798"/>
            <a:ext cx="5256900" cy="19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pt-BR" sz="2400" dirty="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Enfatizar o que se expressa por meio de advérbios e substantivos como </a:t>
            </a:r>
            <a:r>
              <a:rPr lang="pt-BR" sz="2400" b="1" dirty="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devidamente</a:t>
            </a:r>
            <a:r>
              <a:rPr lang="pt-BR" sz="2400" dirty="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pt-BR" sz="2400" b="1" dirty="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realmente</a:t>
            </a:r>
            <a:r>
              <a:rPr lang="pt-BR" sz="2400" dirty="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pt-BR" sz="2400" b="1" dirty="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tanto</a:t>
            </a:r>
            <a:r>
              <a:rPr lang="pt-BR" sz="2400" dirty="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pt-BR" sz="2400" b="1" dirty="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possível</a:t>
            </a:r>
            <a:r>
              <a:rPr lang="pt-BR" sz="2400" dirty="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24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15"/>
          <p:cNvSpPr txBox="1"/>
          <p:nvPr/>
        </p:nvSpPr>
        <p:spPr>
          <a:xfrm>
            <a:off x="984300" y="4359200"/>
            <a:ext cx="4592100" cy="209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pt-BR" sz="2400" dirty="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Estratégias como essa são importantes sobretudo ao fazer solicitações e reclamações.</a:t>
            </a:r>
            <a:endParaRPr sz="2400" dirty="0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" name="Group 4">
            <a:extLst>
              <a:ext uri="{FF2B5EF4-FFF2-40B4-BE49-F238E27FC236}">
                <a16:creationId xmlns:a16="http://schemas.microsoft.com/office/drawing/2014/main" id="{CDA8D218-0B53-4E24-A05F-A04E56DCA0C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586634" y="3722307"/>
            <a:ext cx="5817610" cy="2736593"/>
            <a:chOff x="4499" y="2717"/>
            <a:chExt cx="2787" cy="1311"/>
          </a:xfrm>
        </p:grpSpPr>
        <p:sp>
          <p:nvSpPr>
            <p:cNvPr id="4" name="AutoShape 3">
              <a:extLst>
                <a:ext uri="{FF2B5EF4-FFF2-40B4-BE49-F238E27FC236}">
                  <a16:creationId xmlns:a16="http://schemas.microsoft.com/office/drawing/2014/main" id="{D2AE5197-E99B-4A56-BE75-BCAF79375006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4499" y="2717"/>
              <a:ext cx="2787" cy="13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 dirty="0"/>
            </a:p>
          </p:txBody>
        </p:sp>
        <p:pic>
          <p:nvPicPr>
            <p:cNvPr id="2053" name="Picture 5">
              <a:extLst>
                <a:ext uri="{FF2B5EF4-FFF2-40B4-BE49-F238E27FC236}">
                  <a16:creationId xmlns:a16="http://schemas.microsoft.com/office/drawing/2014/main" id="{495B545C-394F-4E16-8A51-B400976380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9" y="2717"/>
              <a:ext cx="2793" cy="1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4</a:t>
            </a:fld>
            <a:endParaRPr lang="pt-BR" dirty="0"/>
          </a:p>
        </p:txBody>
      </p:sp>
      <p:pic>
        <p:nvPicPr>
          <p:cNvPr id="10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736571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3859ACD8-E8F2-42B5-92B9-D8220CED2E9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556256"/>
            <a:ext cx="12192000" cy="713016"/>
          </a:xfrm>
          <a:prstGeom prst="rect">
            <a:avLst/>
          </a:prstGeom>
          <a:solidFill>
            <a:srgbClr val="4997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Uso de </a:t>
            </a:r>
            <a:r>
              <a:rPr lang="pt-BR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mal</a:t>
            </a:r>
            <a:r>
              <a:rPr lang="pt-BR" b="1" dirty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ou </a:t>
            </a:r>
            <a:r>
              <a:rPr lang="pt-BR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mau</a:t>
            </a:r>
          </a:p>
        </p:txBody>
      </p: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F77799D9-A28C-4506-8016-F79751BC9551}"/>
              </a:ext>
            </a:extLst>
          </p:cNvPr>
          <p:cNvGrpSpPr/>
          <p:nvPr/>
        </p:nvGrpSpPr>
        <p:grpSpPr>
          <a:xfrm>
            <a:off x="476250" y="1270000"/>
            <a:ext cx="2397125" cy="2157342"/>
            <a:chOff x="220993" y="1873218"/>
            <a:chExt cx="2234189" cy="2166487"/>
          </a:xfrm>
        </p:grpSpPr>
        <p:sp>
          <p:nvSpPr>
            <p:cNvPr id="7" name="Seta: para Cima 6">
              <a:extLst>
                <a:ext uri="{FF2B5EF4-FFF2-40B4-BE49-F238E27FC236}">
                  <a16:creationId xmlns:a16="http://schemas.microsoft.com/office/drawing/2014/main" id="{3104C0DD-B7F5-4014-A92C-653CEB738605}"/>
                </a:ext>
              </a:extLst>
            </p:cNvPr>
            <p:cNvSpPr/>
            <p:nvPr/>
          </p:nvSpPr>
          <p:spPr>
            <a:xfrm>
              <a:off x="220993" y="1873218"/>
              <a:ext cx="2234189" cy="2166487"/>
            </a:xfrm>
            <a:prstGeom prst="upArrow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" name="CaixaDeTexto 3">
              <a:extLst>
                <a:ext uri="{FF2B5EF4-FFF2-40B4-BE49-F238E27FC236}">
                  <a16:creationId xmlns:a16="http://schemas.microsoft.com/office/drawing/2014/main" id="{3FA4E9A5-4829-4783-83F8-AB87AF39BCC7}"/>
                </a:ext>
              </a:extLst>
            </p:cNvPr>
            <p:cNvSpPr txBox="1"/>
            <p:nvPr/>
          </p:nvSpPr>
          <p:spPr>
            <a:xfrm>
              <a:off x="880404" y="2961000"/>
              <a:ext cx="936000" cy="46800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pt-BR" sz="3600" b="1" kern="1200" dirty="0">
                  <a:solidFill>
                    <a:srgbClr val="073763"/>
                  </a:solidFill>
                  <a:latin typeface="Roboto"/>
                  <a:ea typeface="Roboto"/>
                  <a:cs typeface="Roboto"/>
                  <a:sym typeface="Roboto"/>
                </a:rPr>
                <a:t>Mau</a:t>
              </a:r>
              <a:endParaRPr lang="pt-BR" sz="3600" kern="1200" dirty="0"/>
            </a:p>
          </p:txBody>
        </p:sp>
      </p:grp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E6BB3942-BB4E-4B00-AC21-255194688A14}"/>
              </a:ext>
            </a:extLst>
          </p:cNvPr>
          <p:cNvGrpSpPr/>
          <p:nvPr/>
        </p:nvGrpSpPr>
        <p:grpSpPr>
          <a:xfrm>
            <a:off x="5270500" y="2111376"/>
            <a:ext cx="2180719" cy="2214734"/>
            <a:chOff x="1135210" y="4220245"/>
            <a:chExt cx="2234189" cy="2166487"/>
          </a:xfrm>
        </p:grpSpPr>
        <p:sp>
          <p:nvSpPr>
            <p:cNvPr id="9" name="Seta: para Baixo 8">
              <a:extLst>
                <a:ext uri="{FF2B5EF4-FFF2-40B4-BE49-F238E27FC236}">
                  <a16:creationId xmlns:a16="http://schemas.microsoft.com/office/drawing/2014/main" id="{60BE4E90-F6D8-4D80-8CDB-473C559F72B5}"/>
                </a:ext>
              </a:extLst>
            </p:cNvPr>
            <p:cNvSpPr/>
            <p:nvPr/>
          </p:nvSpPr>
          <p:spPr>
            <a:xfrm>
              <a:off x="1135210" y="4220245"/>
              <a:ext cx="2234189" cy="2166487"/>
            </a:xfrm>
            <a:prstGeom prst="downArrow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CaixaDeTexto 12">
              <a:extLst>
                <a:ext uri="{FF2B5EF4-FFF2-40B4-BE49-F238E27FC236}">
                  <a16:creationId xmlns:a16="http://schemas.microsoft.com/office/drawing/2014/main" id="{F48F1073-AA04-4830-8DD9-5F7302FEB35D}"/>
                </a:ext>
              </a:extLst>
            </p:cNvPr>
            <p:cNvSpPr txBox="1"/>
            <p:nvPr/>
          </p:nvSpPr>
          <p:spPr>
            <a:xfrm>
              <a:off x="1865415" y="4744204"/>
              <a:ext cx="936000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pt-BR" sz="3600" b="1" kern="1200" dirty="0">
                  <a:solidFill>
                    <a:srgbClr val="073763"/>
                  </a:solidFill>
                  <a:latin typeface="Roboto"/>
                  <a:ea typeface="Roboto"/>
                  <a:cs typeface="Roboto"/>
                  <a:sym typeface="Roboto"/>
                </a:rPr>
                <a:t>Mal</a:t>
              </a:r>
              <a:endParaRPr lang="pt-BR" sz="3600" kern="1200" dirty="0"/>
            </a:p>
          </p:txBody>
        </p:sp>
      </p:grp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6CFCC9D5-86EC-4F85-B7AF-A2919F0B7DF4}"/>
              </a:ext>
            </a:extLst>
          </p:cNvPr>
          <p:cNvSpPr txBox="1"/>
          <p:nvPr/>
        </p:nvSpPr>
        <p:spPr>
          <a:xfrm>
            <a:off x="495674" y="3597311"/>
            <a:ext cx="3854548" cy="12464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80000" lvl="1" indent="-180000" defTabSz="186690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Char char="•"/>
            </a:pPr>
            <a:r>
              <a:rPr lang="pt-BR" sz="19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Adjetivo (escreve-se com </a:t>
            </a:r>
            <a:r>
              <a:rPr lang="pt-BR" sz="1900" b="1" dirty="0">
                <a:solidFill>
                  <a:srgbClr val="7030A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u</a:t>
            </a:r>
            <a:r>
              <a:rPr lang="pt-BR" sz="1900" b="1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 </a:t>
            </a:r>
            <a:r>
              <a:rPr lang="pt-BR" sz="19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no final).</a:t>
            </a:r>
          </a:p>
          <a:p>
            <a:pPr marL="180000" lvl="1" indent="-180000" defTabSz="1866900">
              <a:spcAft>
                <a:spcPts val="600"/>
              </a:spcAft>
              <a:buClr>
                <a:schemeClr val="accent1"/>
              </a:buClr>
              <a:buChar char="•"/>
            </a:pPr>
            <a:r>
              <a:rPr lang="pt-BR" sz="19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Para saber quando usá-lo, basta trocá-lo por seu antônimo (</a:t>
            </a:r>
            <a:r>
              <a:rPr lang="pt-BR" sz="1900" b="1" dirty="0">
                <a:solidFill>
                  <a:srgbClr val="7030A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bom</a:t>
            </a:r>
            <a:r>
              <a:rPr lang="pt-BR" sz="19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).</a:t>
            </a:r>
            <a:endParaRPr lang="pt-BR" sz="1900" kern="1200" dirty="0">
              <a:solidFill>
                <a:srgbClr val="00206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0" name="Google Shape;110;p16">
            <a:extLst>
              <a:ext uri="{FF2B5EF4-FFF2-40B4-BE49-F238E27FC236}">
                <a16:creationId xmlns:a16="http://schemas.microsoft.com/office/drawing/2014/main" id="{614AA171-5144-410D-A4EE-8F1DA6B4BD7B}"/>
              </a:ext>
            </a:extLst>
          </p:cNvPr>
          <p:cNvSpPr txBox="1"/>
          <p:nvPr/>
        </p:nvSpPr>
        <p:spPr>
          <a:xfrm>
            <a:off x="495674" y="4926770"/>
            <a:ext cx="3600000" cy="9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400" b="1" dirty="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Exemplo</a:t>
            </a:r>
            <a:r>
              <a:rPr lang="pt-BR" sz="2400" dirty="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:</a:t>
            </a:r>
            <a:endParaRPr sz="2400" dirty="0">
              <a:solidFill>
                <a:srgbClr val="07376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400" dirty="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Ele é um </a:t>
            </a:r>
            <a:r>
              <a:rPr lang="pt-BR" sz="24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Roboto"/>
                <a:sym typeface="Roboto"/>
              </a:rPr>
              <a:t>mau</a:t>
            </a:r>
            <a:r>
              <a:rPr lang="pt-BR" sz="2400" dirty="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 / </a:t>
            </a:r>
            <a:r>
              <a:rPr lang="pt-BR" sz="24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Roboto"/>
                <a:sym typeface="Roboto"/>
              </a:rPr>
              <a:t>bom</a:t>
            </a:r>
            <a:r>
              <a:rPr lang="pt-BR" sz="2400" dirty="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 jogador de basquete.</a:t>
            </a:r>
            <a:endParaRPr sz="24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94520974-D259-4954-86BF-3709F5424BC2}"/>
              </a:ext>
            </a:extLst>
          </p:cNvPr>
          <p:cNvSpPr txBox="1"/>
          <p:nvPr/>
        </p:nvSpPr>
        <p:spPr>
          <a:xfrm>
            <a:off x="7513784" y="2092386"/>
            <a:ext cx="4108239" cy="249299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80000" lvl="1" indent="-180000" defTabSz="186690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Char char="•"/>
            </a:pPr>
            <a:r>
              <a:rPr lang="pt-BR" sz="19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Pode ser substantivo ou um advérbio (escreve-se com </a:t>
            </a:r>
            <a:r>
              <a:rPr lang="pt-BR" sz="1900" b="1" dirty="0">
                <a:solidFill>
                  <a:srgbClr val="7030A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l</a:t>
            </a:r>
            <a:r>
              <a:rPr lang="pt-BR" sz="1900" b="1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 </a:t>
            </a:r>
            <a:r>
              <a:rPr lang="pt-BR" sz="19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no final).</a:t>
            </a:r>
          </a:p>
          <a:p>
            <a:pPr marL="180000" lvl="1" indent="-180000" defTabSz="186690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Char char="•"/>
            </a:pPr>
            <a:r>
              <a:rPr lang="pt-BR" sz="19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Para saber quando usá-lo, basta substituí-lo por seu antônimo (</a:t>
            </a:r>
            <a:r>
              <a:rPr lang="pt-BR" sz="1900" b="1" dirty="0">
                <a:solidFill>
                  <a:srgbClr val="7030A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bem</a:t>
            </a:r>
            <a:r>
              <a:rPr lang="pt-BR" sz="19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). </a:t>
            </a:r>
          </a:p>
          <a:p>
            <a:pPr marL="180000" lvl="1" indent="-180000" defTabSz="1866900">
              <a:spcBef>
                <a:spcPct val="0"/>
              </a:spcBef>
              <a:spcAft>
                <a:spcPts val="600"/>
              </a:spcAft>
              <a:buClr>
                <a:schemeClr val="accent1"/>
              </a:buClr>
              <a:buChar char="•"/>
            </a:pPr>
            <a:r>
              <a:rPr lang="pt-BR" sz="19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Também pode ser um conectivo. </a:t>
            </a:r>
            <a:r>
              <a:rPr lang="pt-BR" sz="19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Nesse caso, a palavra </a:t>
            </a:r>
            <a:r>
              <a:rPr lang="pt-BR" sz="1900" b="1" dirty="0">
                <a:solidFill>
                  <a:srgbClr val="7030A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mal</a:t>
            </a:r>
            <a:r>
              <a:rPr lang="pt-BR" sz="19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pode ser substituída por: </a:t>
            </a:r>
            <a:r>
              <a:rPr lang="pt-BR" sz="1900" b="1" dirty="0">
                <a:solidFill>
                  <a:srgbClr val="7030A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assim que</a:t>
            </a:r>
            <a:r>
              <a:rPr lang="pt-BR" sz="19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lang="pt-BR" sz="1900" b="1" dirty="0">
                <a:solidFill>
                  <a:srgbClr val="7030A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logo que</a:t>
            </a:r>
            <a:r>
              <a:rPr lang="pt-BR" sz="19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  <a:endParaRPr lang="pt-BR" sz="1900" kern="1200" dirty="0">
              <a:solidFill>
                <a:srgbClr val="00206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7" name="Google Shape;110;p16">
            <a:extLst>
              <a:ext uri="{FF2B5EF4-FFF2-40B4-BE49-F238E27FC236}">
                <a16:creationId xmlns:a16="http://schemas.microsoft.com/office/drawing/2014/main" id="{278C714C-A302-40B8-B675-F1F1E03650F4}"/>
              </a:ext>
            </a:extLst>
          </p:cNvPr>
          <p:cNvSpPr txBox="1"/>
          <p:nvPr/>
        </p:nvSpPr>
        <p:spPr>
          <a:xfrm>
            <a:off x="6595380" y="4926770"/>
            <a:ext cx="5236956" cy="16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000" b="1" dirty="0">
                <a:solidFill>
                  <a:srgbClr val="07376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Exemplo</a:t>
            </a:r>
            <a:r>
              <a:rPr lang="pt-BR" sz="2000" dirty="0">
                <a:solidFill>
                  <a:srgbClr val="07376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:</a:t>
            </a:r>
            <a:endParaRPr sz="2000" dirty="0">
              <a:solidFill>
                <a:srgbClr val="073763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Roboto"/>
            </a:endParaRPr>
          </a:p>
          <a:p>
            <a:pPr lvl="0">
              <a:buClr>
                <a:schemeClr val="dk1"/>
              </a:buClr>
              <a:buSzPts val="1100"/>
            </a:pPr>
            <a:r>
              <a:rPr lang="pt-BR" sz="2000" dirty="0">
                <a:solidFill>
                  <a:srgbClr val="07376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Ela fala </a:t>
            </a:r>
            <a:r>
              <a:rPr lang="pt-BR" sz="20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mal</a:t>
            </a:r>
            <a:r>
              <a:rPr lang="pt-BR" sz="2000" dirty="0">
                <a:solidFill>
                  <a:srgbClr val="07376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 / </a:t>
            </a:r>
            <a:r>
              <a:rPr lang="pt-BR" sz="20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bem</a:t>
            </a:r>
            <a:r>
              <a:rPr lang="pt-BR" sz="2000" dirty="0">
                <a:solidFill>
                  <a:srgbClr val="073763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 em público.</a:t>
            </a:r>
          </a:p>
          <a:p>
            <a:r>
              <a:rPr lang="pt-BR" sz="20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Mal</a:t>
            </a:r>
            <a:r>
              <a:rPr lang="pt-BR" sz="2000" b="1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pt-BR" sz="20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deitou, adormeceu rapidamente. / </a:t>
            </a:r>
            <a:r>
              <a:rPr lang="pt-BR" sz="20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Assim que </a:t>
            </a:r>
            <a:r>
              <a:rPr lang="pt-BR" sz="20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deitou, adormeceu rapidamente.</a:t>
            </a:r>
            <a:endParaRPr sz="2000" dirty="0">
              <a:solidFill>
                <a:srgbClr val="00206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Calibri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5</a:t>
            </a:fld>
            <a:endParaRPr lang="pt-BR" dirty="0"/>
          </a:p>
        </p:txBody>
      </p:sp>
      <p:pic>
        <p:nvPicPr>
          <p:cNvPr id="1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2344039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245</Words>
  <Application>Microsoft Office PowerPoint</Application>
  <PresentationFormat>Widescreen</PresentationFormat>
  <Paragraphs>30</Paragraphs>
  <Slides>5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</vt:lpstr>
      <vt:lpstr>Tema do Office</vt:lpstr>
      <vt:lpstr>Unidade 5</vt:lpstr>
      <vt:lpstr>Apresentação do PowerPoint</vt:lpstr>
      <vt:lpstr>Estratégias de argumentatividade</vt:lpstr>
      <vt:lpstr>Modalização</vt:lpstr>
      <vt:lpstr>Uso de mal ou mau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Unidade 5</dc:title>
  <dc:creator>João Paulo Bortoluci</dc:creator>
  <cp:lastModifiedBy>João Paulo Bortoluci</cp:lastModifiedBy>
  <cp:revision>1</cp:revision>
  <dcterms:created xsi:type="dcterms:W3CDTF">2020-04-03T02:03:01Z</dcterms:created>
  <dcterms:modified xsi:type="dcterms:W3CDTF">2020-04-03T02:04:59Z</dcterms:modified>
</cp:coreProperties>
</file>