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y="5143500" cx="9144000"/>
  <p:notesSz cx="6858000" cy="9144000"/>
  <p:embeddedFontLst>
    <p:embeddedFont>
      <p:font typeface="Roboto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font" Target="fonts/Roboto-bold.fntdata"/><Relationship Id="rId41" Type="http://schemas.openxmlformats.org/officeDocument/2006/relationships/font" Target="fonts/Roboto-regular.fntdata"/><Relationship Id="rId22" Type="http://schemas.openxmlformats.org/officeDocument/2006/relationships/slide" Target="slides/slide17.xml"/><Relationship Id="rId44" Type="http://schemas.openxmlformats.org/officeDocument/2006/relationships/font" Target="fonts/Roboto-boldItalic.fntdata"/><Relationship Id="rId21" Type="http://schemas.openxmlformats.org/officeDocument/2006/relationships/slide" Target="slides/slide16.xml"/><Relationship Id="rId43" Type="http://schemas.openxmlformats.org/officeDocument/2006/relationships/font" Target="fonts/Roboto-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29b590d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g729b590d98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729b590d9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g729b590d98_0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29b590d9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729b590d98_0_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729b590d98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g729b590d98_0_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29b590d98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729b590d98_0_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729b590d98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729b590d98_0_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729b590d98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729b590d98_0_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729b590d9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729b590d98_0_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729b590d98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g729b590d98_0_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729b590d98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g729b590d98_0_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729b590d98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g729b590d98_0_8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729b590d98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g729b590d98_0_8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729b590d98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729b590d98_0_9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729b590d98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729b590d98_0_10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729b590d98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729b590d98_0_1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729b590d98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g729b590d98_0_1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729b590d98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g729b590d98_0_1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729b590d98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g729b590d98_0_1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729b590d98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729b590d98_0_1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729b590d98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g729b590d98_0_1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729b590d98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g729b590d98_0_1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729b590d98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g729b590d98_0_1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729b590d98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g729b590d98_0_1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729b590d98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g729b590d98_0_18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729b590d98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g729b590d98_0_18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729b590d98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g729b590d98_0_19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729b590d98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g729b590d98_0_20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729b590d98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g729b590d98_0_20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729b590d98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g729b590d98_0_2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729b590d98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g729b590d98_0_2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729b590d98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g729b590d98_0_2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729b590d98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g729b590d98_0_2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729b590d98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g729b590d98_0_2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729b590d98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g729b590d98_0_2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729b590d98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g729b590d98_0_2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810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 sz="2400"/>
            </a:lvl1pPr>
            <a:lvl2pPr indent="-36195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  <a:defRPr sz="2100"/>
            </a:lvl2pPr>
            <a:lvl3pPr indent="-34290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3pPr>
            <a:lvl4pPr indent="-32385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4pPr>
            <a:lvl5pPr indent="-32385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500"/>
            </a:lvl5pPr>
            <a:lvl6pPr indent="-32385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1500"/>
            </a:lvl6pPr>
            <a:lvl7pPr indent="-32385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7pPr>
            <a:lvl8pPr indent="-32385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500"/>
            </a:lvl8pPr>
            <a:lvl9pPr indent="-32385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500"/>
              <a:buChar char="■"/>
              <a:defRPr sz="1500"/>
            </a:lvl9pPr>
          </a:lstStyle>
          <a:p/>
        </p:txBody>
      </p:sp>
      <p:sp>
        <p:nvSpPr>
          <p:cNvPr id="59" name="Google Shape;59;p14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0" name="Google Shape;60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61" name="Google Shape;61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2.png"/><Relationship Id="rId4" Type="http://schemas.openxmlformats.org/officeDocument/2006/relationships/image" Target="../media/image14.png"/><Relationship Id="rId5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ctrTitle"/>
          </p:nvPr>
        </p:nvSpPr>
        <p:spPr>
          <a:xfrm>
            <a:off x="233781" y="558431"/>
            <a:ext cx="63903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None/>
            </a:pPr>
            <a:r>
              <a:rPr lang="pt-BR" sz="3600">
                <a:latin typeface="Roboto"/>
                <a:ea typeface="Roboto"/>
                <a:cs typeface="Roboto"/>
                <a:sym typeface="Roboto"/>
              </a:rPr>
              <a:t>UNIDADE 4</a:t>
            </a:r>
            <a:br>
              <a:rPr lang="pt-BR" sz="3600">
                <a:latin typeface="Roboto"/>
                <a:ea typeface="Roboto"/>
                <a:cs typeface="Roboto"/>
                <a:sym typeface="Roboto"/>
              </a:rPr>
            </a:br>
            <a:r>
              <a:rPr lang="pt-BR" sz="3600">
                <a:latin typeface="Roboto"/>
                <a:ea typeface="Roboto"/>
                <a:cs typeface="Roboto"/>
                <a:sym typeface="Roboto"/>
              </a:rPr>
              <a:t>BRASILIDADE</a:t>
            </a:r>
            <a:endParaRPr/>
          </a:p>
        </p:txBody>
      </p:sp>
      <p:sp>
        <p:nvSpPr>
          <p:cNvPr id="68" name="Google Shape;68;p15"/>
          <p:cNvSpPr txBox="1"/>
          <p:nvPr>
            <p:ph idx="1" type="subTitle"/>
          </p:nvPr>
        </p:nvSpPr>
        <p:spPr>
          <a:xfrm>
            <a:off x="233775" y="2125594"/>
            <a:ext cx="63903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pt-BR" sz="2100">
                <a:latin typeface="Roboto"/>
                <a:ea typeface="Roboto"/>
                <a:cs typeface="Roboto"/>
                <a:sym typeface="Roboto"/>
              </a:rPr>
              <a:t>CAPÍTULO 1 – Sementes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354343" y="3497413"/>
            <a:ext cx="411600" cy="29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/>
          <p:nvPr/>
        </p:nvSpPr>
        <p:spPr>
          <a:xfrm>
            <a:off x="998112" y="1653921"/>
            <a:ext cx="7147800" cy="27915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Sementes e afrodescendência</a:t>
            </a:r>
            <a:endParaRPr/>
          </a:p>
        </p:txBody>
      </p:sp>
      <p:sp>
        <p:nvSpPr>
          <p:cNvPr id="77" name="Google Shape;77;p16"/>
          <p:cNvSpPr/>
          <p:nvPr/>
        </p:nvSpPr>
        <p:spPr>
          <a:xfrm>
            <a:off x="1470605" y="2045548"/>
            <a:ext cx="6202800" cy="20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 África vieram para o Brasil pessoas pertencentes a muitos povos africanos. O Brasil recebeu culturas de muitas Áfricas, sementes fortes e resistentes, que foram plantadas e continuam a florescer em forma de arte e cultura da nossa gente! </a:t>
            </a:r>
            <a:endParaRPr sz="1100"/>
          </a:p>
        </p:txBody>
      </p:sp>
      <p:sp>
        <p:nvSpPr>
          <p:cNvPr id="78" name="Google Shape;78;p1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Natureza ancestral</a:t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A </a:t>
            </a:r>
            <a:r>
              <a:rPr b="1" lang="pt-BR">
                <a:latin typeface="Roboto"/>
                <a:ea typeface="Roboto"/>
                <a:cs typeface="Roboto"/>
                <a:sym typeface="Roboto"/>
              </a:rPr>
              <a:t>cultura iorubá 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é uma das mais expressivas culturas da história do continente africano. Nasceu e firmou-se nas regiões sudoeste e sul da África. Nas Américas, em especial no Brasil, é fundamental para a formação da raiz religiosa e cultural afrodescendente. </a:t>
            </a:r>
            <a:endParaRPr/>
          </a:p>
          <a:p>
            <a:pPr indent="-381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Char char="●"/>
            </a:pPr>
            <a:r>
              <a:rPr b="1" i="1" lang="pt-BR">
                <a:latin typeface="Roboto"/>
                <a:ea typeface="Roboto"/>
                <a:cs typeface="Roboto"/>
                <a:sym typeface="Roboto"/>
              </a:rPr>
              <a:t>Griot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, nas culturas africanas, é um poeta, músico, contador de histórias e conselheiro. </a:t>
            </a:r>
            <a:endParaRPr/>
          </a:p>
        </p:txBody>
      </p:sp>
      <p:sp>
        <p:nvSpPr>
          <p:cNvPr id="86" name="Google Shape;86;p1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87" name="Google Shape;8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Sementes do pensamento</a:t>
            </a:r>
            <a:endParaRPr/>
          </a:p>
        </p:txBody>
      </p:sp>
      <p:pic>
        <p:nvPicPr>
          <p:cNvPr id="93" name="Google Shape;9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2691" y="1419498"/>
            <a:ext cx="2603849" cy="3533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66083" y="1606448"/>
            <a:ext cx="5275815" cy="259961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96" name="Google Shape;96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/>
          <p:nvPr/>
        </p:nvSpPr>
        <p:spPr>
          <a:xfrm>
            <a:off x="4532348" y="942975"/>
            <a:ext cx="3535200" cy="35673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9"/>
          <p:cNvSpPr txBox="1"/>
          <p:nvPr>
            <p:ph type="title"/>
          </p:nvPr>
        </p:nvSpPr>
        <p:spPr>
          <a:xfrm>
            <a:off x="629841" y="641231"/>
            <a:ext cx="2949000" cy="12003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Font typeface="Roboto"/>
              <a:buNone/>
            </a:pPr>
            <a:r>
              <a:rPr lang="pt-BR" sz="29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Poéticas pessoais</a:t>
            </a:r>
            <a:endParaRPr/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4843646" y="942976"/>
            <a:ext cx="2912700" cy="35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b="1" sz="2100"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b="1" lang="pt-BR" sz="2100">
                <a:latin typeface="Roboto"/>
                <a:ea typeface="Roboto"/>
                <a:cs typeface="Roboto"/>
                <a:sym typeface="Roboto"/>
              </a:rPr>
              <a:t>Poética</a:t>
            </a:r>
            <a:r>
              <a:rPr lang="pt-BR" sz="2100">
                <a:latin typeface="Roboto"/>
                <a:ea typeface="Roboto"/>
                <a:cs typeface="Roboto"/>
                <a:sym typeface="Roboto"/>
              </a:rPr>
              <a:t>, na arte, refere-se ao modo como cada artista cria e expressa suas ideias. Também diz respeito ao modo de construção e à qualidade das obras artísticas. </a:t>
            </a:r>
            <a:endParaRPr/>
          </a:p>
          <a:p>
            <a:pPr indent="-38100" lvl="0" marL="17780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19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76200" lvl="0" marL="215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sz="2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b="1" sz="2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None/>
            </a:pPr>
            <a:r>
              <a:rPr b="1" lang="pt-BR" sz="2100">
                <a:latin typeface="Roboto"/>
                <a:ea typeface="Roboto"/>
                <a:cs typeface="Roboto"/>
                <a:sym typeface="Roboto"/>
              </a:rPr>
              <a:t>Litogravura</a:t>
            </a:r>
            <a:r>
              <a:rPr lang="pt-BR" sz="2100">
                <a:latin typeface="Roboto"/>
                <a:ea typeface="Roboto"/>
                <a:cs typeface="Roboto"/>
                <a:sym typeface="Roboto"/>
              </a:rPr>
              <a:t> é um tipo de gravura em que se fazem gravações em pedra usando lápis oleosos e outros processos químicos.</a:t>
            </a:r>
            <a:endParaRPr/>
          </a:p>
        </p:txBody>
      </p:sp>
      <p:sp>
        <p:nvSpPr>
          <p:cNvPr id="105" name="Google Shape;105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06" name="Google Shape;10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/>
          <p:nvPr/>
        </p:nvSpPr>
        <p:spPr>
          <a:xfrm>
            <a:off x="852622" y="1553494"/>
            <a:ext cx="4933200" cy="3179400"/>
          </a:xfrm>
          <a:prstGeom prst="roundRect">
            <a:avLst>
              <a:gd fmla="val 16667" name="adj"/>
            </a:avLst>
          </a:prstGeom>
          <a:solidFill>
            <a:srgbClr val="B3C6E7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Ideias, linguagens e materialidades </a:t>
            </a:r>
            <a:endParaRPr/>
          </a:p>
        </p:txBody>
      </p:sp>
      <p:sp>
        <p:nvSpPr>
          <p:cNvPr id="113" name="Google Shape;113;p20"/>
          <p:cNvSpPr txBox="1"/>
          <p:nvPr/>
        </p:nvSpPr>
        <p:spPr>
          <a:xfrm>
            <a:off x="1277322" y="1815954"/>
            <a:ext cx="4083900" cy="265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Pigmentos</a:t>
            </a:r>
            <a:r>
              <a:rPr lang="pt-BR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– substâncias naturais ou artificiais (pós coloridos) usadas para dar cor às tintas; podem ser obtidos por extração mineral, vegetal ou animal, como também ser fabricados por meio de processos químicos. </a:t>
            </a:r>
            <a:endParaRPr sz="1100"/>
          </a:p>
        </p:txBody>
      </p:sp>
      <p:pic>
        <p:nvPicPr>
          <p:cNvPr id="114" name="Google Shape;11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0533" y="1815954"/>
            <a:ext cx="2152542" cy="2654572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16" name="Google Shape;11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/>
          <p:nvPr/>
        </p:nvSpPr>
        <p:spPr>
          <a:xfrm>
            <a:off x="3354191" y="1476220"/>
            <a:ext cx="5189400" cy="3160200"/>
          </a:xfrm>
          <a:prstGeom prst="roundRect">
            <a:avLst>
              <a:gd fmla="val 16667" name="adj"/>
            </a:avLst>
          </a:prstGeom>
          <a:solidFill>
            <a:srgbClr val="B3C6E7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Ideias, linguagens e materialidades </a:t>
            </a:r>
            <a:endParaRPr/>
          </a:p>
        </p:txBody>
      </p:sp>
      <p:sp>
        <p:nvSpPr>
          <p:cNvPr id="123" name="Google Shape;123;p21"/>
          <p:cNvSpPr txBox="1"/>
          <p:nvPr/>
        </p:nvSpPr>
        <p:spPr>
          <a:xfrm>
            <a:off x="3505140" y="1913687"/>
            <a:ext cx="4887600" cy="2285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Solventes</a:t>
            </a:r>
            <a:r>
              <a:rPr lang="pt-BR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– substâncias para diluir tintas ou controlar sua consistência; no uso escolar, o solvente mais recomendável é a água, porque é um solvente não tóxico. 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Aglutinantes</a:t>
            </a:r>
            <a:r>
              <a:rPr lang="pt-BR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– substâncias que ajudam a fixar as tintas sobre os suportes (exemplos: resinas, gema de ovo, óleos, entre outras). </a:t>
            </a:r>
            <a:endParaRPr sz="1100"/>
          </a:p>
        </p:txBody>
      </p:sp>
      <p:pic>
        <p:nvPicPr>
          <p:cNvPr id="124" name="Google Shape;12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9447" y="1729021"/>
            <a:ext cx="2152542" cy="2654572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26" name="Google Shape;126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/>
          <p:nvPr/>
        </p:nvSpPr>
        <p:spPr>
          <a:xfrm>
            <a:off x="998112" y="1653921"/>
            <a:ext cx="7147800" cy="27915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Sincretismo cultural</a:t>
            </a:r>
            <a:endParaRPr/>
          </a:p>
        </p:txBody>
      </p:sp>
      <p:sp>
        <p:nvSpPr>
          <p:cNvPr id="133" name="Google Shape;133;p22"/>
          <p:cNvSpPr/>
          <p:nvPr/>
        </p:nvSpPr>
        <p:spPr>
          <a:xfrm>
            <a:off x="1470605" y="2045548"/>
            <a:ext cx="6202800" cy="20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 Brasil, a mistura de povos provocou o encontro de diferentes culturas. Esse processo de fusão de culturas é chamado de sincretismo cultural. Isso acontece quando duas ou mais culturas se misturam em sua fé, em sua arte e em seus costumes.</a:t>
            </a:r>
            <a:endParaRPr sz="1100"/>
          </a:p>
        </p:txBody>
      </p:sp>
      <p:sp>
        <p:nvSpPr>
          <p:cNvPr id="134" name="Google Shape;134;p2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35" name="Google Shape;13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3"/>
          <p:cNvSpPr txBox="1"/>
          <p:nvPr>
            <p:ph type="title"/>
          </p:nvPr>
        </p:nvSpPr>
        <p:spPr>
          <a:xfrm>
            <a:off x="628650" y="435032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Sincretismo cultural</a:t>
            </a:r>
            <a:endParaRPr/>
          </a:p>
        </p:txBody>
      </p:sp>
      <p:sp>
        <p:nvSpPr>
          <p:cNvPr id="141" name="Google Shape;141;p23"/>
          <p:cNvSpPr txBox="1"/>
          <p:nvPr>
            <p:ph idx="1" type="body"/>
          </p:nvPr>
        </p:nvSpPr>
        <p:spPr>
          <a:xfrm>
            <a:off x="628650" y="1415116"/>
            <a:ext cx="7886700" cy="30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Char char="●"/>
            </a:pPr>
            <a:r>
              <a:rPr b="1" lang="pt-BR">
                <a:latin typeface="Roboto"/>
                <a:ea typeface="Roboto"/>
                <a:cs typeface="Roboto"/>
                <a:sym typeface="Roboto"/>
              </a:rPr>
              <a:t>Barroco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 é um estilo artístico e arquitetônico europeu trazido ao Brasil pelos colonizadores portugueses. Aqui, fez-se representar no trabalho de brancos, negros e mestiços, que o influenciaram com características de suas culturas. Seu desenvolvimento aconteceu entre os séculos XVIII e XIX. </a:t>
            </a:r>
            <a:endParaRPr/>
          </a:p>
        </p:txBody>
      </p:sp>
      <p:sp>
        <p:nvSpPr>
          <p:cNvPr id="142" name="Google Shape;142;p2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43" name="Google Shape;14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 txBox="1"/>
          <p:nvPr>
            <p:ph type="title"/>
          </p:nvPr>
        </p:nvSpPr>
        <p:spPr>
          <a:xfrm>
            <a:off x="428848" y="675653"/>
            <a:ext cx="4023600" cy="12003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oboto"/>
              <a:buNone/>
            </a:pPr>
            <a:r>
              <a:rPr lang="pt-BR" sz="30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África: ancestralidade e movimento</a:t>
            </a:r>
            <a:endParaRPr sz="29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p24"/>
          <p:cNvSpPr txBox="1"/>
          <p:nvPr>
            <p:ph idx="1" type="body"/>
          </p:nvPr>
        </p:nvSpPr>
        <p:spPr>
          <a:xfrm>
            <a:off x="4829576" y="342900"/>
            <a:ext cx="3793200" cy="40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" lvl="0" marL="1778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sz="2100"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8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Char char="●"/>
            </a:pPr>
            <a:r>
              <a:rPr lang="pt-BR" sz="2100">
                <a:latin typeface="Roboto"/>
                <a:ea typeface="Roboto"/>
                <a:cs typeface="Roboto"/>
                <a:sym typeface="Roboto"/>
              </a:rPr>
              <a:t>O jeito de nos movimentarmos, nossas posturas e gestos dizem muito sobre nós e a nossa cultura. Com a dança não é diferente. Existem muitas formas de dançar e elas podem nos mostrar características e formas de ver e viver o mundo de um povo. A cultura se expressa nas qualidades e expressividades do movimento.</a:t>
            </a:r>
            <a:endParaRPr/>
          </a:p>
        </p:txBody>
      </p:sp>
      <p:pic>
        <p:nvPicPr>
          <p:cNvPr id="150" name="Google Shape;15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848" y="2222157"/>
            <a:ext cx="4023364" cy="216309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52" name="Google Shape;15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/>
          <p:nvPr>
            <p:ph type="ctrTitle"/>
          </p:nvPr>
        </p:nvSpPr>
        <p:spPr>
          <a:xfrm>
            <a:off x="233781" y="558431"/>
            <a:ext cx="63903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None/>
            </a:pPr>
            <a:r>
              <a:rPr lang="pt-BR" sz="3600">
                <a:latin typeface="Roboto"/>
                <a:ea typeface="Roboto"/>
                <a:cs typeface="Roboto"/>
                <a:sym typeface="Roboto"/>
              </a:rPr>
              <a:t>UNIDADE 4</a:t>
            </a:r>
            <a:br>
              <a:rPr lang="pt-BR" sz="3600">
                <a:latin typeface="Roboto"/>
                <a:ea typeface="Roboto"/>
                <a:cs typeface="Roboto"/>
                <a:sym typeface="Roboto"/>
              </a:rPr>
            </a:br>
            <a:r>
              <a:rPr lang="pt-BR" sz="3600">
                <a:latin typeface="Roboto"/>
                <a:ea typeface="Roboto"/>
                <a:cs typeface="Roboto"/>
                <a:sym typeface="Roboto"/>
              </a:rPr>
              <a:t>BRASILIDADE</a:t>
            </a:r>
            <a:endParaRPr/>
          </a:p>
        </p:txBody>
      </p:sp>
      <p:sp>
        <p:nvSpPr>
          <p:cNvPr id="158" name="Google Shape;158;p25"/>
          <p:cNvSpPr txBox="1"/>
          <p:nvPr>
            <p:ph idx="1" type="subTitle"/>
          </p:nvPr>
        </p:nvSpPr>
        <p:spPr>
          <a:xfrm>
            <a:off x="233775" y="2125594"/>
            <a:ext cx="63903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pt-BR" sz="2100">
                <a:latin typeface="Roboto"/>
                <a:ea typeface="Roboto"/>
                <a:cs typeface="Roboto"/>
                <a:sym typeface="Roboto"/>
              </a:rPr>
              <a:t>CAPÍTULO 2 – O reino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sz="2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9" name="Google Shape;159;p25"/>
          <p:cNvSpPr txBox="1"/>
          <p:nvPr>
            <p:ph idx="12" type="sldNum"/>
          </p:nvPr>
        </p:nvSpPr>
        <p:spPr>
          <a:xfrm>
            <a:off x="6354343" y="3497413"/>
            <a:ext cx="411600" cy="29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60" name="Google Shape;16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/>
          <p:nvPr/>
        </p:nvSpPr>
        <p:spPr>
          <a:xfrm>
            <a:off x="510510" y="1432986"/>
            <a:ext cx="8123100" cy="3614400"/>
          </a:xfrm>
          <a:prstGeom prst="rect">
            <a:avLst/>
          </a:prstGeom>
          <a:solidFill>
            <a:srgbClr val="D8E2F3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Venha dançar! </a:t>
            </a:r>
            <a:endParaRPr/>
          </a:p>
        </p:txBody>
      </p:sp>
      <p:sp>
        <p:nvSpPr>
          <p:cNvPr id="167" name="Google Shape;167;p26"/>
          <p:cNvSpPr txBox="1"/>
          <p:nvPr>
            <p:ph idx="1" type="body"/>
          </p:nvPr>
        </p:nvSpPr>
        <p:spPr>
          <a:xfrm>
            <a:off x="628650" y="1268016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8" name="Google Shape;16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2087" y="1743625"/>
            <a:ext cx="6819271" cy="3045863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70" name="Google Shape;17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Brincante</a:t>
            </a:r>
            <a:endParaRPr/>
          </a:p>
        </p:txBody>
      </p:sp>
      <p:sp>
        <p:nvSpPr>
          <p:cNvPr id="176" name="Google Shape;176;p27"/>
          <p:cNvSpPr/>
          <p:nvPr/>
        </p:nvSpPr>
        <p:spPr>
          <a:xfrm>
            <a:off x="1167953" y="1700012"/>
            <a:ext cx="7026900" cy="30330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7"/>
          <p:cNvSpPr/>
          <p:nvPr/>
        </p:nvSpPr>
        <p:spPr>
          <a:xfrm>
            <a:off x="1499583" y="2212378"/>
            <a:ext cx="6363600" cy="20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 brincante é a pessoa que brinca e participa de manifestações artísticas e culturais populares, como a congada, o carimbó, o reisado, a catira, as cavalhadas, as festas de boi, o maracatu e outras manifestações tradicionais da nossa cultura. É um jeito de ser brasileiro e viver nossa cultura. </a:t>
            </a:r>
            <a:endParaRPr sz="1100"/>
          </a:p>
        </p:txBody>
      </p:sp>
      <p:sp>
        <p:nvSpPr>
          <p:cNvPr id="178" name="Google Shape;178;p2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79" name="Google Shape;17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Histórias dançadas e cantadas</a:t>
            </a:r>
            <a:endParaRPr/>
          </a:p>
        </p:txBody>
      </p:sp>
      <p:sp>
        <p:nvSpPr>
          <p:cNvPr id="185" name="Google Shape;185;p28"/>
          <p:cNvSpPr txBox="1"/>
          <p:nvPr>
            <p:ph idx="1" type="body"/>
          </p:nvPr>
        </p:nvSpPr>
        <p:spPr>
          <a:xfrm>
            <a:off x="628650" y="1681090"/>
            <a:ext cx="7886700" cy="28743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pt-BR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 Brasil, muitas histórias podem ser contadas por meio de danças, ao ritmo dos sons do gonguê, do agbê, de tambores, de ganzás, entre outros, manifestações artísticas e culturais que podemos ver também nas formas e cores da </a:t>
            </a:r>
            <a:r>
              <a:rPr b="1" lang="pt-BR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arte </a:t>
            </a:r>
            <a:r>
              <a:rPr b="1" i="1" lang="pt-BR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naïf</a:t>
            </a:r>
            <a:r>
              <a:rPr lang="pt-BR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/>
          </a:p>
          <a:p>
            <a:pPr indent="-38100" lvl="0" marL="17780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6" name="Google Shape;186;p2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87" name="Google Shape;18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"/>
          <p:cNvSpPr/>
          <p:nvPr/>
        </p:nvSpPr>
        <p:spPr>
          <a:xfrm>
            <a:off x="916009" y="1873876"/>
            <a:ext cx="7311900" cy="2096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Arte </a:t>
            </a:r>
            <a:r>
              <a:rPr b="1" i="1" lang="pt-BR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naïf</a:t>
            </a:r>
            <a:r>
              <a:rPr lang="pt-BR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criada geralmente por artistas autodidatas, em diferentes estilos, temas e poéticas que expressam percepções de mundo de modo simples e puro. O termo “naïf” vem do latim </a:t>
            </a:r>
            <a:r>
              <a:rPr i="1" lang="pt-BR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nativus</a:t>
            </a:r>
            <a:r>
              <a:rPr lang="pt-BR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que significa “nascente”, “natural”, “espontâneo”.</a:t>
            </a:r>
            <a:endParaRPr sz="1100"/>
          </a:p>
        </p:txBody>
      </p:sp>
      <p:sp>
        <p:nvSpPr>
          <p:cNvPr id="193" name="Google Shape;193;p2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Histórias dançadas e contadas</a:t>
            </a:r>
            <a:endParaRPr/>
          </a:p>
        </p:txBody>
      </p:sp>
      <p:sp>
        <p:nvSpPr>
          <p:cNvPr id="194" name="Google Shape;194;p2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95" name="Google Shape;19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Festejos</a:t>
            </a:r>
            <a:endParaRPr/>
          </a:p>
        </p:txBody>
      </p:sp>
      <p:sp>
        <p:nvSpPr>
          <p:cNvPr id="201" name="Google Shape;201;p30"/>
          <p:cNvSpPr txBox="1"/>
          <p:nvPr>
            <p:ph idx="1" type="body"/>
          </p:nvPr>
        </p:nvSpPr>
        <p:spPr>
          <a:xfrm>
            <a:off x="628650" y="1772884"/>
            <a:ext cx="7886700" cy="23007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Char char="●"/>
            </a:pPr>
            <a:r>
              <a:rPr lang="pt-BR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 maracatu, a congada, o reisado, a catira, as cavalhadas, as festas de boi, o baile sulista e muitos outros eventos são manifestações da cultura popular tradicional, pois foi do povo que surgiram. </a:t>
            </a:r>
            <a:endParaRPr/>
          </a:p>
        </p:txBody>
      </p:sp>
      <p:sp>
        <p:nvSpPr>
          <p:cNvPr id="202" name="Google Shape;202;p3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03" name="Google Shape;20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A sambada</a:t>
            </a:r>
            <a:endParaRPr/>
          </a:p>
        </p:txBody>
      </p:sp>
      <p:pic>
        <p:nvPicPr>
          <p:cNvPr id="209" name="Google Shape;20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14170" y="1340658"/>
            <a:ext cx="4486839" cy="3700448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11" name="Google Shape;211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Dançando no ritmo do maracatu</a:t>
            </a:r>
            <a:endParaRPr/>
          </a:p>
        </p:txBody>
      </p:sp>
      <p:pic>
        <p:nvPicPr>
          <p:cNvPr id="217" name="Google Shape;21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934" y="1388429"/>
            <a:ext cx="7597524" cy="3513592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19" name="Google Shape;219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O maracatu contemporâneo</a:t>
            </a:r>
            <a:endParaRPr/>
          </a:p>
        </p:txBody>
      </p:sp>
      <p:sp>
        <p:nvSpPr>
          <p:cNvPr id="225" name="Google Shape;225;p3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" lvl="0" marL="1778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Nos últimos anos, o maracatu vem ganhando reconhecimento nacional. Esse destaque é dado, por um lado, pelo fato de ocorrer, como evento festivo, em grandes cidades do Brasil, com grupos de maracatu saindo em comemorações durante o Carnaval. </a:t>
            </a:r>
            <a:endParaRPr/>
          </a:p>
          <a:p>
            <a:pPr indent="-38100" lvl="0" marL="177800" rtl="0" algn="l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8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Char char="●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Por outro lado, pelo seu ritmo ter despertado o interesse de músicos e percussionistas da atualidade, sendo interpretado de maneira literal ou variada, servindo também como inspiração para novas e originais criações musicais. </a:t>
            </a:r>
            <a:endParaRPr/>
          </a:p>
        </p:txBody>
      </p:sp>
      <p:sp>
        <p:nvSpPr>
          <p:cNvPr id="226" name="Google Shape;226;p3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27" name="Google Shape;227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/>
          <p:nvPr/>
        </p:nvSpPr>
        <p:spPr>
          <a:xfrm>
            <a:off x="1558643" y="1703138"/>
            <a:ext cx="6026700" cy="3148200"/>
          </a:xfrm>
          <a:prstGeom prst="roundRect">
            <a:avLst>
              <a:gd fmla="val 16667" name="adj"/>
            </a:avLst>
          </a:prstGeom>
          <a:solidFill>
            <a:srgbClr val="D8E2F3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3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O maracatu do Chico Rei</a:t>
            </a:r>
            <a:endParaRPr/>
          </a:p>
        </p:txBody>
      </p:sp>
      <p:sp>
        <p:nvSpPr>
          <p:cNvPr id="234" name="Google Shape;234;p34"/>
          <p:cNvSpPr txBox="1"/>
          <p:nvPr/>
        </p:nvSpPr>
        <p:spPr>
          <a:xfrm>
            <a:off x="1982138" y="1950002"/>
            <a:ext cx="5179800" cy="265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Tema</a:t>
            </a:r>
            <a:r>
              <a:rPr lang="pt-BR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em música, corresponde a um trecho de melodia ou de ritmo que possui, por assim dizer, uma “personalidade” própria. É aquela parte da música que costuma ser repetida com frequência e, depois, quando a música acaba, fica ainda ressoando em nossa memória por algum tempo. </a:t>
            </a:r>
            <a:endParaRPr sz="1100"/>
          </a:p>
        </p:txBody>
      </p:sp>
      <p:sp>
        <p:nvSpPr>
          <p:cNvPr id="235" name="Google Shape;235;p3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 txBox="1"/>
          <p:nvPr>
            <p:ph type="title"/>
          </p:nvPr>
        </p:nvSpPr>
        <p:spPr>
          <a:xfrm>
            <a:off x="428848" y="572385"/>
            <a:ext cx="4023600" cy="12003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oboto"/>
              <a:buNone/>
            </a:pPr>
            <a:r>
              <a:rPr lang="pt-BR" sz="30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A música e seus códigos</a:t>
            </a:r>
            <a:endParaRPr sz="29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2" name="Google Shape;242;p35"/>
          <p:cNvSpPr txBox="1"/>
          <p:nvPr>
            <p:ph idx="1" type="body"/>
          </p:nvPr>
        </p:nvSpPr>
        <p:spPr>
          <a:xfrm>
            <a:off x="4829576" y="675653"/>
            <a:ext cx="3793200" cy="40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sz="2100"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Char char="●"/>
            </a:pPr>
            <a:r>
              <a:rPr lang="pt-BR" sz="2100">
                <a:latin typeface="Roboto"/>
                <a:ea typeface="Roboto"/>
                <a:cs typeface="Roboto"/>
                <a:sym typeface="Roboto"/>
              </a:rPr>
              <a:t>Foi Guido D’Arezzo (992-1050), um monge e músico da cidade de Arezzo, na Itália, quem teve a ideia de recorrer às sílabas de uma canção latina, chamada Hino a São João, para dar nome às diferentes notas da gama musical: </a:t>
            </a:r>
            <a:r>
              <a:rPr b="1" lang="pt-BR" sz="2100">
                <a:latin typeface="Roboto"/>
                <a:ea typeface="Roboto"/>
                <a:cs typeface="Roboto"/>
                <a:sym typeface="Roboto"/>
              </a:rPr>
              <a:t>Ut, Ré, Mi, Fá, Sol, Lá, Si. </a:t>
            </a:r>
            <a:endParaRPr/>
          </a:p>
        </p:txBody>
      </p:sp>
      <p:pic>
        <p:nvPicPr>
          <p:cNvPr id="243" name="Google Shape;24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848" y="2148759"/>
            <a:ext cx="4437240" cy="2429616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45" name="Google Shape;245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A música e seus códigos</a:t>
            </a:r>
            <a:endParaRPr/>
          </a:p>
        </p:txBody>
      </p:sp>
      <p:sp>
        <p:nvSpPr>
          <p:cNvPr id="251" name="Google Shape;251;p36"/>
          <p:cNvSpPr txBox="1"/>
          <p:nvPr/>
        </p:nvSpPr>
        <p:spPr>
          <a:xfrm>
            <a:off x="628650" y="1633600"/>
            <a:ext cx="2033100" cy="311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Compasso</a:t>
            </a:r>
            <a:r>
              <a:rPr lang="pt-BR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é o espaço delimitado em cada uma das barras verticais (indicadas pelas setas) que se encontram no pentagrama (pauta com cinco linhas e quatro espaços).</a:t>
            </a:r>
            <a:r>
              <a:rPr b="1" lang="pt-BR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2" name="Google Shape;25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7894" y="2066721"/>
            <a:ext cx="5577456" cy="2249997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54" name="Google Shape;254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oogle Shape;259;p37"/>
          <p:cNvGrpSpPr/>
          <p:nvPr/>
        </p:nvGrpSpPr>
        <p:grpSpPr>
          <a:xfrm>
            <a:off x="628650" y="1651715"/>
            <a:ext cx="7886700" cy="2231325"/>
            <a:chOff x="0" y="0"/>
            <a:chExt cx="10515600" cy="2975100"/>
          </a:xfrm>
        </p:grpSpPr>
        <p:sp>
          <p:nvSpPr>
            <p:cNvPr id="260" name="Google Shape;260;p37"/>
            <p:cNvSpPr/>
            <p:nvPr/>
          </p:nvSpPr>
          <p:spPr>
            <a:xfrm>
              <a:off x="0" y="0"/>
              <a:ext cx="10515600" cy="2975100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B0CAE9"/>
                </a:gs>
                <a:gs pos="50000">
                  <a:srgbClr val="A1C1E4"/>
                </a:gs>
                <a:gs pos="100000">
                  <a:srgbClr val="90B8E4"/>
                </a:gs>
              </a:gsLst>
              <a:lin ang="5400012" scaled="0"/>
            </a:gradFill>
            <a:ln cap="flat" cmpd="sng" w="9525">
              <a:solidFill>
                <a:schemeClr val="accent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37"/>
            <p:cNvSpPr txBox="1"/>
            <p:nvPr/>
          </p:nvSpPr>
          <p:spPr>
            <a:xfrm>
              <a:off x="0" y="0"/>
              <a:ext cx="10515600" cy="89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8575" lIns="108575" spcFirstLastPara="1" rIns="108575" wrap="square" tIns="10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alibri"/>
                <a:buNone/>
              </a:pPr>
              <a:r>
                <a:t/>
              </a:r>
              <a:endParaRPr sz="2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2" name="Google Shape;262;p3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 cap="flat" cmpd="sng" w="95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A música e seus códigos</a:t>
            </a:r>
            <a:endParaRPr/>
          </a:p>
        </p:txBody>
      </p:sp>
      <p:sp>
        <p:nvSpPr>
          <p:cNvPr id="263" name="Google Shape;263;p37"/>
          <p:cNvSpPr txBox="1"/>
          <p:nvPr/>
        </p:nvSpPr>
        <p:spPr>
          <a:xfrm>
            <a:off x="1018915" y="2247974"/>
            <a:ext cx="7106100" cy="1038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Arranjo musical é uma criação feita sobre um tema musical já existente, com a finalidade de lhe dar nova ambientação e “roupagem”. </a:t>
            </a:r>
            <a:endParaRPr sz="1100"/>
          </a:p>
        </p:txBody>
      </p:sp>
      <p:sp>
        <p:nvSpPr>
          <p:cNvPr id="264" name="Google Shape;264;p3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65" name="Google Shape;26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A ciência e a arte do </a:t>
            </a:r>
            <a:r>
              <a:rPr i="1"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luthier</a:t>
            </a:r>
            <a:endParaRPr/>
          </a:p>
        </p:txBody>
      </p:sp>
      <p:sp>
        <p:nvSpPr>
          <p:cNvPr id="271" name="Google Shape;271;p3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b="1" lang="pt-BR">
                <a:latin typeface="Roboto"/>
                <a:ea typeface="Roboto"/>
                <a:cs typeface="Roboto"/>
                <a:sym typeface="Roboto"/>
              </a:rPr>
              <a:t>Rabeca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 é um instrumento musical feito de madeira e cordas, de origem árabe, trazido para o Brasil pelos portugueses. </a:t>
            </a:r>
            <a:endParaRPr/>
          </a:p>
          <a:p>
            <a:pPr indent="-381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Char char="●"/>
            </a:pPr>
            <a:r>
              <a:rPr b="1" i="1" lang="pt-BR">
                <a:latin typeface="Roboto"/>
                <a:ea typeface="Roboto"/>
                <a:cs typeface="Roboto"/>
                <a:sym typeface="Roboto"/>
              </a:rPr>
              <a:t>Luthier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 é o nome do profissional que constrói instrumentos musicais. Esse serviço é muito especializado e exige conhecimento e habilidade para transformar materiais em objetos para criar músicas.</a:t>
            </a:r>
            <a:endParaRPr/>
          </a:p>
        </p:txBody>
      </p:sp>
      <p:sp>
        <p:nvSpPr>
          <p:cNvPr id="272" name="Google Shape;272;p3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73" name="Google Shape;27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9"/>
          <p:cNvSpPr txBox="1"/>
          <p:nvPr>
            <p:ph type="title"/>
          </p:nvPr>
        </p:nvSpPr>
        <p:spPr>
          <a:xfrm>
            <a:off x="628650" y="361765"/>
            <a:ext cx="7886700" cy="994200"/>
          </a:xfrm>
          <a:prstGeom prst="rect">
            <a:avLst/>
          </a:prstGeom>
          <a:noFill/>
          <a:ln cap="flat" cmpd="sng" w="95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Improvisar e jogar</a:t>
            </a:r>
            <a:endParaRPr/>
          </a:p>
        </p:txBody>
      </p:sp>
      <p:pic>
        <p:nvPicPr>
          <p:cNvPr id="279" name="Google Shape;279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0743" y="1549487"/>
            <a:ext cx="3947206" cy="3354698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81" name="Google Shape;281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29307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Corpo, lugar e dança</a:t>
            </a:r>
            <a:endParaRPr/>
          </a:p>
        </p:txBody>
      </p:sp>
      <p:sp>
        <p:nvSpPr>
          <p:cNvPr id="287" name="Google Shape;287;p40"/>
          <p:cNvSpPr txBox="1"/>
          <p:nvPr>
            <p:ph idx="1" type="body"/>
          </p:nvPr>
        </p:nvSpPr>
        <p:spPr>
          <a:xfrm>
            <a:off x="628649" y="1369218"/>
            <a:ext cx="7886700" cy="30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A </a:t>
            </a:r>
            <a:r>
              <a:rPr i="1" lang="pt-BR">
                <a:latin typeface="Roboto"/>
                <a:ea typeface="Roboto"/>
                <a:cs typeface="Roboto"/>
                <a:sym typeface="Roboto"/>
              </a:rPr>
              <a:t>street dance 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faz parte de um movimento cultural maior, conhecido como </a:t>
            </a:r>
            <a:r>
              <a:rPr i="1" lang="pt-BR">
                <a:latin typeface="Roboto"/>
                <a:ea typeface="Roboto"/>
                <a:cs typeface="Roboto"/>
                <a:sym typeface="Roboto"/>
              </a:rPr>
              <a:t>hip-hop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, que teve origem nos Estados Unidos.</a:t>
            </a:r>
            <a:endParaRPr/>
          </a:p>
          <a:p>
            <a:pPr indent="-381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Char char="●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Esse movimento é composto de outras linguagens artísticas, que se dividem em três áreas: na música, os </a:t>
            </a:r>
            <a:r>
              <a:rPr i="1" lang="pt-BR">
                <a:latin typeface="Roboto"/>
                <a:ea typeface="Roboto"/>
                <a:cs typeface="Roboto"/>
                <a:sym typeface="Roboto"/>
              </a:rPr>
              <a:t>rappers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, os </a:t>
            </a:r>
            <a:r>
              <a:rPr i="1" lang="pt-BR">
                <a:latin typeface="Roboto"/>
                <a:ea typeface="Roboto"/>
                <a:cs typeface="Roboto"/>
                <a:sym typeface="Roboto"/>
              </a:rPr>
              <a:t>DJs 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i="1" lang="pt-BR">
                <a:latin typeface="Roboto"/>
                <a:ea typeface="Roboto"/>
                <a:cs typeface="Roboto"/>
                <a:sym typeface="Roboto"/>
              </a:rPr>
              <a:t>disc jockeys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) e os </a:t>
            </a:r>
            <a:r>
              <a:rPr i="1" lang="pt-BR">
                <a:latin typeface="Roboto"/>
                <a:ea typeface="Roboto"/>
                <a:cs typeface="Roboto"/>
                <a:sym typeface="Roboto"/>
              </a:rPr>
              <a:t>MCs 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(mestres de cerimônias); nas artes visuais, o grafite; na dança, a </a:t>
            </a:r>
            <a:r>
              <a:rPr i="1" lang="pt-BR">
                <a:latin typeface="Roboto"/>
                <a:ea typeface="Roboto"/>
                <a:cs typeface="Roboto"/>
                <a:sym typeface="Roboto"/>
              </a:rPr>
              <a:t>street dance 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com seus vários estilos.</a:t>
            </a:r>
            <a:endParaRPr/>
          </a:p>
        </p:txBody>
      </p:sp>
      <p:sp>
        <p:nvSpPr>
          <p:cNvPr id="288" name="Google Shape;288;p4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89" name="Google Shape;28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1"/>
          <p:cNvSpPr txBox="1"/>
          <p:nvPr>
            <p:ph type="ctrTitle"/>
          </p:nvPr>
        </p:nvSpPr>
        <p:spPr>
          <a:xfrm>
            <a:off x="233781" y="558431"/>
            <a:ext cx="63903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None/>
            </a:pPr>
            <a:r>
              <a:rPr lang="pt-BR" sz="3600">
                <a:latin typeface="Roboto"/>
                <a:ea typeface="Roboto"/>
                <a:cs typeface="Roboto"/>
                <a:sym typeface="Roboto"/>
              </a:rPr>
              <a:t>UNIDADE 2</a:t>
            </a:r>
            <a:br>
              <a:rPr lang="pt-BR" sz="3600">
                <a:latin typeface="Roboto"/>
                <a:ea typeface="Roboto"/>
                <a:cs typeface="Roboto"/>
                <a:sym typeface="Roboto"/>
              </a:rPr>
            </a:br>
            <a:r>
              <a:rPr lang="pt-BR" sz="3600">
                <a:latin typeface="Roboto"/>
                <a:ea typeface="Roboto"/>
                <a:cs typeface="Roboto"/>
                <a:sym typeface="Roboto"/>
              </a:rPr>
              <a:t>POVOS ARTEIROS</a:t>
            </a:r>
            <a:endParaRPr/>
          </a:p>
        </p:txBody>
      </p:sp>
      <p:sp>
        <p:nvSpPr>
          <p:cNvPr id="295" name="Google Shape;295;p41"/>
          <p:cNvSpPr txBox="1"/>
          <p:nvPr>
            <p:ph idx="1" type="subTitle"/>
          </p:nvPr>
        </p:nvSpPr>
        <p:spPr>
          <a:xfrm>
            <a:off x="233775" y="2125594"/>
            <a:ext cx="63903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pt-BR" sz="2100">
                <a:latin typeface="Roboto"/>
                <a:ea typeface="Roboto"/>
                <a:cs typeface="Roboto"/>
                <a:sym typeface="Roboto"/>
              </a:rPr>
              <a:t>CAPÍTULO 1 – O circo</a:t>
            </a:r>
            <a:endParaRPr/>
          </a:p>
        </p:txBody>
      </p:sp>
      <p:sp>
        <p:nvSpPr>
          <p:cNvPr id="296" name="Google Shape;296;p41"/>
          <p:cNvSpPr txBox="1"/>
          <p:nvPr>
            <p:ph idx="12" type="sldNum"/>
          </p:nvPr>
        </p:nvSpPr>
        <p:spPr>
          <a:xfrm>
            <a:off x="6354343" y="3497413"/>
            <a:ext cx="411600" cy="29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97" name="Google Shape;29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Artes que se integram</a:t>
            </a:r>
            <a:endParaRPr/>
          </a:p>
        </p:txBody>
      </p:sp>
      <p:sp>
        <p:nvSpPr>
          <p:cNvPr id="303" name="Google Shape;303;p42"/>
          <p:cNvSpPr txBox="1"/>
          <p:nvPr>
            <p:ph idx="1" type="body"/>
          </p:nvPr>
        </p:nvSpPr>
        <p:spPr>
          <a:xfrm>
            <a:off x="628650" y="1559082"/>
            <a:ext cx="33720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1450" lvl="0" marL="177800" rtl="0" algn="l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2100"/>
              <a:buChar char="●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A </a:t>
            </a:r>
            <a:r>
              <a:rPr b="1" lang="pt-BR">
                <a:latin typeface="Roboto"/>
                <a:ea typeface="Roboto"/>
                <a:cs typeface="Roboto"/>
                <a:sym typeface="Roboto"/>
              </a:rPr>
              <a:t>palhaçaria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, a acrobacia, o malabarismo, o ilusionismo e tantas outras modalidades das </a:t>
            </a:r>
            <a:r>
              <a:rPr b="1" lang="pt-BR">
                <a:latin typeface="Roboto"/>
                <a:ea typeface="Roboto"/>
                <a:cs typeface="Roboto"/>
                <a:sym typeface="Roboto"/>
              </a:rPr>
              <a:t>artes circenses 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nasceram em um espaço muito especial chamado circo.</a:t>
            </a:r>
            <a:endParaRPr/>
          </a:p>
        </p:txBody>
      </p:sp>
      <p:sp>
        <p:nvSpPr>
          <p:cNvPr id="304" name="Google Shape;304;p42"/>
          <p:cNvSpPr txBox="1"/>
          <p:nvPr/>
        </p:nvSpPr>
        <p:spPr>
          <a:xfrm>
            <a:off x="4703204" y="1559082"/>
            <a:ext cx="33720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1"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5" name="Google Shape;305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87378" y="1559082"/>
            <a:ext cx="4127972" cy="2855228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4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07" name="Google Shape;307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Artes que se integram</a:t>
            </a:r>
            <a:endParaRPr/>
          </a:p>
        </p:txBody>
      </p:sp>
      <p:sp>
        <p:nvSpPr>
          <p:cNvPr id="313" name="Google Shape;313;p43"/>
          <p:cNvSpPr txBox="1"/>
          <p:nvPr>
            <p:ph idx="1" type="body"/>
          </p:nvPr>
        </p:nvSpPr>
        <p:spPr>
          <a:xfrm>
            <a:off x="628651" y="1547813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145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b="1" lang="pt-BR">
                <a:latin typeface="Roboto"/>
                <a:ea typeface="Roboto"/>
                <a:cs typeface="Roboto"/>
                <a:sym typeface="Roboto"/>
              </a:rPr>
              <a:t>Artes circenses 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são manifestações artísticas ligadas ao universo do circo.</a:t>
            </a:r>
            <a:endParaRPr/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b="1" lang="pt-BR">
                <a:latin typeface="Roboto"/>
                <a:ea typeface="Roboto"/>
                <a:cs typeface="Roboto"/>
                <a:sym typeface="Roboto"/>
              </a:rPr>
              <a:t>Artes integradas 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são produções artísticas em que existem duas ou mais linguagens juntas. Essas linguagens também são conhecidas como híbridas e podem nascer de múltiplos processos de criação e usar tecnologias e os mais diferentes materiais.</a:t>
            </a:r>
            <a:endParaRPr/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Char char="●"/>
            </a:pPr>
            <a:r>
              <a:rPr b="1" lang="pt-BR">
                <a:latin typeface="Roboto"/>
                <a:ea typeface="Roboto"/>
                <a:cs typeface="Roboto"/>
                <a:sym typeface="Roboto"/>
              </a:rPr>
              <a:t>Palhaçaria 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refere-se ao estudo e à prática da arte do palhaço.</a:t>
            </a:r>
            <a:endParaRPr/>
          </a:p>
        </p:txBody>
      </p:sp>
      <p:sp>
        <p:nvSpPr>
          <p:cNvPr id="314" name="Google Shape;314;p4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15" name="Google Shape;31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Circo: um lugar muito especial</a:t>
            </a:r>
            <a:endParaRPr/>
          </a:p>
        </p:txBody>
      </p:sp>
      <p:sp>
        <p:nvSpPr>
          <p:cNvPr id="321" name="Google Shape;321;p44"/>
          <p:cNvSpPr txBox="1"/>
          <p:nvPr>
            <p:ph idx="1" type="body"/>
          </p:nvPr>
        </p:nvSpPr>
        <p:spPr>
          <a:xfrm>
            <a:off x="628651" y="1651081"/>
            <a:ext cx="7886700" cy="25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145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No circo, o </a:t>
            </a:r>
            <a:r>
              <a:rPr b="1" lang="pt-BR">
                <a:latin typeface="Roboto"/>
                <a:ea typeface="Roboto"/>
                <a:cs typeface="Roboto"/>
                <a:sym typeface="Roboto"/>
              </a:rPr>
              <a:t>picadeiro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 é um espaço cênico importante. Seu formato circular apareceu no século XVIII, quando a prática de espetáculos com cavalos e outros animais se tornou popular. Esse formato permitia que os animais corressem ao redor do centro em ritmo contínuo.</a:t>
            </a:r>
            <a:endParaRPr/>
          </a:p>
          <a:p>
            <a:pPr indent="-38100" lvl="0" marL="17780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2" name="Google Shape;322;p4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23" name="Google Shape;323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5"/>
          <p:cNvSpPr txBox="1"/>
          <p:nvPr>
            <p:ph type="title"/>
          </p:nvPr>
        </p:nvSpPr>
        <p:spPr>
          <a:xfrm>
            <a:off x="628650" y="361765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A arte da palhaçaria</a:t>
            </a:r>
            <a:endParaRPr/>
          </a:p>
        </p:txBody>
      </p:sp>
      <p:sp>
        <p:nvSpPr>
          <p:cNvPr id="329" name="Google Shape;329;p45"/>
          <p:cNvSpPr txBox="1"/>
          <p:nvPr>
            <p:ph idx="1" type="body"/>
          </p:nvPr>
        </p:nvSpPr>
        <p:spPr>
          <a:xfrm>
            <a:off x="628651" y="1547813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Na linguagem cômica, </a:t>
            </a:r>
            <a:r>
              <a:rPr b="1" lang="pt-BR">
                <a:latin typeface="Roboto"/>
                <a:ea typeface="Roboto"/>
                <a:cs typeface="Roboto"/>
                <a:sym typeface="Roboto"/>
              </a:rPr>
              <a:t>bordões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 são expressões fisionômicas e frases repetidas pelo comediante.</a:t>
            </a:r>
            <a:endParaRPr/>
          </a:p>
          <a:p>
            <a:pPr indent="-381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Char char="●"/>
            </a:pPr>
            <a:r>
              <a:rPr b="1" lang="pt-BR">
                <a:latin typeface="Roboto"/>
                <a:ea typeface="Roboto"/>
                <a:cs typeface="Roboto"/>
                <a:sym typeface="Roboto"/>
              </a:rPr>
              <a:t>Camarim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 é o local em que atrizes e atores se preparam para o espetáculo, criam ou aplicam a maquiagem, vestem seu figurino e fazem os últimos ensaios antes de entrar em cena.</a:t>
            </a:r>
            <a:endParaRPr/>
          </a:p>
        </p:txBody>
      </p:sp>
      <p:sp>
        <p:nvSpPr>
          <p:cNvPr id="330" name="Google Shape;330;p4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31" name="Google Shape;33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Um lugar para palhaçar!</a:t>
            </a:r>
            <a:endParaRPr/>
          </a:p>
        </p:txBody>
      </p:sp>
      <p:pic>
        <p:nvPicPr>
          <p:cNvPr id="337" name="Google Shape;337;p4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1420" y="1564160"/>
            <a:ext cx="3267300" cy="25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46430" y="1640446"/>
            <a:ext cx="3334720" cy="3503053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4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40" name="Google Shape;340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7"/>
          <p:cNvSpPr txBox="1"/>
          <p:nvPr>
            <p:ph type="title"/>
          </p:nvPr>
        </p:nvSpPr>
        <p:spPr>
          <a:xfrm>
            <a:off x="628650" y="424957"/>
            <a:ext cx="7886700" cy="10629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De lugar em lugar, o circo vai</a:t>
            </a:r>
            <a:b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aonde o povo está!</a:t>
            </a:r>
            <a:endParaRPr/>
          </a:p>
        </p:txBody>
      </p:sp>
      <p:sp>
        <p:nvSpPr>
          <p:cNvPr id="346" name="Google Shape;346;p47"/>
          <p:cNvSpPr txBox="1"/>
          <p:nvPr>
            <p:ph idx="1" type="body"/>
          </p:nvPr>
        </p:nvSpPr>
        <p:spPr>
          <a:xfrm>
            <a:off x="628650" y="1615843"/>
            <a:ext cx="7886700" cy="30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Char char="●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O </a:t>
            </a:r>
            <a:r>
              <a:rPr b="1" lang="pt-BR">
                <a:latin typeface="Roboto"/>
                <a:ea typeface="Roboto"/>
                <a:cs typeface="Roboto"/>
                <a:sym typeface="Roboto"/>
              </a:rPr>
              <a:t>teatro mambembe 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surgiu na Idade Média. Atores, malabaristas, músicos, ilusionistas e outros artistas se apresentavam em espetáculos itinerantes, usando palcos improvisados em carroças. Atualmente essa arte persiste, porém os meios de locomoção mudaram.</a:t>
            </a:r>
            <a:endParaRPr/>
          </a:p>
        </p:txBody>
      </p:sp>
      <p:sp>
        <p:nvSpPr>
          <p:cNvPr id="347" name="Google Shape;347;p4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48" name="Google Shape;348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Os circos contemporâneos</a:t>
            </a:r>
            <a:endParaRPr/>
          </a:p>
        </p:txBody>
      </p:sp>
      <p:sp>
        <p:nvSpPr>
          <p:cNvPr id="354" name="Google Shape;354;p4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Char char="●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Nos espetáculos circenses modernos, a união das apresentações de palhaços, malabaristas, trapezistas, ilusionistas, contorcionistas e outros artistas com a tecnologia transformou suas atuações, deixando-as ainda mais fantásticas.</a:t>
            </a:r>
            <a:endParaRPr/>
          </a:p>
        </p:txBody>
      </p:sp>
      <p:sp>
        <p:nvSpPr>
          <p:cNvPr id="355" name="Google Shape;355;p4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56" name="Google Shape;356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Os circos contemporâneos</a:t>
            </a:r>
            <a:endParaRPr/>
          </a:p>
        </p:txBody>
      </p:sp>
      <p:sp>
        <p:nvSpPr>
          <p:cNvPr id="362" name="Google Shape;362;p49"/>
          <p:cNvSpPr txBox="1"/>
          <p:nvPr>
            <p:ph idx="1" type="body"/>
          </p:nvPr>
        </p:nvSpPr>
        <p:spPr>
          <a:xfrm>
            <a:off x="628650" y="1380693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/>
          </a:p>
        </p:txBody>
      </p:sp>
      <p:pic>
        <p:nvPicPr>
          <p:cNvPr id="363" name="Google Shape;36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46055" y="1753690"/>
            <a:ext cx="6323620" cy="2916482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4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65" name="Google Shape;365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