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8" r:id="rId4"/>
    <p:sldId id="267" r:id="rId5"/>
    <p:sldId id="260" r:id="rId6"/>
    <p:sldId id="263" r:id="rId7"/>
    <p:sldId id="261" r:id="rId8"/>
    <p:sldId id="262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A60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1" autoAdjust="0"/>
    <p:restoredTop sz="94629" autoAdjust="0"/>
  </p:normalViewPr>
  <p:slideViewPr>
    <p:cSldViewPr>
      <p:cViewPr varScale="1">
        <p:scale>
          <a:sx n="62" d="100"/>
          <a:sy n="62" d="100"/>
        </p:scale>
        <p:origin x="84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17C51C-6FDA-444D-A9E7-EEDDF23B81A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2E7522-7089-4781-AFC0-2DC9B8FCA6A9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9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17C51C-6FDA-444D-A9E7-EEDDF23B81A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2E7522-7089-4781-AFC0-2DC9B8FCA6A9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40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17C51C-6FDA-444D-A9E7-EEDDF23B81A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2E7522-7089-4781-AFC0-2DC9B8FCA6A9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5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17C51C-6FDA-444D-A9E7-EEDDF23B81A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2E7522-7089-4781-AFC0-2DC9B8FCA6A9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8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1299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17C51C-6FDA-444D-A9E7-EEDDF23B81A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2E7522-7089-4781-AFC0-2DC9B8FCA6A9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17C51C-6FDA-444D-A9E7-EEDDF23B81A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2E7522-7089-4781-AFC0-2DC9B8FCA6A9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78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17C51C-6FDA-444D-A9E7-EEDDF23B81A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2E7522-7089-4781-AFC0-2DC9B8FCA6A9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99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_Apres_NovaMarca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2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ftd.li/efs7aq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dirty="0"/>
              <a:t>Números complexos</a:t>
            </a:r>
          </a:p>
        </p:txBody>
      </p:sp>
    </p:spTree>
    <p:extLst>
      <p:ext uri="{BB962C8B-B14F-4D97-AF65-F5344CB8AC3E}">
        <p14:creationId xmlns:p14="http://schemas.microsoft.com/office/powerpoint/2010/main" val="184999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/>
              <a:t>OBJETIVO</a:t>
            </a:r>
          </a:p>
          <a:p>
            <a:pPr marL="0" indent="0">
              <a:buNone/>
            </a:pPr>
            <a:endParaRPr lang="pt-BR" dirty="0"/>
          </a:p>
          <a:p>
            <a:pPr lvl="0" fontAlgn="ctr"/>
            <a:r>
              <a:rPr lang="pt-BR" dirty="0"/>
              <a:t>Identificar números complexos em suas representações algébrica, geométrica e trigonométrica; </a:t>
            </a:r>
          </a:p>
          <a:p>
            <a:pPr marL="0" indent="0">
              <a:buNone/>
            </a:pPr>
            <a:endParaRPr lang="pt-BR" dirty="0"/>
          </a:p>
          <a:p>
            <a:pPr lvl="0" fontAlgn="ctr"/>
            <a:r>
              <a:rPr lang="pt-BR" dirty="0"/>
              <a:t>Efetuar operações com números complexos nas formas algébrica e trigonométrica.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269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/>
              <a:t>PESQUISANDO</a:t>
            </a:r>
          </a:p>
          <a:p>
            <a:pPr marL="0" indent="0">
              <a:buNone/>
            </a:pPr>
            <a:endParaRPr lang="pt-BR" sz="1600" dirty="0"/>
          </a:p>
          <a:p>
            <a:r>
              <a:rPr lang="pt-BR" sz="3000" dirty="0"/>
              <a:t>Em grupos, façam uma pesquisa sobre a história dos números complexos; </a:t>
            </a:r>
          </a:p>
          <a:p>
            <a:pPr marL="0" indent="0">
              <a:buNone/>
            </a:pPr>
            <a:endParaRPr lang="pt-BR" sz="2400" dirty="0"/>
          </a:p>
          <a:p>
            <a:r>
              <a:rPr lang="pt-BR" sz="3000" dirty="0"/>
              <a:t>Exponham para o restante dos seus colegas as informações que vocês encontraram. Registrem na lousa as principais informações encontradas, por exemplo, o nome dos principais matemáticos e suas contribuições para o estudo dos números complexos.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947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REPRESENTAÇÃO ALGÉBRICA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smtClean="0"/>
              <a:t>Sendo </a:t>
            </a:r>
            <a:r>
              <a:rPr lang="pt-BR" b="1" dirty="0"/>
              <a:t>a</a:t>
            </a:r>
            <a:r>
              <a:rPr lang="pt-BR" dirty="0"/>
              <a:t> e </a:t>
            </a:r>
            <a:r>
              <a:rPr lang="pt-BR" b="1" dirty="0"/>
              <a:t>b</a:t>
            </a:r>
            <a:r>
              <a:rPr lang="pt-BR" dirty="0"/>
              <a:t> números reais e </a:t>
            </a:r>
            <a:r>
              <a:rPr lang="pt-BR" b="1" dirty="0"/>
              <a:t>i</a:t>
            </a:r>
            <a:r>
              <a:rPr lang="pt-BR" dirty="0"/>
              <a:t> a unidade imaginária, todo número complexo </a:t>
            </a:r>
            <a:r>
              <a:rPr lang="pt-BR" b="1" dirty="0"/>
              <a:t>z</a:t>
            </a:r>
            <a:r>
              <a:rPr lang="pt-BR" dirty="0"/>
              <a:t> pode ser escrito na forma algébrica</a:t>
            </a:r>
            <a:r>
              <a:rPr lang="pt-BR" dirty="0" smtClean="0"/>
              <a:t>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grpSp>
        <p:nvGrpSpPr>
          <p:cNvPr id="37" name="Grupo 36"/>
          <p:cNvGrpSpPr/>
          <p:nvPr/>
        </p:nvGrpSpPr>
        <p:grpSpPr>
          <a:xfrm>
            <a:off x="2051720" y="4195247"/>
            <a:ext cx="5688632" cy="1610017"/>
            <a:chOff x="2123728" y="4077072"/>
            <a:chExt cx="5688632" cy="1610017"/>
          </a:xfrm>
        </p:grpSpPr>
        <p:sp>
          <p:nvSpPr>
            <p:cNvPr id="38" name="Retângulo de cantos arredondados 37"/>
            <p:cNvSpPr/>
            <p:nvPr/>
          </p:nvSpPr>
          <p:spPr>
            <a:xfrm>
              <a:off x="2123728" y="4077072"/>
              <a:ext cx="2570835" cy="638501"/>
            </a:xfrm>
            <a:prstGeom prst="roundRect">
              <a:avLst/>
            </a:prstGeom>
            <a:noFill/>
            <a:ln>
              <a:solidFill>
                <a:srgbClr val="183A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3200" b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z = a + bi</a:t>
              </a:r>
            </a:p>
          </p:txBody>
        </p:sp>
        <p:grpSp>
          <p:nvGrpSpPr>
            <p:cNvPr id="39" name="Grupo 38"/>
            <p:cNvGrpSpPr/>
            <p:nvPr/>
          </p:nvGrpSpPr>
          <p:grpSpPr>
            <a:xfrm>
              <a:off x="3214734" y="4205792"/>
              <a:ext cx="4597626" cy="1481297"/>
              <a:chOff x="3214734" y="4205792"/>
              <a:chExt cx="4597626" cy="1481297"/>
            </a:xfrm>
          </p:grpSpPr>
          <p:sp>
            <p:nvSpPr>
              <p:cNvPr id="40" name="Forma livre 39"/>
              <p:cNvSpPr/>
              <p:nvPr/>
            </p:nvSpPr>
            <p:spPr>
              <a:xfrm>
                <a:off x="4014521" y="4586849"/>
                <a:ext cx="478972" cy="500742"/>
              </a:xfrm>
              <a:custGeom>
                <a:avLst/>
                <a:gdLst>
                  <a:gd name="connsiteX0" fmla="*/ 0 w 478972"/>
                  <a:gd name="connsiteY0" fmla="*/ 0 h 500742"/>
                  <a:gd name="connsiteX1" fmla="*/ 0 w 478972"/>
                  <a:gd name="connsiteY1" fmla="*/ 500742 h 500742"/>
                  <a:gd name="connsiteX2" fmla="*/ 478972 w 478972"/>
                  <a:gd name="connsiteY2" fmla="*/ 500742 h 50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8972" h="500742">
                    <a:moveTo>
                      <a:pt x="0" y="0"/>
                    </a:moveTo>
                    <a:lnTo>
                      <a:pt x="0" y="500742"/>
                    </a:lnTo>
                    <a:lnTo>
                      <a:pt x="478972" y="500742"/>
                    </a:lnTo>
                  </a:path>
                </a:pathLst>
              </a:custGeom>
              <a:noFill/>
              <a:ln w="190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41" name="Forma livre 40"/>
              <p:cNvSpPr/>
              <p:nvPr/>
            </p:nvSpPr>
            <p:spPr>
              <a:xfrm>
                <a:off x="3308513" y="4598710"/>
                <a:ext cx="1176470" cy="874783"/>
              </a:xfrm>
              <a:custGeom>
                <a:avLst/>
                <a:gdLst>
                  <a:gd name="connsiteX0" fmla="*/ 0 w 478972"/>
                  <a:gd name="connsiteY0" fmla="*/ 0 h 500742"/>
                  <a:gd name="connsiteX1" fmla="*/ 0 w 478972"/>
                  <a:gd name="connsiteY1" fmla="*/ 500742 h 500742"/>
                  <a:gd name="connsiteX2" fmla="*/ 478972 w 478972"/>
                  <a:gd name="connsiteY2" fmla="*/ 500742 h 500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8972" h="500742">
                    <a:moveTo>
                      <a:pt x="0" y="0"/>
                    </a:moveTo>
                    <a:lnTo>
                      <a:pt x="0" y="500742"/>
                    </a:lnTo>
                    <a:lnTo>
                      <a:pt x="478972" y="500742"/>
                    </a:lnTo>
                  </a:path>
                </a:pathLst>
              </a:custGeom>
              <a:noFill/>
              <a:ln w="190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42" name="Retângulo 41"/>
              <p:cNvSpPr/>
              <p:nvPr/>
            </p:nvSpPr>
            <p:spPr>
              <a:xfrm>
                <a:off x="3895708" y="4205792"/>
                <a:ext cx="237626" cy="38105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  <p:sp>
            <p:nvSpPr>
              <p:cNvPr id="43" name="Retângulo 42"/>
              <p:cNvSpPr/>
              <p:nvPr/>
            </p:nvSpPr>
            <p:spPr>
              <a:xfrm>
                <a:off x="3214734" y="4215751"/>
                <a:ext cx="237626" cy="381057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pt-BR"/>
              </a:p>
            </p:txBody>
          </p:sp>
          <p:sp>
            <p:nvSpPr>
              <p:cNvPr id="44" name="Espaço Reservado para Conteúdo 4"/>
              <p:cNvSpPr txBox="1">
                <a:spLocks/>
              </p:cNvSpPr>
              <p:nvPr/>
            </p:nvSpPr>
            <p:spPr>
              <a:xfrm>
                <a:off x="4445838" y="4747210"/>
                <a:ext cx="3366522" cy="50783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50000"/>
                  </a:lnSpc>
                </a:pPr>
                <a:r>
                  <a:rPr lang="pt-BR" sz="1800" b="1" dirty="0">
                    <a:solidFill>
                      <a:schemeClr val="tx1"/>
                    </a:solidFill>
                  </a:rPr>
                  <a:t>parte imaginária </a:t>
                </a:r>
                <a:r>
                  <a:rPr lang="pt-BR" sz="1800" dirty="0">
                    <a:solidFill>
                      <a:schemeClr val="tx1"/>
                    </a:solidFill>
                  </a:rPr>
                  <a:t>de z</a:t>
                </a:r>
              </a:p>
            </p:txBody>
          </p:sp>
          <p:sp>
            <p:nvSpPr>
              <p:cNvPr id="45" name="Espaço Reservado para Conteúdo 4"/>
              <p:cNvSpPr txBox="1">
                <a:spLocks/>
              </p:cNvSpPr>
              <p:nvPr/>
            </p:nvSpPr>
            <p:spPr>
              <a:xfrm>
                <a:off x="4397254" y="5179258"/>
                <a:ext cx="2142386" cy="507831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50000"/>
                  </a:lnSpc>
                </a:pPr>
                <a:r>
                  <a:rPr lang="pt-BR" sz="1800" b="1" dirty="0" smtClean="0">
                    <a:solidFill>
                      <a:schemeClr val="tx1"/>
                    </a:solidFill>
                  </a:rPr>
                  <a:t> parte </a:t>
                </a:r>
                <a:r>
                  <a:rPr lang="pt-BR" sz="1800" b="1" dirty="0">
                    <a:solidFill>
                      <a:schemeClr val="tx1"/>
                    </a:solidFill>
                  </a:rPr>
                  <a:t>real </a:t>
                </a:r>
                <a:r>
                  <a:rPr lang="pt-BR" sz="1800" dirty="0">
                    <a:solidFill>
                      <a:schemeClr val="tx1"/>
                    </a:solidFill>
                  </a:rPr>
                  <a:t>de z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719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/>
              <a:t>REPRESENTAÇÃO </a:t>
            </a:r>
            <a:r>
              <a:rPr lang="pt-BR" b="1" dirty="0" smtClean="0"/>
              <a:t>GEOMÉTRICA</a:t>
            </a:r>
            <a:endParaRPr lang="pt-BR" b="1" dirty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/>
              <a:t>A representação geométrica de um número complexo é feita no plano complexo, também chamado de plano de </a:t>
            </a:r>
            <a:r>
              <a:rPr lang="pt-BR" b="1" dirty="0" err="1"/>
              <a:t>Argand</a:t>
            </a:r>
            <a:r>
              <a:rPr lang="pt-BR" b="1" dirty="0"/>
              <a:t>-Gauss</a:t>
            </a:r>
            <a:r>
              <a:rPr lang="pt-BR" dirty="0"/>
              <a:t> em homenagem aos matemáticos que consagraram o uso </a:t>
            </a:r>
            <a:r>
              <a:rPr lang="pt-BR" dirty="0" smtClean="0"/>
              <a:t>dessa representação, </a:t>
            </a:r>
            <a:r>
              <a:rPr lang="pt-BR" b="1" dirty="0"/>
              <a:t>Jean-Robert </a:t>
            </a:r>
            <a:r>
              <a:rPr lang="pt-BR" b="1" dirty="0" err="1"/>
              <a:t>Argand</a:t>
            </a:r>
            <a:r>
              <a:rPr lang="pt-BR" b="1" dirty="0"/>
              <a:t> </a:t>
            </a:r>
            <a:r>
              <a:rPr lang="pt-BR" dirty="0"/>
              <a:t>e </a:t>
            </a:r>
            <a:r>
              <a:rPr lang="pt-BR" b="1" dirty="0"/>
              <a:t>Carl Friedrich Gauss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</p:spPr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66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/>
          <p:cNvSpPr txBox="1"/>
          <p:nvPr/>
        </p:nvSpPr>
        <p:spPr>
          <a:xfrm>
            <a:off x="971600" y="126876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67" y="2109152"/>
            <a:ext cx="3032670" cy="361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tângulo 17"/>
          <p:cNvSpPr/>
          <p:nvPr/>
        </p:nvSpPr>
        <p:spPr>
          <a:xfrm>
            <a:off x="971600" y="1176427"/>
            <a:ext cx="3112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Jean-Robert </a:t>
            </a:r>
            <a:r>
              <a:rPr lang="pt-BR" b="1" dirty="0" err="1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Argand</a:t>
            </a:r>
            <a:endParaRPr lang="pt-BR" b="1" dirty="0" smtClean="0"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(1768-1822) </a:t>
            </a:r>
            <a:endParaRPr lang="pt-BR" dirty="0">
              <a:latin typeface="+mj-lt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4932834" y="1176427"/>
            <a:ext cx="3112737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b="1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Carl Friedrich Gauss </a:t>
            </a:r>
          </a:p>
          <a:p>
            <a:pPr algn="ctr">
              <a:lnSpc>
                <a:spcPct val="150000"/>
              </a:lnSpc>
            </a:pPr>
            <a:r>
              <a:rPr lang="pt-BR" dirty="0" smtClean="0"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(1777-1855)</a:t>
            </a: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047" y="2099757"/>
            <a:ext cx="2808312" cy="358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</p:spPr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390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3000" dirty="0"/>
              <a:t>Nessa representação, </a:t>
            </a:r>
            <a:r>
              <a:rPr lang="pt-BR" sz="3000" dirty="0" smtClean="0"/>
              <a:t>o ponto </a:t>
            </a:r>
            <a:r>
              <a:rPr lang="pt-BR" sz="3000" b="1" dirty="0"/>
              <a:t>P</a:t>
            </a:r>
            <a:r>
              <a:rPr lang="pt-BR" sz="3000" dirty="0"/>
              <a:t> é chamado de </a:t>
            </a:r>
            <a:r>
              <a:rPr lang="pt-BR" sz="3000" b="1" dirty="0"/>
              <a:t>afixo</a:t>
            </a:r>
            <a:r>
              <a:rPr lang="pt-BR" sz="3000" dirty="0"/>
              <a:t> do número complexo </a:t>
            </a:r>
            <a:r>
              <a:rPr lang="pt-BR" sz="3000" b="1" dirty="0"/>
              <a:t>z = a + bi</a:t>
            </a:r>
            <a:r>
              <a:rPr lang="pt-BR" sz="3000" dirty="0"/>
              <a:t>. A parte real </a:t>
            </a:r>
            <a:r>
              <a:rPr lang="pt-BR" sz="3000" b="1" dirty="0"/>
              <a:t>a</a:t>
            </a:r>
            <a:r>
              <a:rPr lang="pt-BR" sz="3000" dirty="0"/>
              <a:t> é representada no eixo das </a:t>
            </a:r>
            <a:r>
              <a:rPr lang="pt-BR" sz="3000" dirty="0" smtClean="0"/>
              <a:t>abscissas, </a:t>
            </a:r>
            <a:r>
              <a:rPr lang="pt-BR" sz="3000" dirty="0"/>
              <a:t>e a parte imaginária </a:t>
            </a:r>
            <a:r>
              <a:rPr lang="pt-BR" sz="3000" b="1" dirty="0" smtClean="0"/>
              <a:t>b</a:t>
            </a:r>
            <a:r>
              <a:rPr lang="pt-BR" sz="3000" dirty="0" smtClean="0"/>
              <a:t>, representada </a:t>
            </a:r>
            <a:r>
              <a:rPr lang="pt-BR" sz="3000" dirty="0"/>
              <a:t>no eixo das ordenadas</a:t>
            </a:r>
            <a:r>
              <a:rPr lang="pt-BR" sz="3000" dirty="0" smtClean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</p:spPr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780928"/>
            <a:ext cx="6889249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94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REPRESENTAÇÃO TRIGONOMÉTRICA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Todo </a:t>
            </a:r>
            <a:r>
              <a:rPr lang="pt-BR" dirty="0"/>
              <a:t>número complexo </a:t>
            </a:r>
            <a:r>
              <a:rPr lang="pt-BR" b="1" dirty="0"/>
              <a:t>z </a:t>
            </a:r>
            <a:r>
              <a:rPr lang="pt-BR" b="1" dirty="0" smtClean="0">
                <a:latin typeface="MathematicalPi 1"/>
              </a:rPr>
              <a:t>≠ </a:t>
            </a:r>
            <a:r>
              <a:rPr lang="pt-BR" b="1" dirty="0" smtClean="0"/>
              <a:t>0 </a:t>
            </a:r>
            <a:r>
              <a:rPr lang="pt-BR" dirty="0"/>
              <a:t>pode ser escrito na forma trigonométrica ou polar: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</p:spPr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grpSp>
        <p:nvGrpSpPr>
          <p:cNvPr id="16" name="Grupo 15"/>
          <p:cNvGrpSpPr/>
          <p:nvPr/>
        </p:nvGrpSpPr>
        <p:grpSpPr>
          <a:xfrm>
            <a:off x="2280915" y="3690989"/>
            <a:ext cx="6022341" cy="1853940"/>
            <a:chOff x="2249846" y="3870619"/>
            <a:chExt cx="6022341" cy="18539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tângulo de cantos arredondados 16"/>
                <p:cNvSpPr/>
                <p:nvPr/>
              </p:nvSpPr>
              <p:spPr>
                <a:xfrm>
                  <a:off x="2249846" y="3870619"/>
                  <a:ext cx="4896587" cy="638501"/>
                </a:xfrm>
                <a:prstGeom prst="roundRect">
                  <a:avLst/>
                </a:prstGeom>
                <a:noFill/>
                <a:ln>
                  <a:solidFill>
                    <a:srgbClr val="183A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pt-BR" sz="3200" b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𝐳</m:t>
                        </m:r>
                        <m:r>
                          <a:rPr lang="pt-BR" sz="3200" b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=</m:t>
                        </m:r>
                        <m:r>
                          <a:rPr lang="pt-BR" sz="3200" b="1">
                            <a:solidFill>
                              <a:schemeClr val="tx1"/>
                            </a:solidFill>
                            <a:latin typeface="Cambria Math"/>
                          </a:rPr>
                          <m:t>𝛒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⋅(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𝐜𝐨𝐬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 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𝛉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+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𝐢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⋅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𝐬𝐞𝐧</m:t>
                        </m:r>
                        <m:r>
                          <a:rPr lang="pt-BR" sz="3200" b="1" dirty="0" smtClean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 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𝛉</m:t>
                        </m:r>
                        <m:r>
                          <a:rPr lang="pt-BR" sz="3200" b="1" dirty="0">
                            <a:solidFill>
                              <a:schemeClr val="tx1"/>
                            </a:solidFill>
                            <a:latin typeface="Cambria Math"/>
                            <a:sym typeface="Symbol"/>
                          </a:rPr>
                          <m:t>)</m:t>
                        </m:r>
                      </m:oMath>
                    </m:oMathPara>
                  </a14:m>
                  <a:endParaRPr lang="pt-BR" sz="3200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Retângulo de cantos arredondados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9846" y="3870619"/>
                  <a:ext cx="4896587" cy="638501"/>
                </a:xfrm>
                <a:prstGeom prst="round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  <a:ln>
                  <a:solidFill>
                    <a:srgbClr val="183A60"/>
                  </a:solidFill>
                </a:ln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Forma livre 17"/>
            <p:cNvSpPr/>
            <p:nvPr/>
          </p:nvSpPr>
          <p:spPr>
            <a:xfrm>
              <a:off x="5708344" y="4879578"/>
              <a:ext cx="478972" cy="335473"/>
            </a:xfrm>
            <a:custGeom>
              <a:avLst/>
              <a:gdLst>
                <a:gd name="connsiteX0" fmla="*/ 0 w 478972"/>
                <a:gd name="connsiteY0" fmla="*/ 0 h 500742"/>
                <a:gd name="connsiteX1" fmla="*/ 0 w 478972"/>
                <a:gd name="connsiteY1" fmla="*/ 500742 h 500742"/>
                <a:gd name="connsiteX2" fmla="*/ 478972 w 478972"/>
                <a:gd name="connsiteY2" fmla="*/ 500742 h 5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8972" h="500742">
                  <a:moveTo>
                    <a:pt x="0" y="0"/>
                  </a:moveTo>
                  <a:lnTo>
                    <a:pt x="0" y="500742"/>
                  </a:lnTo>
                  <a:lnTo>
                    <a:pt x="478972" y="500742"/>
                  </a:lnTo>
                </a:path>
              </a:pathLst>
            </a:custGeom>
            <a:noFill/>
            <a:ln w="190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Forma livre 18"/>
            <p:cNvSpPr/>
            <p:nvPr/>
          </p:nvSpPr>
          <p:spPr>
            <a:xfrm>
              <a:off x="3288249" y="4426770"/>
              <a:ext cx="588235" cy="1133456"/>
            </a:xfrm>
            <a:custGeom>
              <a:avLst/>
              <a:gdLst>
                <a:gd name="connsiteX0" fmla="*/ 0 w 478972"/>
                <a:gd name="connsiteY0" fmla="*/ 0 h 500742"/>
                <a:gd name="connsiteX1" fmla="*/ 0 w 478972"/>
                <a:gd name="connsiteY1" fmla="*/ 500742 h 500742"/>
                <a:gd name="connsiteX2" fmla="*/ 478972 w 478972"/>
                <a:gd name="connsiteY2" fmla="*/ 500742 h 50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8972" h="500742">
                  <a:moveTo>
                    <a:pt x="0" y="0"/>
                  </a:moveTo>
                  <a:lnTo>
                    <a:pt x="0" y="500742"/>
                  </a:lnTo>
                  <a:lnTo>
                    <a:pt x="478972" y="500742"/>
                  </a:lnTo>
                </a:path>
              </a:pathLst>
            </a:custGeom>
            <a:noFill/>
            <a:ln w="190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         </a:t>
              </a:r>
              <a:endParaRPr lang="pt-BR" dirty="0"/>
            </a:p>
          </p:txBody>
        </p:sp>
        <p:sp>
          <p:nvSpPr>
            <p:cNvPr id="21" name="Retângulo 20"/>
            <p:cNvSpPr/>
            <p:nvPr/>
          </p:nvSpPr>
          <p:spPr>
            <a:xfrm>
              <a:off x="3195586" y="4048633"/>
              <a:ext cx="237626" cy="381057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  <p:sp>
          <p:nvSpPr>
            <p:cNvPr id="22" name="Espaço Reservado para Conteúdo 4"/>
            <p:cNvSpPr txBox="1">
              <a:spLocks/>
            </p:cNvSpPr>
            <p:nvPr/>
          </p:nvSpPr>
          <p:spPr>
            <a:xfrm>
              <a:off x="6057793" y="4915270"/>
              <a:ext cx="2214394" cy="50783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pt-BR" sz="1800" b="1" dirty="0" smtClean="0">
                  <a:solidFill>
                    <a:schemeClr val="tx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 argumento</a:t>
              </a:r>
              <a:r>
                <a:rPr lang="pt-BR" sz="1800" dirty="0" smtClean="0">
                  <a:solidFill>
                    <a:schemeClr val="tx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 de z</a:t>
              </a:r>
              <a:endParaRPr lang="pt-BR" sz="1800" b="1" dirty="0" smtClean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3" name="Espaço Reservado para Conteúdo 4"/>
            <p:cNvSpPr txBox="1">
              <a:spLocks/>
            </p:cNvSpPr>
            <p:nvPr/>
          </p:nvSpPr>
          <p:spPr>
            <a:xfrm>
              <a:off x="3788790" y="5259688"/>
              <a:ext cx="2142386" cy="46487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pt-BR" sz="1800" b="1" dirty="0" smtClean="0">
                  <a:solidFill>
                    <a:schemeClr val="tx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módulo </a:t>
              </a:r>
              <a:r>
                <a:rPr lang="pt-BR" sz="1800" dirty="0" smtClean="0">
                  <a:solidFill>
                    <a:schemeClr val="tx1"/>
                  </a:solidFill>
                  <a:ea typeface="Verdana" panose="020B0604030504040204" pitchFamily="34" charset="0"/>
                  <a:cs typeface="Verdana" panose="020B0604030504040204" pitchFamily="34" charset="0"/>
                </a:rPr>
                <a:t>de z</a:t>
              </a:r>
              <a:endParaRPr lang="pt-BR" sz="1800" b="1" dirty="0" smtClean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4610812" y="3988833"/>
              <a:ext cx="257504" cy="381057"/>
            </a:xfrm>
            <a:prstGeom prst="rect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BR"/>
            </a:p>
          </p:txBody>
        </p:sp>
      </p:grpSp>
      <p:sp>
        <p:nvSpPr>
          <p:cNvPr id="41" name="Retângulo 40"/>
          <p:cNvSpPr/>
          <p:nvPr/>
        </p:nvSpPr>
        <p:spPr>
          <a:xfrm>
            <a:off x="6543336" y="3809202"/>
            <a:ext cx="257504" cy="381057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42" name="Forma livre 41"/>
          <p:cNvSpPr/>
          <p:nvPr/>
        </p:nvSpPr>
        <p:spPr>
          <a:xfrm>
            <a:off x="4729208" y="4190259"/>
            <a:ext cx="1961965" cy="506027"/>
          </a:xfrm>
          <a:custGeom>
            <a:avLst/>
            <a:gdLst>
              <a:gd name="connsiteX0" fmla="*/ 0 w 1961965"/>
              <a:gd name="connsiteY0" fmla="*/ 0 h 506027"/>
              <a:gd name="connsiteX1" fmla="*/ 0 w 1961965"/>
              <a:gd name="connsiteY1" fmla="*/ 506027 h 506027"/>
              <a:gd name="connsiteX2" fmla="*/ 1953087 w 1961965"/>
              <a:gd name="connsiteY2" fmla="*/ 506027 h 506027"/>
              <a:gd name="connsiteX3" fmla="*/ 1961965 w 1961965"/>
              <a:gd name="connsiteY3" fmla="*/ 8878 h 506027"/>
              <a:gd name="connsiteX4" fmla="*/ 1961965 w 1961965"/>
              <a:gd name="connsiteY4" fmla="*/ 275208 h 50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1965" h="506027">
                <a:moveTo>
                  <a:pt x="0" y="0"/>
                </a:moveTo>
                <a:lnTo>
                  <a:pt x="0" y="506027"/>
                </a:lnTo>
                <a:lnTo>
                  <a:pt x="1953087" y="506027"/>
                </a:lnTo>
                <a:lnTo>
                  <a:pt x="1961965" y="8878"/>
                </a:lnTo>
                <a:lnTo>
                  <a:pt x="1961965" y="275208"/>
                </a:lnTo>
              </a:path>
            </a:pathLst>
          </a:custGeom>
          <a:ln w="19050">
            <a:solidFill>
              <a:srgbClr val="E46C0A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Forma livre 42"/>
          <p:cNvSpPr/>
          <p:nvPr/>
        </p:nvSpPr>
        <p:spPr>
          <a:xfrm>
            <a:off x="4736757" y="4190259"/>
            <a:ext cx="1961965" cy="506027"/>
          </a:xfrm>
          <a:custGeom>
            <a:avLst/>
            <a:gdLst>
              <a:gd name="connsiteX0" fmla="*/ 0 w 1961965"/>
              <a:gd name="connsiteY0" fmla="*/ 0 h 506027"/>
              <a:gd name="connsiteX1" fmla="*/ 0 w 1961965"/>
              <a:gd name="connsiteY1" fmla="*/ 506027 h 506027"/>
              <a:gd name="connsiteX2" fmla="*/ 1953087 w 1961965"/>
              <a:gd name="connsiteY2" fmla="*/ 506027 h 506027"/>
              <a:gd name="connsiteX3" fmla="*/ 1961965 w 1961965"/>
              <a:gd name="connsiteY3" fmla="*/ 8878 h 506027"/>
              <a:gd name="connsiteX4" fmla="*/ 1961965 w 1961965"/>
              <a:gd name="connsiteY4" fmla="*/ 275208 h 50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1965" h="506027">
                <a:moveTo>
                  <a:pt x="0" y="0"/>
                </a:moveTo>
                <a:lnTo>
                  <a:pt x="0" y="506027"/>
                </a:lnTo>
                <a:lnTo>
                  <a:pt x="1953087" y="506027"/>
                </a:lnTo>
                <a:lnTo>
                  <a:pt x="1961965" y="8878"/>
                </a:lnTo>
                <a:lnTo>
                  <a:pt x="1961965" y="275208"/>
                </a:lnTo>
              </a:path>
            </a:pathLst>
          </a:custGeom>
          <a:ln w="19050">
            <a:solidFill>
              <a:srgbClr val="E46C0A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291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Espaço Reservado para Conteúdo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pt-BR" dirty="0" smtClean="0"/>
                  <a:t>Na </a:t>
                </a:r>
                <a:r>
                  <a:rPr lang="pt-BR" dirty="0"/>
                  <a:t>representação geométrica de </a:t>
                </a:r>
                <a:r>
                  <a:rPr lang="pt-BR" b="1" dirty="0"/>
                  <a:t>z = a + bi </a:t>
                </a:r>
                <a:r>
                  <a:rPr lang="pt-BR" dirty="0"/>
                  <a:t>com </a:t>
                </a:r>
                <a:endParaRPr lang="pt-BR" dirty="0" smtClean="0"/>
              </a:p>
              <a:p>
                <a:pPr marL="0" indent="0">
                  <a:buNone/>
                </a:pPr>
                <a:r>
                  <a:rPr lang="pt-BR" b="1" dirty="0" smtClean="0"/>
                  <a:t>z </a:t>
                </a:r>
                <a:r>
                  <a:rPr lang="pt-BR" b="1" dirty="0" smtClean="0">
                    <a:latin typeface="MathematicalPi 1"/>
                  </a:rPr>
                  <a:t>≠</a:t>
                </a:r>
                <a:r>
                  <a:rPr lang="pt-BR" b="1" dirty="0" smtClean="0"/>
                  <a:t> 0</a:t>
                </a:r>
                <a:r>
                  <a:rPr lang="pt-BR" dirty="0"/>
                  <a:t>, temos</a:t>
                </a:r>
                <a:r>
                  <a:rPr lang="pt-BR" dirty="0" smtClean="0"/>
                  <a:t>:</a:t>
                </a:r>
              </a:p>
              <a:p>
                <a:pPr marL="0" indent="0">
                  <a:buNone/>
                </a:pPr>
                <a:endParaRPr lang="pt-BR" dirty="0" smtClean="0"/>
              </a:p>
              <a:p>
                <a:r>
                  <a:rPr lang="pt-BR" sz="2400" dirty="0" smtClean="0"/>
                  <a:t>𝛉 </a:t>
                </a:r>
                <a:r>
                  <a:rPr lang="pt-BR" sz="2400" dirty="0"/>
                  <a:t>é o ângulo formado pela </a:t>
                </a:r>
                <a:endParaRPr lang="pt-BR" sz="2400" dirty="0" smtClean="0"/>
              </a:p>
              <a:p>
                <a:pPr marL="0" indent="0">
                  <a:buNone/>
                </a:pPr>
                <a:r>
                  <a:rPr lang="pt-BR" sz="2400" dirty="0"/>
                  <a:t> </a:t>
                </a:r>
                <a:r>
                  <a:rPr lang="pt-BR" sz="2400" dirty="0" smtClean="0"/>
                  <a:t>    semirreta </a:t>
                </a:r>
                <a:r>
                  <a:rPr lang="pt-BR" sz="2400" dirty="0"/>
                  <a:t>OP e o eixo real</a:t>
                </a:r>
                <a:r>
                  <a:rPr lang="pt-BR" sz="2400" dirty="0" smtClean="0"/>
                  <a:t>;</a:t>
                </a:r>
              </a:p>
              <a:p>
                <a:pPr marL="0" indent="0">
                  <a:buNone/>
                </a:pPr>
                <a:endParaRPr lang="pt-BR" sz="2400" dirty="0"/>
              </a:p>
              <a:p>
                <a:r>
                  <a:rPr lang="pt-BR" sz="2400" dirty="0" smtClean="0"/>
                  <a:t>𝛒 </a:t>
                </a:r>
                <a:r>
                  <a:rPr lang="pt-BR" sz="2400" dirty="0"/>
                  <a:t>é o módulo de z, calculado </a:t>
                </a:r>
                <a:endParaRPr lang="pt-BR" sz="2400" dirty="0" smtClean="0"/>
              </a:p>
              <a:p>
                <a:pPr marL="0" indent="0">
                  <a:buNone/>
                </a:pPr>
                <a:r>
                  <a:rPr lang="pt-BR" sz="2400" dirty="0" smtClean="0"/>
                  <a:t>     por </a:t>
                </a:r>
                <a:r>
                  <a:rPr lang="pt-BR" sz="2400" dirty="0"/>
                  <a:t>|𝒛|= </a:t>
                </a:r>
                <a:r>
                  <a:rPr lang="pt-BR" sz="2400" dirty="0" smtClean="0"/>
                  <a:t>𝛒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pt-BR" sz="24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pt-BR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400" b="1" i="0">
                                <a:latin typeface="Cambria Math"/>
                              </a:rPr>
                              <m:t>𝐚</m:t>
                            </m:r>
                          </m:e>
                          <m:sup>
                            <m:r>
                              <a:rPr lang="pt-BR" sz="2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pt-BR" sz="2400" b="1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pt-BR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400" b="1" i="0" smtClean="0">
                                <a:latin typeface="Cambria Math"/>
                              </a:rPr>
                              <m:t>𝐛</m:t>
                            </m:r>
                          </m:e>
                          <m:sup>
                            <m:r>
                              <a:rPr lang="pt-BR" sz="2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e>
                    </m:rad>
                  </m:oMath>
                </a14:m>
                <a:r>
                  <a:rPr lang="pt-BR" sz="2400" dirty="0" smtClean="0"/>
                  <a:t>.</a:t>
                </a:r>
                <a:endParaRPr lang="pt-BR" sz="2400" dirty="0"/>
              </a:p>
              <a:p>
                <a:pPr marL="0" indent="0">
                  <a:buNone/>
                </a:pPr>
                <a:endParaRPr lang="pt-BR" dirty="0" smtClean="0"/>
              </a:p>
              <a:p>
                <a:pPr marL="0" indent="0">
                  <a:buNone/>
                </a:pPr>
                <a:endParaRPr lang="pt-BR" dirty="0"/>
              </a:p>
              <a:p>
                <a:pPr marL="0" indent="0">
                  <a:buNone/>
                </a:pPr>
                <a:endParaRPr lang="pt-BR" dirty="0"/>
              </a:p>
            </p:txBody>
          </p:sp>
        </mc:Choice>
        <mc:Fallback xmlns="">
          <p:sp>
            <p:nvSpPr>
              <p:cNvPr id="2" name="Espaço Reservado para Conteúd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797" t="-14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</p:spPr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271" y="2420888"/>
            <a:ext cx="4192664" cy="2812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85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RESPONDENDO ALGUMAS QUESTÕES</a:t>
            </a:r>
          </a:p>
          <a:p>
            <a:pPr marL="0" indent="0">
              <a:buNone/>
            </a:pPr>
            <a:endParaRPr lang="pt-BR" sz="800" dirty="0" smtClean="0"/>
          </a:p>
          <a:p>
            <a:pPr marL="0" indent="0">
              <a:buNone/>
            </a:pPr>
            <a:r>
              <a:rPr lang="pt-BR" sz="2800" dirty="0"/>
              <a:t>De acordo com as informações que vocês pesquisaram, respondam as questões a seguir</a:t>
            </a:r>
            <a:r>
              <a:rPr lang="pt-BR" sz="2800" dirty="0" smtClean="0"/>
              <a:t>.</a:t>
            </a:r>
          </a:p>
          <a:p>
            <a:pPr marL="0" indent="0">
              <a:buNone/>
            </a:pPr>
            <a:endParaRPr lang="pt-BR" sz="800" dirty="0"/>
          </a:p>
          <a:p>
            <a:r>
              <a:rPr lang="pt-BR" sz="2800" dirty="0"/>
              <a:t>Quem foi o primeiro matemático a empregar os </a:t>
            </a:r>
            <a:r>
              <a:rPr lang="pt-BR" sz="2800" dirty="0" smtClean="0"/>
              <a:t>termos </a:t>
            </a:r>
            <a:r>
              <a:rPr lang="pt-BR" sz="2800" dirty="0"/>
              <a:t>“</a:t>
            </a:r>
            <a:r>
              <a:rPr lang="pt-BR" sz="2800" b="1" dirty="0"/>
              <a:t>real</a:t>
            </a:r>
            <a:r>
              <a:rPr lang="pt-BR" sz="2800" dirty="0"/>
              <a:t>” e </a:t>
            </a:r>
            <a:r>
              <a:rPr lang="pt-BR" sz="2800" dirty="0" smtClean="0"/>
              <a:t>“</a:t>
            </a:r>
            <a:r>
              <a:rPr lang="pt-BR" sz="2800" b="1" dirty="0"/>
              <a:t>imaginário</a:t>
            </a:r>
            <a:r>
              <a:rPr lang="pt-BR" sz="2800" dirty="0" smtClean="0"/>
              <a:t>”?</a:t>
            </a:r>
          </a:p>
          <a:p>
            <a:pPr marL="0" indent="0">
              <a:buNone/>
            </a:pPr>
            <a:endParaRPr lang="pt-BR" sz="800" dirty="0"/>
          </a:p>
          <a:p>
            <a:r>
              <a:rPr lang="pt-BR" sz="2800" dirty="0"/>
              <a:t>Qual foi o matemático que introduziu a relação </a:t>
            </a:r>
            <a:r>
              <a:rPr lang="pt-BR" sz="2800" b="1" dirty="0" smtClean="0"/>
              <a:t>i</a:t>
            </a:r>
            <a:r>
              <a:rPr lang="pt-BR" sz="2800" b="1" baseline="30000" dirty="0" smtClean="0"/>
              <a:t>2</a:t>
            </a:r>
            <a:r>
              <a:rPr lang="pt-BR" sz="2800" b="1" dirty="0" smtClean="0"/>
              <a:t> = -­1</a:t>
            </a:r>
            <a:r>
              <a:rPr lang="pt-BR" sz="2800" dirty="0" smtClean="0"/>
              <a:t>?</a:t>
            </a:r>
          </a:p>
          <a:p>
            <a:pPr marL="0" indent="0">
              <a:buNone/>
            </a:pPr>
            <a:endParaRPr lang="pt-BR" sz="800" dirty="0" smtClean="0"/>
          </a:p>
          <a:p>
            <a:r>
              <a:rPr lang="pt-BR" sz="2800" dirty="0" smtClean="0"/>
              <a:t>Qual </a:t>
            </a:r>
            <a:r>
              <a:rPr lang="pt-BR" sz="2800" dirty="0"/>
              <a:t>foi o primeiro matemático a introduzir a expressão </a:t>
            </a:r>
            <a:r>
              <a:rPr lang="pt-BR" sz="2800" b="1" dirty="0"/>
              <a:t>números complexos </a:t>
            </a:r>
            <a:r>
              <a:rPr lang="pt-BR" sz="2800" dirty="0"/>
              <a:t>para tratar dos números na forma </a:t>
            </a:r>
            <a:r>
              <a:rPr lang="pt-BR" sz="2800" b="1" dirty="0" smtClean="0"/>
              <a:t>a </a:t>
            </a:r>
            <a:r>
              <a:rPr lang="pt-BR" sz="2800" b="1" dirty="0"/>
              <a:t>+ bi</a:t>
            </a:r>
            <a:r>
              <a:rPr lang="pt-BR" sz="2800" dirty="0"/>
              <a:t>? 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</p:spPr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938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209725" y="752911"/>
            <a:ext cx="8682755" cy="5505276"/>
          </a:xfrm>
        </p:spPr>
        <p:txBody>
          <a:bodyPr/>
          <a:lstStyle/>
          <a:p>
            <a:pPr marL="0" indent="0">
              <a:buNone/>
            </a:pPr>
            <a:r>
              <a:rPr lang="pt-BR" b="1" dirty="0" smtClean="0"/>
              <a:t>PARA SABER MAIS</a:t>
            </a:r>
          </a:p>
          <a:p>
            <a:pPr marL="0" indent="0">
              <a:buNone/>
            </a:pPr>
            <a:endParaRPr lang="pt-BR" sz="800" dirty="0"/>
          </a:p>
          <a:p>
            <a:pPr marL="0" indent="0">
              <a:buNone/>
            </a:pPr>
            <a:endParaRPr lang="pt-BR" sz="800" dirty="0"/>
          </a:p>
          <a:p>
            <a:r>
              <a:rPr lang="pt-BR" sz="2600" b="1" dirty="0"/>
              <a:t>Um sonho complexo</a:t>
            </a:r>
            <a:r>
              <a:rPr lang="pt-BR" sz="2600" dirty="0"/>
              <a:t>. Vídeo da coleção Matemática Multimídia, da Unicamp. Disponível em: </a:t>
            </a:r>
            <a:endParaRPr lang="pt-BR" sz="2600" dirty="0" smtClean="0"/>
          </a:p>
          <a:p>
            <a:pPr marL="0" indent="0">
              <a:buNone/>
            </a:pPr>
            <a:r>
              <a:rPr lang="pt-BR" sz="2600" dirty="0"/>
              <a:t> </a:t>
            </a:r>
            <a:r>
              <a:rPr lang="pt-BR" sz="2600" dirty="0" smtClean="0"/>
              <a:t>   </a:t>
            </a:r>
            <a:r>
              <a:rPr lang="pt-BR" sz="2600" dirty="0" smtClean="0">
                <a:hlinkClick r:id="rId2"/>
              </a:rPr>
              <a:t>http</a:t>
            </a:r>
            <a:r>
              <a:rPr lang="pt-BR" sz="2600" dirty="0">
                <a:hlinkClick r:id="rId2"/>
              </a:rPr>
              <a:t>://</a:t>
            </a:r>
            <a:r>
              <a:rPr lang="pt-BR" sz="2600" dirty="0" smtClean="0">
                <a:hlinkClick r:id="rId2"/>
              </a:rPr>
              <a:t>ftd.li/efs7aq</a:t>
            </a:r>
            <a:r>
              <a:rPr lang="pt-BR" sz="2600" dirty="0" smtClean="0"/>
              <a:t>. </a:t>
            </a:r>
            <a:r>
              <a:rPr lang="pt-BR" sz="2600" dirty="0"/>
              <a:t>Acesso em: </a:t>
            </a:r>
            <a:r>
              <a:rPr lang="pt-BR" sz="2600" dirty="0" smtClean="0"/>
              <a:t>mar. 2020.</a:t>
            </a:r>
            <a:endParaRPr lang="pt-BR" sz="2600" dirty="0"/>
          </a:p>
        </p:txBody>
      </p:sp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12635" cy="441027"/>
          </a:xfrm>
        </p:spPr>
        <p:txBody>
          <a:bodyPr>
            <a:normAutofit fontScale="90000"/>
          </a:bodyPr>
          <a:lstStyle/>
          <a:p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Números </a:t>
            </a:r>
            <a:r>
              <a:rPr lang="pt-BR" sz="2200" dirty="0"/>
              <a:t>complexos 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893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td-educaca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Ftd-educacao</Template>
  <TotalTime>323</TotalTime>
  <Words>392</Words>
  <Application>Microsoft Office PowerPoint</Application>
  <PresentationFormat>Apresentação na tela (4:3)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Cambria Math</vt:lpstr>
      <vt:lpstr>MathematicalPi 1</vt:lpstr>
      <vt:lpstr>Symbol</vt:lpstr>
      <vt:lpstr>Verdana</vt:lpstr>
      <vt:lpstr>Ftd-educacao</vt:lpstr>
      <vt:lpstr>Números complexos</vt:lpstr>
      <vt:lpstr> Números complexos  </vt:lpstr>
      <vt:lpstr> Números complexos  </vt:lpstr>
      <vt:lpstr> Números complexos  </vt:lpstr>
      <vt:lpstr> Números complexos  </vt:lpstr>
      <vt:lpstr> Números complexos  </vt:lpstr>
      <vt:lpstr> Números complexos  </vt:lpstr>
      <vt:lpstr> Números complexos  </vt:lpstr>
      <vt:lpstr> Números complexos  </vt:lpstr>
      <vt:lpstr> Números complexos  </vt:lpstr>
      <vt:lpstr> Números complexos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Números complexos</dc:title>
  <dc:creator>Adriano Rosa Lopes - FTD</dc:creator>
  <cp:lastModifiedBy>Valquiria Baddini Tronolone</cp:lastModifiedBy>
  <cp:revision>28</cp:revision>
  <dcterms:created xsi:type="dcterms:W3CDTF">2017-02-02T13:11:42Z</dcterms:created>
  <dcterms:modified xsi:type="dcterms:W3CDTF">2020-03-23T22:46:39Z</dcterms:modified>
</cp:coreProperties>
</file>