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jzunyGDZXqhRQ/8n+pltP30C0E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>
  <p:cSld name="Slide de título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2" name="Google Shape;12;p11"/>
          <p:cNvSpPr txBox="1"/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1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>
  <p:cSld name="Título e conteúdo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8" name="Google Shape;18;p12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>
  <p:cSld name="Cabeçalho da Seção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4" name="Google Shape;24;p13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>
  <p:cSld name="Duas Partes de Conteúd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idx="1" type="body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14"/>
          <p:cNvSpPr txBox="1"/>
          <p:nvPr>
            <p:ph idx="2" type="body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1" name="Google Shape;31;p14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>
  <p:cSld name="Comparação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457200" y="712991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2" type="body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15"/>
          <p:cNvSpPr txBox="1"/>
          <p:nvPr>
            <p:ph idx="3" type="body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15"/>
          <p:cNvSpPr txBox="1"/>
          <p:nvPr>
            <p:ph idx="4" type="body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0" name="Google Shape;40;p15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>
  <p:cSld name="Em branco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5" name="Google Shape;45;p16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>
  <p:cSld name="Conteúdo com Legenda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/>
          <p:nvPr>
            <p:ph idx="1" type="body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17"/>
          <p:cNvSpPr txBox="1"/>
          <p:nvPr>
            <p:ph idx="2" type="body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2" name="Google Shape;52;p17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Slide de título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emplate_Apres_NovaMarca.jpg" id="6" name="Google Shape;6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>
            <p:ph type="title"/>
          </p:nvPr>
        </p:nvSpPr>
        <p:spPr>
          <a:xfrm>
            <a:off x="467544" y="1916832"/>
            <a:ext cx="8229600" cy="1785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pt-BR" sz="4800"/>
              <a:t>Ampliando as noções de</a:t>
            </a:r>
            <a:br>
              <a:rPr lang="pt-BR" sz="4800"/>
            </a:br>
            <a:r>
              <a:rPr lang="pt-BR" sz="4800"/>
              <a:t>seno e cosseno</a:t>
            </a:r>
            <a:endParaRPr sz="48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OBJETIVOS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pt-BR"/>
              <a:t>Retomar o estudo das razões trigonométricas em um triângulo retângulo.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pt-BR"/>
              <a:t>Utilizar o conceito de razão trigonométrica para identificar o seno e o cosseno de um arco do </a:t>
            </a:r>
            <a:br>
              <a:rPr lang="pt-BR"/>
            </a:br>
            <a:r>
              <a:rPr lang="pt-BR"/>
              <a:t>1º quadrante da circunferência trigonométrica, associando-os com a ordenada e a abscissa, respectivamente, do ponto correspondente à extremidade de tal arco.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Ampliando as noções de seno e cosseno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SENO E COSSENO DE UM ÂNGULO AGUDO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Considerando o triângulo </a:t>
            </a:r>
            <a:r>
              <a:rPr b="1" lang="pt-BR"/>
              <a:t>ABC</a:t>
            </a:r>
            <a:r>
              <a:rPr lang="pt-BR"/>
              <a:t>, retângulo em </a:t>
            </a:r>
            <a:r>
              <a:rPr b="1" lang="pt-BR"/>
              <a:t>Â</a:t>
            </a:r>
            <a:r>
              <a:rPr lang="pt-BR"/>
              <a:t>, conforme a figura abaixo, podemos escrever as seguintes razões trigonométricas: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75" name="Google Shape;75;p3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Ampliando as noções de seno e cosseno</a:t>
            </a:r>
            <a:endParaRPr/>
          </a:p>
        </p:txBody>
      </p:sp>
      <p:grpSp>
        <p:nvGrpSpPr>
          <p:cNvPr id="76" name="Google Shape;76;p3"/>
          <p:cNvGrpSpPr/>
          <p:nvPr/>
        </p:nvGrpSpPr>
        <p:grpSpPr>
          <a:xfrm>
            <a:off x="4067944" y="4005064"/>
            <a:ext cx="3905250" cy="1526240"/>
            <a:chOff x="4067944" y="4005064"/>
            <a:chExt cx="3905250" cy="1526240"/>
          </a:xfrm>
        </p:grpSpPr>
        <p:pic>
          <p:nvPicPr>
            <p:cNvPr id="77" name="Google Shape;77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89848" y="4005064"/>
              <a:ext cx="3857625" cy="5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067944" y="4759779"/>
              <a:ext cx="3905250" cy="7715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" name="Google Shape;79;p3"/>
          <p:cNvSpPr/>
          <p:nvPr/>
        </p:nvSpPr>
        <p:spPr>
          <a:xfrm>
            <a:off x="4093118" y="3933056"/>
            <a:ext cx="3935266" cy="1598248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183A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" name="Google Shape;80;p3"/>
          <p:cNvGrpSpPr/>
          <p:nvPr/>
        </p:nvGrpSpPr>
        <p:grpSpPr>
          <a:xfrm>
            <a:off x="360437" y="3717032"/>
            <a:ext cx="3563491" cy="2286000"/>
            <a:chOff x="107504" y="3717032"/>
            <a:chExt cx="3563491" cy="2286000"/>
          </a:xfrm>
        </p:grpSpPr>
        <p:pic>
          <p:nvPicPr>
            <p:cNvPr id="81" name="Google Shape;81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51520" y="3717032"/>
              <a:ext cx="3419475" cy="228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7504" y="4437112"/>
              <a:ext cx="219075" cy="10763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 txBox="1"/>
          <p:nvPr>
            <p:ph idx="1" type="body"/>
          </p:nvPr>
        </p:nvSpPr>
        <p:spPr>
          <a:xfrm>
            <a:off x="209725" y="4149080"/>
            <a:ext cx="8477075" cy="2109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Essas razões trigonométricas são muito úteis para a definição de seno e cosseno de um arco na </a:t>
            </a:r>
            <a:r>
              <a:rPr b="1" lang="pt-BR"/>
              <a:t>circunferência trigonométrica</a:t>
            </a:r>
            <a:r>
              <a:rPr lang="pt-BR"/>
              <a:t>. Acompanhe:</a:t>
            </a:r>
            <a:endParaRPr/>
          </a:p>
        </p:txBody>
      </p:sp>
      <p:sp>
        <p:nvSpPr>
          <p:cNvPr id="88" name="Google Shape;88;p4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Ampliando as noções de seno e cosseno</a:t>
            </a:r>
            <a:endParaRPr/>
          </a:p>
        </p:txBody>
      </p:sp>
      <p:grpSp>
        <p:nvGrpSpPr>
          <p:cNvPr id="89" name="Google Shape;89;p4"/>
          <p:cNvGrpSpPr/>
          <p:nvPr/>
        </p:nvGrpSpPr>
        <p:grpSpPr>
          <a:xfrm>
            <a:off x="4427984" y="1863080"/>
            <a:ext cx="4267200" cy="1692771"/>
            <a:chOff x="4553272" y="1484784"/>
            <a:chExt cx="4267200" cy="1692771"/>
          </a:xfrm>
        </p:grpSpPr>
        <p:pic>
          <p:nvPicPr>
            <p:cNvPr id="90" name="Google Shape;90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72322" y="2348880"/>
              <a:ext cx="4248150" cy="82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53272" y="1484784"/>
              <a:ext cx="4267200" cy="685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4"/>
            <p:cNvSpPr/>
            <p:nvPr/>
          </p:nvSpPr>
          <p:spPr>
            <a:xfrm>
              <a:off x="4553272" y="1484785"/>
              <a:ext cx="4267200" cy="1692770"/>
            </a:xfrm>
            <a:prstGeom prst="roundRect">
              <a:avLst>
                <a:gd fmla="val 16667" name="adj"/>
              </a:avLst>
            </a:prstGeom>
            <a:noFill/>
            <a:ln cap="flat" cmpd="sng" w="25400">
              <a:solidFill>
                <a:srgbClr val="183A6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4"/>
          <p:cNvGrpSpPr/>
          <p:nvPr/>
        </p:nvGrpSpPr>
        <p:grpSpPr>
          <a:xfrm>
            <a:off x="467544" y="1575048"/>
            <a:ext cx="3600400" cy="2286000"/>
            <a:chOff x="467544" y="1268760"/>
            <a:chExt cx="3600400" cy="2286000"/>
          </a:xfrm>
        </p:grpSpPr>
        <p:pic>
          <p:nvPicPr>
            <p:cNvPr id="94" name="Google Shape;94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8469" y="1268760"/>
              <a:ext cx="3419475" cy="228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67544" y="1988840"/>
              <a:ext cx="219075" cy="10763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" name="Google Shape;96;p4"/>
          <p:cNvSpPr txBox="1"/>
          <p:nvPr/>
        </p:nvSpPr>
        <p:spPr>
          <a:xfrm>
            <a:off x="209725" y="752911"/>
            <a:ext cx="8477075" cy="659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SENO E COSSENO DE UM ÂNGULO AGUDO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/>
          <p:nvPr>
            <p:ph idx="1" type="body"/>
          </p:nvPr>
        </p:nvSpPr>
        <p:spPr>
          <a:xfrm>
            <a:off x="209725" y="752911"/>
            <a:ext cx="8477075" cy="1047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SENO E COSSENO NA CIRCUNFERÊNCIA TRIGONOMÉTRICA</a:t>
            </a:r>
            <a:endParaRPr/>
          </a:p>
        </p:txBody>
      </p:sp>
      <p:sp>
        <p:nvSpPr>
          <p:cNvPr id="102" name="Google Shape;102;p5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Ampliando as noções de seno e cosseno</a:t>
            </a:r>
            <a:endParaRPr/>
          </a:p>
        </p:txBody>
      </p:sp>
      <p:grpSp>
        <p:nvGrpSpPr>
          <p:cNvPr id="103" name="Google Shape;103;p5"/>
          <p:cNvGrpSpPr/>
          <p:nvPr/>
        </p:nvGrpSpPr>
        <p:grpSpPr>
          <a:xfrm>
            <a:off x="4830836" y="1971650"/>
            <a:ext cx="3557588" cy="3257550"/>
            <a:chOff x="4974851" y="2636912"/>
            <a:chExt cx="3557588" cy="3257550"/>
          </a:xfrm>
        </p:grpSpPr>
        <p:pic>
          <p:nvPicPr>
            <p:cNvPr id="104" name="Google Shape;104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974851" y="2636912"/>
              <a:ext cx="3448050" cy="3257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313364" y="3645024"/>
              <a:ext cx="219075" cy="10763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6" name="Google Shape;106;p5"/>
          <p:cNvSpPr txBox="1"/>
          <p:nvPr/>
        </p:nvSpPr>
        <p:spPr>
          <a:xfrm>
            <a:off x="179512" y="1728217"/>
            <a:ext cx="4536503" cy="3789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Marcando um ponto </a:t>
            </a: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qualquer no 1º quadrante da circunferência trigonométrica de raio 1 e traçando o segmento </a:t>
            </a: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obtemos um arco de medida </a:t>
            </a:r>
            <a:r>
              <a:rPr b="1" lang="pt-BR" sz="3200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α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>
            <p:ph idx="1" type="body"/>
          </p:nvPr>
        </p:nvSpPr>
        <p:spPr>
          <a:xfrm>
            <a:off x="209725" y="752911"/>
            <a:ext cx="8477075" cy="28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SENO E COSSENO NA CIRCUNFERÊNCIA TRIGONOMÉTRICA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pt-BR" sz="2800"/>
              <a:t>Projetando o ponto </a:t>
            </a:r>
            <a:r>
              <a:rPr b="1" lang="pt-BR" sz="2800"/>
              <a:t>P</a:t>
            </a:r>
            <a:r>
              <a:rPr lang="pt-BR" sz="2800"/>
              <a:t> sobre os eixos </a:t>
            </a:r>
            <a:r>
              <a:rPr b="1" lang="pt-BR" sz="2800"/>
              <a:t>y</a:t>
            </a:r>
            <a:r>
              <a:rPr lang="pt-BR" sz="2800"/>
              <a:t> e </a:t>
            </a:r>
            <a:r>
              <a:rPr b="1" lang="pt-BR" sz="2800"/>
              <a:t>x</a:t>
            </a:r>
            <a:r>
              <a:rPr lang="pt-BR" sz="2800"/>
              <a:t> obtemos os pontos </a:t>
            </a:r>
            <a:r>
              <a:rPr b="1" lang="pt-BR" sz="2800"/>
              <a:t>P’</a:t>
            </a:r>
            <a:r>
              <a:rPr lang="pt-BR" sz="2800"/>
              <a:t> e </a:t>
            </a:r>
            <a:r>
              <a:rPr b="1" lang="pt-BR" sz="2800"/>
              <a:t>P’’</a:t>
            </a:r>
            <a:r>
              <a:rPr lang="pt-BR" sz="2800"/>
              <a:t>, respectivamente. No triângulo </a:t>
            </a:r>
            <a:r>
              <a:rPr b="1" lang="pt-BR" sz="2800"/>
              <a:t>OPP’’</a:t>
            </a:r>
            <a:r>
              <a:rPr lang="pt-BR" sz="2800"/>
              <a:t>, retângulo em </a:t>
            </a:r>
            <a:r>
              <a:rPr b="1" lang="pt-BR" sz="2800"/>
              <a:t>P’’</a:t>
            </a:r>
            <a:r>
              <a:rPr lang="pt-BR" sz="2800"/>
              <a:t>, temos:</a:t>
            </a:r>
            <a:endParaRPr/>
          </a:p>
        </p:txBody>
      </p:sp>
      <p:sp>
        <p:nvSpPr>
          <p:cNvPr id="112" name="Google Shape;112;p6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Ampliando as noções de seno e cosseno</a:t>
            </a:r>
            <a:endParaRPr/>
          </a:p>
        </p:txBody>
      </p:sp>
      <p:grpSp>
        <p:nvGrpSpPr>
          <p:cNvPr id="113" name="Google Shape;113;p6"/>
          <p:cNvGrpSpPr/>
          <p:nvPr/>
        </p:nvGrpSpPr>
        <p:grpSpPr>
          <a:xfrm>
            <a:off x="4499992" y="3429000"/>
            <a:ext cx="3099395" cy="2742228"/>
            <a:chOff x="4572000" y="3284984"/>
            <a:chExt cx="3099395" cy="2742228"/>
          </a:xfrm>
        </p:grpSpPr>
        <p:pic>
          <p:nvPicPr>
            <p:cNvPr id="114" name="Google Shape;114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72000" y="3284984"/>
              <a:ext cx="2919667" cy="27422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452320" y="4077072"/>
              <a:ext cx="219075" cy="10763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6"/>
          <p:cNvSpPr txBox="1"/>
          <p:nvPr/>
        </p:nvSpPr>
        <p:spPr>
          <a:xfrm>
            <a:off x="228679" y="3573016"/>
            <a:ext cx="8477075" cy="290919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17" name="Google Shape;117;p6"/>
          <p:cNvSpPr/>
          <p:nvPr/>
        </p:nvSpPr>
        <p:spPr>
          <a:xfrm>
            <a:off x="251520" y="5668761"/>
            <a:ext cx="2034952" cy="50405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183A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251520" y="4365104"/>
            <a:ext cx="2034952" cy="50405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183A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>
            <p:ph idx="1" type="body"/>
          </p:nvPr>
        </p:nvSpPr>
        <p:spPr>
          <a:xfrm>
            <a:off x="171973" y="764704"/>
            <a:ext cx="8477075" cy="5772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SENO E COSSENO NA CIRCUNFERÊNCIA TRIGONOMÉTRICA</a:t>
            </a:r>
            <a:endParaRPr b="1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pt-BR" sz="2800"/>
              <a:t>Podemos estender o conceito para qualquer ponto da circunferência trigonométrica, que representa um número real. Desta maneira, as coordenadas do ponto </a:t>
            </a:r>
            <a:r>
              <a:rPr b="1" lang="pt-BR" sz="2800"/>
              <a:t>P</a:t>
            </a:r>
            <a:r>
              <a:rPr lang="pt-BR" sz="2800"/>
              <a:t> são </a:t>
            </a:r>
            <a:r>
              <a:rPr b="1" lang="pt-BR" sz="2800"/>
              <a:t>P(sen x; cos x)</a:t>
            </a:r>
            <a:r>
              <a:rPr lang="pt-BR" sz="2800"/>
              <a:t>, em que: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pt-BR" sz="2800"/>
              <a:t>sen x</a:t>
            </a:r>
            <a:r>
              <a:rPr lang="pt-BR" sz="2800"/>
              <a:t> é a medida do </a:t>
            </a:r>
            <a:br>
              <a:rPr lang="pt-BR" sz="2800"/>
            </a:br>
            <a:r>
              <a:rPr lang="pt-BR" sz="2800"/>
              <a:t>segmento OP’;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pt-BR" sz="2800"/>
              <a:t>cos x</a:t>
            </a:r>
            <a:r>
              <a:rPr lang="pt-BR" sz="2800"/>
              <a:t> é a medida do </a:t>
            </a:r>
            <a:br>
              <a:rPr lang="pt-BR" sz="2800"/>
            </a:br>
            <a:r>
              <a:rPr lang="pt-BR" sz="2800"/>
              <a:t>segmento OP’’.</a:t>
            </a:r>
            <a:endParaRPr sz="2800"/>
          </a:p>
        </p:txBody>
      </p:sp>
      <p:sp>
        <p:nvSpPr>
          <p:cNvPr id="124" name="Google Shape;124;p7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Ampliando as noções de seno e cosseno</a:t>
            </a:r>
            <a:endParaRPr/>
          </a:p>
        </p:txBody>
      </p:sp>
      <p:grpSp>
        <p:nvGrpSpPr>
          <p:cNvPr id="125" name="Google Shape;125;p7"/>
          <p:cNvGrpSpPr/>
          <p:nvPr/>
        </p:nvGrpSpPr>
        <p:grpSpPr>
          <a:xfrm>
            <a:off x="4427984" y="3789041"/>
            <a:ext cx="2664296" cy="2592288"/>
            <a:chOff x="4499992" y="3306480"/>
            <a:chExt cx="2911227" cy="2786816"/>
          </a:xfrm>
        </p:grpSpPr>
        <p:pic>
          <p:nvPicPr>
            <p:cNvPr id="126" name="Google Shape;126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99992" y="3306480"/>
              <a:ext cx="2911227" cy="27868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20135" y="3369742"/>
              <a:ext cx="219075" cy="10763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" name="Google Shape;128;p7"/>
          <p:cNvSpPr/>
          <p:nvPr/>
        </p:nvSpPr>
        <p:spPr>
          <a:xfrm>
            <a:off x="232792" y="4581128"/>
            <a:ext cx="3979168" cy="18002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183A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RESPONDENDO ALGUMAS QUESTÕES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De acordo com as informações expostas, discuta com um colega e respondam as questões a seguir.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pt-BR"/>
              <a:t>Quais são as coordenadas, em função de sen </a:t>
            </a:r>
            <a:r>
              <a:rPr lang="pt-BR">
                <a:latin typeface="Noto Sans Symbols"/>
                <a:ea typeface="Noto Sans Symbols"/>
                <a:cs typeface="Noto Sans Symbols"/>
                <a:sym typeface="Noto Sans Symbols"/>
              </a:rPr>
              <a:t>α</a:t>
            </a:r>
            <a:r>
              <a:rPr lang="pt-BR"/>
              <a:t> e de cos </a:t>
            </a:r>
            <a:r>
              <a:rPr lang="pt-BR">
                <a:latin typeface="Noto Sans Symbols"/>
                <a:ea typeface="Noto Sans Symbols"/>
                <a:cs typeface="Noto Sans Symbols"/>
                <a:sym typeface="Noto Sans Symbols"/>
              </a:rPr>
              <a:t>α</a:t>
            </a:r>
            <a:r>
              <a:rPr lang="pt-BR"/>
              <a:t>, de um ponto </a:t>
            </a:r>
            <a:r>
              <a:rPr b="1" lang="pt-BR"/>
              <a:t>P</a:t>
            </a:r>
            <a:r>
              <a:rPr lang="pt-BR"/>
              <a:t> pertencente ao: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pt-BR"/>
              <a:t>2º quadrante?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pt-BR"/>
              <a:t>3º quadrante?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pt-BR"/>
              <a:t>4º quadrante?</a:t>
            </a:r>
            <a:endParaRPr/>
          </a:p>
        </p:txBody>
      </p:sp>
      <p:sp>
        <p:nvSpPr>
          <p:cNvPr id="134" name="Google Shape;134;p8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Ampliando as noções de seno e cosseno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PARA SABER MAIS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pt-BR"/>
              <a:t>Conteúdos Digitais para o Ensino e Aprendizagem de Matemática e Estatística da UFF (Universidade Federal Fluminense). Disponível em: &lt;http://ftd.li/bhaye6&gt;. Acesso em: 3 abr. 2020.</a:t>
            </a:r>
            <a:endParaRPr/>
          </a:p>
          <a:p>
            <a:pPr indent="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40" name="Google Shape;140;p9"/>
          <p:cNvSpPr txBox="1"/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Ampliando as noções de seno e cosseno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TD_Educacao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2017-02-02T16:55:59Z</dcterms:created>
  <dc:creator>Juliana Montagner</dc:creator>
</cp:coreProperties>
</file>