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7" roundtripDataSignature="AMtx7mgSqHOPdDS1eTPrjpLGa6w/cK+AY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customschemas.google.com/relationships/presentationmetadata" Target="metadata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lide de título">
  <p:cSld name="Slide de título">
    <p:spTree>
      <p:nvGrpSpPr>
        <p:cNvPr id="7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8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9977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9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" name="Google Shape;11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12" name="Google Shape;12;p13"/>
          <p:cNvSpPr txBox="1"/>
          <p:nvPr>
            <p:ph type="title"/>
          </p:nvPr>
        </p:nvSpPr>
        <p:spPr>
          <a:xfrm>
            <a:off x="239086" y="486341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 b="1" i="0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ítulo e conteúdo">
  <p:cSld name="Título e conteúdo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4"/>
          <p:cNvSpPr txBox="1"/>
          <p:nvPr>
            <p:ph idx="1" type="body"/>
          </p:nvPr>
        </p:nvSpPr>
        <p:spPr>
          <a:xfrm>
            <a:off x="209725" y="752911"/>
            <a:ext cx="8477075" cy="55052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" name="Google Shape;15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" name="Google Shape;16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" name="Google Shape;17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18" name="Google Shape;18;p14"/>
          <p:cNvSpPr txBox="1"/>
          <p:nvPr>
            <p:ph type="title"/>
          </p:nvPr>
        </p:nvSpPr>
        <p:spPr>
          <a:xfrm>
            <a:off x="171973" y="188640"/>
            <a:ext cx="8812635" cy="44102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alibri"/>
              <a:buNone/>
              <a:defRPr b="1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Duas Partes de Conteúdo">
  <p:cSld name="Duas Partes de Conteúdo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5"/>
          <p:cNvSpPr txBox="1"/>
          <p:nvPr>
            <p:ph idx="1" type="body"/>
          </p:nvPr>
        </p:nvSpPr>
        <p:spPr>
          <a:xfrm>
            <a:off x="457200" y="727744"/>
            <a:ext cx="4038600" cy="55472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" name="Google Shape;21;p15"/>
          <p:cNvSpPr txBox="1"/>
          <p:nvPr>
            <p:ph idx="2" type="body"/>
          </p:nvPr>
        </p:nvSpPr>
        <p:spPr>
          <a:xfrm>
            <a:off x="4648200" y="727744"/>
            <a:ext cx="4038600" cy="55472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" name="Google Shape;22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" name="Google Shape;23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4" name="Google Shape;24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25" name="Google Shape;25;p15"/>
          <p:cNvSpPr txBox="1"/>
          <p:nvPr>
            <p:ph type="title"/>
          </p:nvPr>
        </p:nvSpPr>
        <p:spPr>
          <a:xfrm>
            <a:off x="171973" y="188640"/>
            <a:ext cx="8812635" cy="44102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alibri"/>
              <a:buNone/>
              <a:defRPr b="1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beçalho da Seção">
  <p:cSld name="Cabeçalho da Seção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6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8" name="Google Shape;28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9" name="Google Shape;29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0" name="Google Shape;30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31" name="Google Shape;31;p16"/>
          <p:cNvSpPr txBox="1"/>
          <p:nvPr>
            <p:ph type="title"/>
          </p:nvPr>
        </p:nvSpPr>
        <p:spPr>
          <a:xfrm>
            <a:off x="171973" y="188640"/>
            <a:ext cx="8812635" cy="44102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alibri"/>
              <a:buNone/>
              <a:defRPr b="1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ação">
  <p:cSld name="Comparação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7"/>
          <p:cNvSpPr txBox="1"/>
          <p:nvPr>
            <p:ph idx="1" type="body"/>
          </p:nvPr>
        </p:nvSpPr>
        <p:spPr>
          <a:xfrm>
            <a:off x="457200" y="712991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4" name="Google Shape;34;p17"/>
          <p:cNvSpPr txBox="1"/>
          <p:nvPr>
            <p:ph idx="2" type="body"/>
          </p:nvPr>
        </p:nvSpPr>
        <p:spPr>
          <a:xfrm>
            <a:off x="457200" y="1352752"/>
            <a:ext cx="4040188" cy="49306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5" name="Google Shape;35;p17"/>
          <p:cNvSpPr txBox="1"/>
          <p:nvPr>
            <p:ph idx="3" type="body"/>
          </p:nvPr>
        </p:nvSpPr>
        <p:spPr>
          <a:xfrm>
            <a:off x="4645025" y="712991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6" name="Google Shape;36;p17"/>
          <p:cNvSpPr txBox="1"/>
          <p:nvPr>
            <p:ph idx="4" type="body"/>
          </p:nvPr>
        </p:nvSpPr>
        <p:spPr>
          <a:xfrm>
            <a:off x="4645025" y="1352753"/>
            <a:ext cx="4041775" cy="493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7" name="Google Shape;37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8" name="Google Shape;38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9" name="Google Shape;39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40" name="Google Shape;40;p17"/>
          <p:cNvSpPr txBox="1"/>
          <p:nvPr>
            <p:ph type="title"/>
          </p:nvPr>
        </p:nvSpPr>
        <p:spPr>
          <a:xfrm>
            <a:off x="171973" y="188640"/>
            <a:ext cx="8812635" cy="44102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alibri"/>
              <a:buNone/>
              <a:defRPr b="1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Em branco">
  <p:cSld name="Em branco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3" name="Google Shape;43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4" name="Google Shape;44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45" name="Google Shape;45;p18"/>
          <p:cNvSpPr txBox="1"/>
          <p:nvPr>
            <p:ph type="title"/>
          </p:nvPr>
        </p:nvSpPr>
        <p:spPr>
          <a:xfrm>
            <a:off x="171973" y="188640"/>
            <a:ext cx="8812635" cy="44102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alibri"/>
              <a:buNone/>
              <a:defRPr b="1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údo com Legenda">
  <p:cSld name="Conteúdo com Legenda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9"/>
          <p:cNvSpPr txBox="1"/>
          <p:nvPr>
            <p:ph idx="1" type="body"/>
          </p:nvPr>
        </p:nvSpPr>
        <p:spPr>
          <a:xfrm>
            <a:off x="3575050" y="687897"/>
            <a:ext cx="5111750" cy="54382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8" name="Google Shape;48;p19"/>
          <p:cNvSpPr txBox="1"/>
          <p:nvPr>
            <p:ph idx="2" type="body"/>
          </p:nvPr>
        </p:nvSpPr>
        <p:spPr>
          <a:xfrm>
            <a:off x="457200" y="687898"/>
            <a:ext cx="3008313" cy="54382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9" name="Google Shape;49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0" name="Google Shape;50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1" name="Google Shape;51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52" name="Google Shape;52;p19"/>
          <p:cNvSpPr txBox="1"/>
          <p:nvPr>
            <p:ph type="title"/>
          </p:nvPr>
        </p:nvSpPr>
        <p:spPr>
          <a:xfrm>
            <a:off x="171973" y="188640"/>
            <a:ext cx="8812635" cy="44102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alibri"/>
              <a:buNone/>
              <a:defRPr b="1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theme" Target="../theme/theme2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emplate_Apres_NovaMarca.jpg" id="6" name="Google Shape;6;p12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</p:sldLayoutIdLst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Relationship Id="rId4" Type="http://schemas.openxmlformats.org/officeDocument/2006/relationships/image" Target="../media/image4.png"/><Relationship Id="rId5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"/>
          <p:cNvSpPr txBox="1"/>
          <p:nvPr>
            <p:ph type="title"/>
          </p:nvPr>
        </p:nvSpPr>
        <p:spPr>
          <a:xfrm>
            <a:off x="467544" y="198884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alibri"/>
              <a:buNone/>
            </a:pPr>
            <a:r>
              <a:rPr lang="pt-BR" sz="4800"/>
              <a:t>A ideia de função</a:t>
            </a:r>
            <a:endParaRPr sz="4800"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"/>
          <p:cNvSpPr txBox="1"/>
          <p:nvPr>
            <p:ph idx="1" type="body"/>
          </p:nvPr>
        </p:nvSpPr>
        <p:spPr>
          <a:xfrm>
            <a:off x="209725" y="752911"/>
            <a:ext cx="8477075" cy="55052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b="1" lang="pt-BR"/>
              <a:t>OBJETIVOS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 b="1"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pt-BR"/>
              <a:t>Explorar a ideia de função como relação de dependência entre duas grandezas.</a:t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pt-BR"/>
              <a:t>Identificar representações algébricas que expressem a relação entre grandezas.</a:t>
            </a:r>
            <a:endParaRPr/>
          </a:p>
        </p:txBody>
      </p:sp>
      <p:sp>
        <p:nvSpPr>
          <p:cNvPr id="63" name="Google Shape;63;p2"/>
          <p:cNvSpPr txBox="1"/>
          <p:nvPr>
            <p:ph type="title"/>
          </p:nvPr>
        </p:nvSpPr>
        <p:spPr>
          <a:xfrm>
            <a:off x="171973" y="188640"/>
            <a:ext cx="8812635" cy="44102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alibri"/>
              <a:buNone/>
            </a:pPr>
            <a:r>
              <a:rPr lang="pt-BR"/>
              <a:t>A ideia de função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3"/>
          <p:cNvSpPr txBox="1"/>
          <p:nvPr>
            <p:ph idx="1" type="body"/>
          </p:nvPr>
        </p:nvSpPr>
        <p:spPr>
          <a:xfrm>
            <a:off x="209725" y="752911"/>
            <a:ext cx="8477075" cy="23160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pt-BR"/>
              <a:t>Em diversas ocasiões, vocês já devem ter percebido situações em que uma grandeza depende de outra.</a:t>
            </a:r>
            <a:endParaRPr/>
          </a:p>
        </p:txBody>
      </p:sp>
      <p:sp>
        <p:nvSpPr>
          <p:cNvPr id="69" name="Google Shape;69;p3"/>
          <p:cNvSpPr txBox="1"/>
          <p:nvPr>
            <p:ph type="title"/>
          </p:nvPr>
        </p:nvSpPr>
        <p:spPr>
          <a:xfrm>
            <a:off x="171973" y="188640"/>
            <a:ext cx="8812635" cy="44102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alibri"/>
              <a:buNone/>
            </a:pPr>
            <a:r>
              <a:rPr lang="pt-BR"/>
              <a:t>A ideia de função</a:t>
            </a:r>
            <a:endParaRPr/>
          </a:p>
        </p:txBody>
      </p:sp>
      <p:grpSp>
        <p:nvGrpSpPr>
          <p:cNvPr id="70" name="Google Shape;70;p3"/>
          <p:cNvGrpSpPr/>
          <p:nvPr/>
        </p:nvGrpSpPr>
        <p:grpSpPr>
          <a:xfrm>
            <a:off x="2627784" y="4653136"/>
            <a:ext cx="3024336" cy="1762458"/>
            <a:chOff x="2627784" y="4653136"/>
            <a:chExt cx="3024336" cy="1762458"/>
          </a:xfrm>
        </p:grpSpPr>
        <p:pic>
          <p:nvPicPr>
            <p:cNvPr id="71" name="Google Shape;71;p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627784" y="4653136"/>
              <a:ext cx="3024336" cy="176245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2" name="Google Shape;72;p3"/>
            <p:cNvSpPr txBox="1"/>
            <p:nvPr/>
          </p:nvSpPr>
          <p:spPr>
            <a:xfrm>
              <a:off x="3059832" y="4789134"/>
              <a:ext cx="2403704" cy="24622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Termômetro clínico.</a:t>
              </a:r>
              <a:endParaRPr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3" name="Google Shape;73;p3"/>
          <p:cNvGrpSpPr/>
          <p:nvPr/>
        </p:nvGrpSpPr>
        <p:grpSpPr>
          <a:xfrm>
            <a:off x="5724128" y="2626838"/>
            <a:ext cx="2951615" cy="1954290"/>
            <a:chOff x="5652120" y="4375935"/>
            <a:chExt cx="2951615" cy="1954290"/>
          </a:xfrm>
        </p:grpSpPr>
        <p:pic>
          <p:nvPicPr>
            <p:cNvPr id="74" name="Google Shape;74;p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679560" y="4375935"/>
              <a:ext cx="2924175" cy="1752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5" name="Google Shape;75;p3"/>
            <p:cNvSpPr txBox="1"/>
            <p:nvPr/>
          </p:nvSpPr>
          <p:spPr>
            <a:xfrm>
              <a:off x="5652120" y="6084004"/>
              <a:ext cx="2403704" cy="24622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Taxímetro.</a:t>
              </a:r>
              <a:endParaRPr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6" name="Google Shape;76;p3"/>
          <p:cNvGrpSpPr/>
          <p:nvPr/>
        </p:nvGrpSpPr>
        <p:grpSpPr>
          <a:xfrm>
            <a:off x="251520" y="3140968"/>
            <a:ext cx="2160241" cy="2560350"/>
            <a:chOff x="251520" y="3140968"/>
            <a:chExt cx="2160241" cy="2560350"/>
          </a:xfrm>
        </p:grpSpPr>
        <p:pic>
          <p:nvPicPr>
            <p:cNvPr id="77" name="Google Shape;77;p3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251520" y="3140968"/>
              <a:ext cx="2160241" cy="219803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8" name="Google Shape;78;p3"/>
            <p:cNvSpPr txBox="1"/>
            <p:nvPr/>
          </p:nvSpPr>
          <p:spPr>
            <a:xfrm>
              <a:off x="323528" y="5301208"/>
              <a:ext cx="2088233" cy="4001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Placa de Petri com cultura de bactérias.</a:t>
              </a:r>
              <a:endParaRPr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4"/>
          <p:cNvSpPr txBox="1"/>
          <p:nvPr>
            <p:ph idx="2" type="body"/>
          </p:nvPr>
        </p:nvSpPr>
        <p:spPr>
          <a:xfrm>
            <a:off x="4648200" y="727744"/>
            <a:ext cx="4038600" cy="55472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pt-BR"/>
              <a:t>Em uma cultura de bactérias, a população se altera ao longo do tempo.</a:t>
            </a:r>
            <a:endParaRPr/>
          </a:p>
        </p:txBody>
      </p:sp>
      <p:sp>
        <p:nvSpPr>
          <p:cNvPr id="84" name="Google Shape;84;p4"/>
          <p:cNvSpPr txBox="1"/>
          <p:nvPr>
            <p:ph type="title"/>
          </p:nvPr>
        </p:nvSpPr>
        <p:spPr>
          <a:xfrm>
            <a:off x="171973" y="188640"/>
            <a:ext cx="8812635" cy="44102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alibri"/>
              <a:buNone/>
            </a:pPr>
            <a:r>
              <a:rPr lang="pt-BR"/>
              <a:t>A ideia de função</a:t>
            </a:r>
            <a:endParaRPr/>
          </a:p>
        </p:txBody>
      </p:sp>
      <p:pic>
        <p:nvPicPr>
          <p:cNvPr id="85" name="Google Shape;85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7583" y="1628800"/>
            <a:ext cx="3600401" cy="3663383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4"/>
          <p:cNvSpPr txBox="1"/>
          <p:nvPr/>
        </p:nvSpPr>
        <p:spPr>
          <a:xfrm>
            <a:off x="971600" y="5301208"/>
            <a:ext cx="3456384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Placa de Petri com cultura de bactérias.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15616" y="1032864"/>
            <a:ext cx="6715430" cy="3188224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5"/>
          <p:cNvSpPr txBox="1"/>
          <p:nvPr>
            <p:ph idx="1" type="body"/>
          </p:nvPr>
        </p:nvSpPr>
        <p:spPr>
          <a:xfrm>
            <a:off x="209725" y="4509120"/>
            <a:ext cx="8477075" cy="15330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pt-BR"/>
              <a:t>Num termômetro clínico, a medida da temperatura varia de acordo com a altura da coluna de mercúrio.</a:t>
            </a:r>
            <a:endParaRPr/>
          </a:p>
        </p:txBody>
      </p:sp>
      <p:sp>
        <p:nvSpPr>
          <p:cNvPr id="93" name="Google Shape;93;p5"/>
          <p:cNvSpPr txBox="1"/>
          <p:nvPr>
            <p:ph type="title"/>
          </p:nvPr>
        </p:nvSpPr>
        <p:spPr>
          <a:xfrm>
            <a:off x="171973" y="188640"/>
            <a:ext cx="8812635" cy="44102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alibri"/>
              <a:buNone/>
            </a:pPr>
            <a:r>
              <a:rPr lang="pt-BR"/>
              <a:t>A ideia de função</a:t>
            </a:r>
            <a:endParaRPr/>
          </a:p>
        </p:txBody>
      </p:sp>
      <p:sp>
        <p:nvSpPr>
          <p:cNvPr id="94" name="Google Shape;94;p5"/>
          <p:cNvSpPr txBox="1"/>
          <p:nvPr/>
        </p:nvSpPr>
        <p:spPr>
          <a:xfrm>
            <a:off x="1880264" y="3902859"/>
            <a:ext cx="2403704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Termômetro clínico.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6"/>
          <p:cNvSpPr txBox="1"/>
          <p:nvPr>
            <p:ph idx="1" type="body"/>
          </p:nvPr>
        </p:nvSpPr>
        <p:spPr>
          <a:xfrm>
            <a:off x="251520" y="4209295"/>
            <a:ext cx="8435280" cy="181199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pt-BR"/>
              <a:t>O preço cobrado por uma corrida de táxi é composto de uma parte fixa (bandeirada) e uma variável que depende da distância percorrida.</a:t>
            </a:r>
            <a:endParaRPr/>
          </a:p>
        </p:txBody>
      </p:sp>
      <p:sp>
        <p:nvSpPr>
          <p:cNvPr id="100" name="Google Shape;100;p6"/>
          <p:cNvSpPr txBox="1"/>
          <p:nvPr>
            <p:ph type="title"/>
          </p:nvPr>
        </p:nvSpPr>
        <p:spPr>
          <a:xfrm>
            <a:off x="171973" y="188640"/>
            <a:ext cx="8812635" cy="44102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alibri"/>
              <a:buNone/>
            </a:pPr>
            <a:r>
              <a:rPr lang="pt-BR"/>
              <a:t>A ideia de função</a:t>
            </a:r>
            <a:endParaRPr/>
          </a:p>
        </p:txBody>
      </p:sp>
      <p:pic>
        <p:nvPicPr>
          <p:cNvPr id="101" name="Google Shape;101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04948" y="1095677"/>
            <a:ext cx="4734105" cy="2837379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6"/>
          <p:cNvSpPr txBox="1"/>
          <p:nvPr/>
        </p:nvSpPr>
        <p:spPr>
          <a:xfrm>
            <a:off x="2312312" y="3861048"/>
            <a:ext cx="2403704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Taxímetro.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"/>
          <p:cNvSpPr txBox="1"/>
          <p:nvPr>
            <p:ph idx="1" type="body"/>
          </p:nvPr>
        </p:nvSpPr>
        <p:spPr>
          <a:xfrm>
            <a:off x="209725" y="752911"/>
            <a:ext cx="8477075" cy="55052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b="1" lang="pt-BR"/>
              <a:t>PESQUISANDO</a:t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pt-BR"/>
              <a:t>Em grupos, façam uma pesquisa sobre outros exemplos de funções do cotidiano. </a:t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pt-BR"/>
              <a:t>Exponham para o restante dos seus colegas os exemplos que vocês encontraram. Quando possível, escrevam na lousa a relação de dependência referente a cada exemplo. </a:t>
            </a:r>
            <a:endParaRPr/>
          </a:p>
        </p:txBody>
      </p:sp>
      <p:sp>
        <p:nvSpPr>
          <p:cNvPr id="108" name="Google Shape;108;p7"/>
          <p:cNvSpPr txBox="1"/>
          <p:nvPr>
            <p:ph type="title"/>
          </p:nvPr>
        </p:nvSpPr>
        <p:spPr>
          <a:xfrm>
            <a:off x="171973" y="188640"/>
            <a:ext cx="8812635" cy="44102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alibri"/>
              <a:buNone/>
            </a:pPr>
            <a:r>
              <a:rPr lang="pt-BR"/>
              <a:t>A ideia de função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8"/>
          <p:cNvSpPr txBox="1"/>
          <p:nvPr>
            <p:ph idx="1" type="body"/>
          </p:nvPr>
        </p:nvSpPr>
        <p:spPr>
          <a:xfrm>
            <a:off x="209725" y="752911"/>
            <a:ext cx="8477075" cy="55052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b="1" lang="pt-BR"/>
              <a:t>LEI DE FORMAÇÃO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pt-BR"/>
              <a:t>A área </a:t>
            </a:r>
            <a:r>
              <a:rPr b="1" lang="pt-BR"/>
              <a:t>A</a:t>
            </a:r>
            <a:r>
              <a:rPr lang="pt-BR"/>
              <a:t> de um quadrado é função da medida do seu lado </a:t>
            </a:r>
            <a:r>
              <a:rPr b="1" lang="pt-BR"/>
              <a:t>x</a:t>
            </a:r>
            <a:r>
              <a:rPr lang="pt-BR"/>
              <a:t>. Assim, podemos representar essa área pela expressão </a:t>
            </a:r>
            <a:r>
              <a:rPr b="1" lang="pt-BR"/>
              <a:t>A = x²</a:t>
            </a:r>
            <a:r>
              <a:rPr lang="pt-BR"/>
              <a:t>.</a:t>
            </a:r>
            <a:endParaRPr/>
          </a:p>
          <a:p>
            <a:pPr indent="0" lvl="0" marL="45720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pt-BR"/>
              <a:t>Se compararmos essa função com uma máquina, podemos representá-la pelo esquema ao lado.</a:t>
            </a:r>
            <a:endParaRPr/>
          </a:p>
        </p:txBody>
      </p:sp>
      <p:sp>
        <p:nvSpPr>
          <p:cNvPr id="114" name="Google Shape;114;p8"/>
          <p:cNvSpPr txBox="1"/>
          <p:nvPr>
            <p:ph type="title"/>
          </p:nvPr>
        </p:nvSpPr>
        <p:spPr>
          <a:xfrm>
            <a:off x="171973" y="188640"/>
            <a:ext cx="8812635" cy="44102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alibri"/>
              <a:buNone/>
            </a:pPr>
            <a:r>
              <a:rPr lang="pt-BR"/>
              <a:t>A ideia de função</a:t>
            </a:r>
            <a:endParaRPr/>
          </a:p>
        </p:txBody>
      </p:sp>
      <p:pic>
        <p:nvPicPr>
          <p:cNvPr id="115" name="Google Shape;115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3091" y="3645024"/>
            <a:ext cx="4352925" cy="2333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9"/>
          <p:cNvSpPr txBox="1"/>
          <p:nvPr>
            <p:ph idx="1" type="body"/>
          </p:nvPr>
        </p:nvSpPr>
        <p:spPr>
          <a:xfrm>
            <a:off x="209725" y="752910"/>
            <a:ext cx="8477075" cy="57724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b="1" lang="pt-BR"/>
              <a:t>ATIVIDADES</a:t>
            </a:r>
            <a:endParaRPr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pt-BR"/>
              <a:t>1. Considerando o esquema dado a seguir, responda que operações a “máquina” deve fazer para determinar: </a:t>
            </a:r>
            <a:endParaRPr/>
          </a:p>
          <a:p>
            <a:pPr indent="0" lvl="0" marL="3940175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pt-BR"/>
              <a:t>a) o perímetro de um quadrado de lado </a:t>
            </a:r>
            <a:r>
              <a:rPr b="1" lang="pt-BR"/>
              <a:t>x</a:t>
            </a:r>
            <a:r>
              <a:rPr lang="pt-BR"/>
              <a:t>;</a:t>
            </a:r>
            <a:endParaRPr/>
          </a:p>
          <a:p>
            <a:pPr indent="0" lvl="0" marL="3940175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pt-BR"/>
              <a:t>b) a diagonal do quadrado de lado </a:t>
            </a:r>
            <a:r>
              <a:rPr b="1" lang="pt-BR"/>
              <a:t>x</a:t>
            </a:r>
            <a:r>
              <a:rPr lang="pt-BR"/>
              <a:t>;</a:t>
            </a:r>
            <a:endParaRPr/>
          </a:p>
          <a:p>
            <a:pPr indent="0" lvl="0" marL="3940175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pt-BR"/>
              <a:t>c) a área de um </a:t>
            </a:r>
            <a:br>
              <a:rPr lang="pt-BR"/>
            </a:br>
            <a:r>
              <a:rPr lang="pt-BR"/>
              <a:t>círculo de raio </a:t>
            </a:r>
            <a:r>
              <a:rPr b="1" lang="pt-BR"/>
              <a:t>x</a:t>
            </a:r>
            <a:r>
              <a:rPr lang="pt-BR"/>
              <a:t>.</a:t>
            </a:r>
            <a:endParaRPr/>
          </a:p>
        </p:txBody>
      </p:sp>
      <p:sp>
        <p:nvSpPr>
          <p:cNvPr id="121" name="Google Shape;121;p9"/>
          <p:cNvSpPr txBox="1"/>
          <p:nvPr>
            <p:ph type="title"/>
          </p:nvPr>
        </p:nvSpPr>
        <p:spPr>
          <a:xfrm>
            <a:off x="171973" y="188640"/>
            <a:ext cx="8812635" cy="44102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alibri"/>
              <a:buNone/>
            </a:pPr>
            <a:r>
              <a:rPr lang="pt-BR"/>
              <a:t>A ideia de função</a:t>
            </a:r>
            <a:endParaRPr/>
          </a:p>
        </p:txBody>
      </p:sp>
      <p:pic>
        <p:nvPicPr>
          <p:cNvPr id="122" name="Google Shape;122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1520" y="3965282"/>
            <a:ext cx="3772780" cy="16959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0"/>
          <p:cNvSpPr txBox="1"/>
          <p:nvPr>
            <p:ph idx="1" type="body"/>
          </p:nvPr>
        </p:nvSpPr>
        <p:spPr>
          <a:xfrm>
            <a:off x="209725" y="752911"/>
            <a:ext cx="8477075" cy="55052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b="1" lang="pt-BR"/>
              <a:t>ATIVIDADES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pt-BR"/>
              <a:t>2. Escreva a lei de formação obtida em cada caso da atividade 1.</a:t>
            </a:r>
            <a:endParaRPr/>
          </a:p>
        </p:txBody>
      </p:sp>
      <p:sp>
        <p:nvSpPr>
          <p:cNvPr id="128" name="Google Shape;128;p10"/>
          <p:cNvSpPr txBox="1"/>
          <p:nvPr>
            <p:ph type="title"/>
          </p:nvPr>
        </p:nvSpPr>
        <p:spPr>
          <a:xfrm>
            <a:off x="171973" y="188640"/>
            <a:ext cx="8812635" cy="44102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alibri"/>
              <a:buNone/>
            </a:pPr>
            <a:r>
              <a:rPr lang="pt-BR"/>
              <a:t>A ideia de função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1"/>
          <p:cNvSpPr txBox="1"/>
          <p:nvPr>
            <p:ph idx="1" type="body"/>
          </p:nvPr>
        </p:nvSpPr>
        <p:spPr>
          <a:xfrm>
            <a:off x="209725" y="752911"/>
            <a:ext cx="8477075" cy="55052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b="1" lang="pt-BR"/>
              <a:t>PARA SABER MAIS</a:t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pt-BR"/>
              <a:t>Tele aula 27 da Fundação Roberto Marinho sobre a noção de função. Disponível em:&lt;</a:t>
            </a:r>
            <a:r>
              <a:rPr lang="pt-BR"/>
              <a:t>http://ftd.li/rgz5ga&gt;</a:t>
            </a:r>
            <a:r>
              <a:rPr lang="pt-BR"/>
              <a:t>. Acesso em: 3 abr. 2020.</a:t>
            </a:r>
            <a:endParaRPr/>
          </a:p>
        </p:txBody>
      </p:sp>
      <p:sp>
        <p:nvSpPr>
          <p:cNvPr id="134" name="Google Shape;134;p11"/>
          <p:cNvSpPr txBox="1"/>
          <p:nvPr>
            <p:ph type="title"/>
          </p:nvPr>
        </p:nvSpPr>
        <p:spPr>
          <a:xfrm>
            <a:off x="171973" y="188640"/>
            <a:ext cx="8812635" cy="44102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alibri"/>
              <a:buNone/>
            </a:pPr>
            <a:r>
              <a:rPr lang="pt-BR"/>
              <a:t>A ideia de função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FTD_Educacao">
  <a:themeElements>
    <a:clrScheme name="Escritório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2013-09-19T11:48:29Z</dcterms:created>
  <dc:creator>Daniela Silveira Lima - FTD</dc:creator>
</cp:coreProperties>
</file>