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A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84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7EE50C-8CC8-4F8B-97F4-310B61930748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19B897-EB7E-4D20-8941-F47A4F4961ED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9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7EE50C-8CC8-4F8B-97F4-310B61930748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19B897-EB7E-4D20-8941-F47A4F4961ED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40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7EE50C-8CC8-4F8B-97F4-310B61930748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19B897-EB7E-4D20-8941-F47A4F4961ED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5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7EE50C-8CC8-4F8B-97F4-310B61930748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19B897-EB7E-4D20-8941-F47A4F4961ED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8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1299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7EE50C-8CC8-4F8B-97F4-310B61930748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19B897-EB7E-4D20-8941-F47A4F4961ED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7EE50C-8CC8-4F8B-97F4-310B61930748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19B897-EB7E-4D20-8941-F47A4F4961ED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78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7EE50C-8CC8-4F8B-97F4-310B61930748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19B897-EB7E-4D20-8941-F47A4F4961ED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99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7EE50C-8CC8-4F8B-97F4-310B61930748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19B897-EB7E-4D20-8941-F47A4F4961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033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_Apres_NovaMarca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2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512168"/>
          </a:xfrm>
        </p:spPr>
        <p:txBody>
          <a:bodyPr>
            <a:noAutofit/>
          </a:bodyPr>
          <a:lstStyle/>
          <a:p>
            <a:pPr algn="ctr"/>
            <a:r>
              <a:rPr lang="pt-BR" sz="4800" dirty="0" smtClean="0"/>
              <a:t>Expansão e ouro na </a:t>
            </a:r>
            <a:r>
              <a:rPr lang="pt-BR" sz="4800" dirty="0" smtClean="0"/>
              <a:t/>
            </a:r>
            <a:br>
              <a:rPr lang="pt-BR" sz="4800" dirty="0" smtClean="0"/>
            </a:br>
            <a:r>
              <a:rPr lang="pt-BR" sz="4800" dirty="0" smtClean="0"/>
              <a:t>América </a:t>
            </a:r>
            <a:r>
              <a:rPr lang="pt-BR" sz="4800" dirty="0" smtClean="0"/>
              <a:t>portuguesa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3653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OBJETIVOS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/>
              <a:t>Relacionar conceitos de História com o estudo de Geografia e Arte.</a:t>
            </a:r>
          </a:p>
          <a:p>
            <a:r>
              <a:rPr lang="pt-BR" dirty="0"/>
              <a:t>Compreender parte do processo da formação econômica, territorial e populacional do Brasil.</a:t>
            </a:r>
          </a:p>
          <a:p>
            <a:r>
              <a:rPr lang="pt-BR" dirty="0"/>
              <a:t>Retomar conhecimentos importantes que relacionam  a ocupação portuguesa e a extração de ouro </a:t>
            </a:r>
            <a:r>
              <a:rPr lang="pt-BR" dirty="0" smtClean="0"/>
              <a:t>em </a:t>
            </a:r>
            <a:r>
              <a:rPr lang="pt-BR" dirty="0"/>
              <a:t>regiões que hoje fazem parte do território brasileiro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Expansão e ouro na América portuguesa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416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INTRODUÇÃO</a:t>
            </a:r>
          </a:p>
          <a:p>
            <a:pPr marL="0" indent="0">
              <a:buNone/>
            </a:pPr>
            <a:endParaRPr lang="pt-BR" dirty="0" smtClean="0"/>
          </a:p>
          <a:p>
            <a:pPr marL="3503613" indent="0">
              <a:buNone/>
            </a:pPr>
            <a:r>
              <a:rPr lang="pt-BR" dirty="0" smtClean="0"/>
              <a:t>Na </a:t>
            </a:r>
            <a:r>
              <a:rPr lang="pt-BR" dirty="0"/>
              <a:t>História do Brasil, o </a:t>
            </a:r>
            <a:r>
              <a:rPr lang="pt-BR" b="1" dirty="0"/>
              <a:t>século XVIII</a:t>
            </a:r>
            <a:r>
              <a:rPr lang="pt-BR" dirty="0"/>
              <a:t> é conhecido como o </a:t>
            </a:r>
            <a:r>
              <a:rPr lang="pt-BR" b="1" dirty="0"/>
              <a:t>Século do Ouro</a:t>
            </a:r>
            <a:r>
              <a:rPr lang="pt-BR" dirty="0"/>
              <a:t> e a região de Minas Gerais tem importância central nesse momento de nossa história.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Expansão e ouro na América portuguesa</a:t>
            </a:r>
            <a:endParaRPr lang="pt-BR" dirty="0"/>
          </a:p>
        </p:txBody>
      </p:sp>
      <p:pic>
        <p:nvPicPr>
          <p:cNvPr id="4" name="Picture 6" descr="http://1.bp.blogspot.com/-3LR-eoVYu5o/ThRqK3-zGYI/AAAAAAAAA8Y/jy2gG-Utev0/s1600/%2521cid_9D55C37A-6296-451F-B0C6-4E6544C071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3382560" cy="395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635896" y="5296979"/>
            <a:ext cx="33825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 smtClean="0">
                <a:ea typeface="Verdana" panose="020B0604030504040204" pitchFamily="34" charset="0"/>
                <a:cs typeface="Verdana" panose="020B0604030504040204" pitchFamily="34" charset="0"/>
              </a:rPr>
              <a:t>Mineração</a:t>
            </a:r>
            <a:r>
              <a:rPr lang="pt-BR" sz="1400" i="1" dirty="0">
                <a:ea typeface="Verdana" panose="020B0604030504040204" pitchFamily="34" charset="0"/>
                <a:cs typeface="Verdana" panose="020B0604030504040204" pitchFamily="34" charset="0"/>
              </a:rPr>
              <a:t> de ouro por lavagem perto do morro do </a:t>
            </a:r>
            <a:r>
              <a:rPr lang="pt-BR" sz="1400" i="1" dirty="0" err="1" smtClean="0">
                <a:ea typeface="Verdana" panose="020B0604030504040204" pitchFamily="34" charset="0"/>
                <a:cs typeface="Verdana" panose="020B0604030504040204" pitchFamily="34" charset="0"/>
              </a:rPr>
              <a:t>Itacolomi</a:t>
            </a: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pt-BR" sz="1400" dirty="0">
                <a:ea typeface="Verdana" panose="020B0604030504040204" pitchFamily="34" charset="0"/>
                <a:cs typeface="Verdana" panose="020B0604030504040204" pitchFamily="34" charset="0"/>
              </a:rPr>
              <a:t>por </a:t>
            </a: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Johann Moritz </a:t>
            </a:r>
            <a:r>
              <a:rPr lang="pt-BR" sz="1400" dirty="0" err="1" smtClean="0">
                <a:ea typeface="Verdana" panose="020B0604030504040204" pitchFamily="34" charset="0"/>
                <a:cs typeface="Verdana" panose="020B0604030504040204" pitchFamily="34" charset="0"/>
              </a:rPr>
              <a:t>Rugendas</a:t>
            </a: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 (c.1825).</a:t>
            </a:r>
            <a:endParaRPr lang="pt-BR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50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3322638" indent="0">
              <a:buNone/>
            </a:pPr>
            <a:r>
              <a:rPr lang="pt-BR" dirty="0" smtClean="0"/>
              <a:t>Somente </a:t>
            </a:r>
            <a:r>
              <a:rPr lang="pt-BR" dirty="0"/>
              <a:t>com as </a:t>
            </a:r>
            <a:r>
              <a:rPr lang="pt-BR" b="1" dirty="0"/>
              <a:t>expedições de interiorização</a:t>
            </a:r>
            <a:r>
              <a:rPr lang="pt-BR" dirty="0"/>
              <a:t> realizadas pelos </a:t>
            </a:r>
            <a:r>
              <a:rPr lang="pt-BR" b="1" dirty="0"/>
              <a:t>bandeirantes</a:t>
            </a:r>
            <a:r>
              <a:rPr lang="pt-BR" dirty="0"/>
              <a:t>, no fim do século </a:t>
            </a:r>
            <a:r>
              <a:rPr lang="pt-BR" b="1" dirty="0"/>
              <a:t>XVII</a:t>
            </a:r>
            <a:r>
              <a:rPr lang="pt-BR" dirty="0"/>
              <a:t>, grandes jazidas auríferas foram encontradas no interior da colônia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Expansão e ouro na América portuguesa</a:t>
            </a:r>
            <a:endParaRPr lang="pt-BR" dirty="0"/>
          </a:p>
        </p:txBody>
      </p:sp>
      <p:pic>
        <p:nvPicPr>
          <p:cNvPr id="4" name="Picture 6" descr="http://www.restaurantedoocilio.com.br/images/mapa-estrada-re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240359" cy="460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491880" y="5354632"/>
            <a:ext cx="3816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Século XVII: mapa da Estrada Real ligando as minas de ouro ao litoral da colônia (Paraty e Rio de Janeiro) para então ser enviado à Europa.</a:t>
            </a:r>
            <a:endParaRPr lang="pt-BR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89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09725" y="752910"/>
            <a:ext cx="8477075" cy="5838017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PESQUISANDO E DEBATENDO</a:t>
            </a:r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r>
              <a:rPr lang="pt-BR" sz="2400" dirty="0"/>
              <a:t>Os bandeirantes foram retratados de uma forma muito diferente do que eram de fato.</a:t>
            </a:r>
          </a:p>
          <a:p>
            <a:pPr marL="3048000" defTabSz="488950"/>
            <a:r>
              <a:rPr lang="pt-BR" sz="2400" dirty="0"/>
              <a:t>Quais as principais atividades dos </a:t>
            </a:r>
            <a:r>
              <a:rPr lang="pt-BR" sz="2400" dirty="0" smtClean="0"/>
              <a:t>bandeirantes</a:t>
            </a:r>
            <a:r>
              <a:rPr lang="pt-BR" sz="2400" dirty="0"/>
              <a:t>?</a:t>
            </a:r>
          </a:p>
          <a:p>
            <a:pPr marL="3048000" defTabSz="488950"/>
            <a:r>
              <a:rPr lang="pt-BR" sz="2400" dirty="0"/>
              <a:t>Em que o retrato ao lado difere da forma como os bandeirantes eram efetivamente?</a:t>
            </a:r>
          </a:p>
          <a:p>
            <a:pPr marL="3048000" defTabSz="488950"/>
            <a:r>
              <a:rPr lang="pt-BR" sz="2400" dirty="0"/>
              <a:t>Por que houve essa idealização da </a:t>
            </a:r>
            <a:r>
              <a:rPr lang="pt-BR" sz="2400" dirty="0" smtClean="0"/>
              <a:t>figura </a:t>
            </a:r>
            <a:r>
              <a:rPr lang="pt-BR" sz="2400" dirty="0"/>
              <a:t>e das atividades dos bandeirantes?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Expansão e ouro na América portuguesa</a:t>
            </a:r>
            <a:endParaRPr lang="pt-BR" dirty="0"/>
          </a:p>
        </p:txBody>
      </p:sp>
      <p:pic>
        <p:nvPicPr>
          <p:cNvPr id="4" name="Picture 2" descr="http://www.mercadoarte.com.br/wp-content/uploads/2012/08/Benedito-Calixto-Retrato-de-Domingos-Jorge-Vel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2630344" cy="366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881865" y="6067127"/>
            <a:ext cx="4138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 smtClean="0">
                <a:ea typeface="Verdana" panose="020B0604030504040204" pitchFamily="34" charset="0"/>
                <a:cs typeface="Verdana" panose="020B0604030504040204" pitchFamily="34" charset="0"/>
              </a:rPr>
              <a:t>Domingos Jorge Velho</a:t>
            </a: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, por Benedito Calixto (1903).</a:t>
            </a:r>
            <a:endParaRPr lang="pt-BR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3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09725" y="752911"/>
            <a:ext cx="8477075" cy="2532073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RELACIONANDO COM A GEOGRAFIA</a:t>
            </a:r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r>
              <a:rPr lang="pt-BR" sz="2800" dirty="0"/>
              <a:t>A interiorização da colonização e a exploração </a:t>
            </a:r>
            <a:r>
              <a:rPr lang="pt-BR" sz="2800" dirty="0" smtClean="0"/>
              <a:t>do ouro </a:t>
            </a:r>
            <a:r>
              <a:rPr lang="pt-BR" sz="2800" dirty="0"/>
              <a:t>só foi possível por meio do </a:t>
            </a:r>
            <a:r>
              <a:rPr lang="pt-BR" sz="2800" dirty="0" smtClean="0"/>
              <a:t>desenvolvimento da </a:t>
            </a:r>
            <a:r>
              <a:rPr lang="pt-BR" sz="2800" dirty="0"/>
              <a:t>cartografia (elaboração de mapas</a:t>
            </a:r>
            <a:r>
              <a:rPr lang="pt-BR" sz="2800" dirty="0" smtClean="0"/>
              <a:t>).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Expansão e ouro na América portuguesa</a:t>
            </a:r>
            <a:endParaRPr lang="pt-BR" dirty="0"/>
          </a:p>
        </p:txBody>
      </p:sp>
      <p:sp>
        <p:nvSpPr>
          <p:cNvPr id="5" name="Espaço Reservado para Conteúdo 1"/>
          <p:cNvSpPr txBox="1">
            <a:spLocks/>
          </p:cNvSpPr>
          <p:nvPr/>
        </p:nvSpPr>
        <p:spPr>
          <a:xfrm>
            <a:off x="225450" y="4398284"/>
            <a:ext cx="8477075" cy="187220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pt-BR" sz="2800" dirty="0" smtClean="0"/>
              <a:t>Seguindo o curso dos rios e usando dos recursos fornecidos pela hidrografia, transportavam-se pessoas e mercadorias. </a:t>
            </a:r>
          </a:p>
          <a:p>
            <a:pPr marL="0" indent="0">
              <a:buFont typeface="Arial"/>
              <a:buNone/>
            </a:pPr>
            <a:r>
              <a:rPr lang="pt-BR" sz="2800" dirty="0" smtClean="0"/>
              <a:t>Os rios facilitavam a orientação geográfica no </a:t>
            </a:r>
            <a:br>
              <a:rPr lang="pt-BR" sz="2800" dirty="0" smtClean="0"/>
            </a:br>
            <a:r>
              <a:rPr lang="pt-BR" sz="2800" dirty="0" smtClean="0"/>
              <a:t>interior.</a:t>
            </a:r>
            <a:endParaRPr lang="pt-BR" sz="2800" dirty="0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51520" y="3212976"/>
            <a:ext cx="8424936" cy="1055608"/>
          </a:xfrm>
          <a:prstGeom prst="roundRect">
            <a:avLst/>
          </a:prstGeom>
          <a:noFill/>
          <a:ln>
            <a:solidFill>
              <a:srgbClr val="183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 cartografia e o uso de hidrovias na ocupação do interior</a:t>
            </a:r>
          </a:p>
        </p:txBody>
      </p:sp>
    </p:spTree>
    <p:extLst>
      <p:ext uri="{BB962C8B-B14F-4D97-AF65-F5344CB8AC3E}">
        <p14:creationId xmlns:p14="http://schemas.microsoft.com/office/powerpoint/2010/main" val="161650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09725" y="752910"/>
            <a:ext cx="8477075" cy="5844441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ALGUMAS OBSERVAÇÕES</a:t>
            </a:r>
          </a:p>
          <a:p>
            <a:pPr marL="0" indent="0">
              <a:buNone/>
            </a:pPr>
            <a:endParaRPr lang="pt-BR" sz="2000" dirty="0"/>
          </a:p>
          <a:p>
            <a:r>
              <a:rPr lang="pt-BR" sz="2800" dirty="0"/>
              <a:t>A mineração consolidou a ocupação do </a:t>
            </a:r>
            <a:r>
              <a:rPr lang="pt-BR" sz="2800" dirty="0" smtClean="0"/>
              <a:t>interior por </a:t>
            </a:r>
            <a:r>
              <a:rPr lang="pt-BR" sz="2800" dirty="0"/>
              <a:t>meio da formação de </a:t>
            </a:r>
            <a:r>
              <a:rPr lang="pt-BR" sz="2800" b="1" dirty="0"/>
              <a:t>cidades</a:t>
            </a:r>
            <a:r>
              <a:rPr lang="pt-BR" sz="2800" dirty="0"/>
              <a:t> no </a:t>
            </a:r>
            <a:r>
              <a:rPr lang="pt-BR" sz="2800" dirty="0" smtClean="0"/>
              <a:t>centro-sul da </a:t>
            </a:r>
            <a:r>
              <a:rPr lang="pt-BR" sz="2800" dirty="0"/>
              <a:t>colônia portuguesa.</a:t>
            </a:r>
          </a:p>
          <a:p>
            <a:r>
              <a:rPr lang="pt-BR" sz="2800" dirty="0"/>
              <a:t>Rotas comerciais em todo o território </a:t>
            </a:r>
            <a:r>
              <a:rPr lang="pt-BR" sz="2800" dirty="0" smtClean="0"/>
              <a:t>colonial eram </a:t>
            </a:r>
            <a:r>
              <a:rPr lang="pt-BR" sz="2800" dirty="0"/>
              <a:t>interligadas pela ação dos </a:t>
            </a:r>
            <a:r>
              <a:rPr lang="pt-BR" sz="2800" b="1" dirty="0" smtClean="0"/>
              <a:t>tropeiros</a:t>
            </a:r>
            <a:r>
              <a:rPr lang="pt-BR" sz="2800" dirty="0" smtClean="0"/>
              <a:t>. Essas rotas, cujo centro eram as </a:t>
            </a:r>
            <a:r>
              <a:rPr lang="pt-BR" sz="2800" dirty="0"/>
              <a:t>regiões </a:t>
            </a:r>
            <a:r>
              <a:rPr lang="pt-BR" sz="2800" dirty="0" smtClean="0"/>
              <a:t>mineradoras (principalmente </a:t>
            </a:r>
            <a:r>
              <a:rPr lang="pt-BR" sz="2800" dirty="0"/>
              <a:t>de Minas Gerais</a:t>
            </a:r>
            <a:r>
              <a:rPr lang="pt-BR" sz="2800" dirty="0" smtClean="0"/>
              <a:t>), consolidavam </a:t>
            </a:r>
            <a:r>
              <a:rPr lang="pt-BR" sz="2800" dirty="0"/>
              <a:t>e dinamizavam o </a:t>
            </a:r>
            <a:r>
              <a:rPr lang="pt-BR" sz="2800" b="1" dirty="0"/>
              <a:t>mercado interno</a:t>
            </a:r>
            <a:r>
              <a:rPr lang="pt-BR" sz="2800" dirty="0"/>
              <a:t>.</a:t>
            </a:r>
          </a:p>
          <a:p>
            <a:r>
              <a:rPr lang="pt-BR" sz="2800" dirty="0"/>
              <a:t>Configurou-se uma sociedade com </a:t>
            </a:r>
            <a:r>
              <a:rPr lang="pt-BR" sz="2800" b="1" dirty="0"/>
              <a:t>mobilidade </a:t>
            </a:r>
            <a:r>
              <a:rPr lang="pt-BR" sz="2800" b="1" dirty="0" smtClean="0"/>
              <a:t/>
            </a:r>
            <a:br>
              <a:rPr lang="pt-BR" sz="2800" b="1" dirty="0" smtClean="0"/>
            </a:br>
            <a:r>
              <a:rPr lang="pt-BR" sz="2800" b="1" dirty="0" smtClean="0"/>
              <a:t>social</a:t>
            </a:r>
            <a:r>
              <a:rPr lang="pt-BR" sz="2800" dirty="0" smtClean="0"/>
              <a:t> e uma </a:t>
            </a:r>
            <a:r>
              <a:rPr lang="pt-BR" sz="2800" dirty="0"/>
              <a:t>maior possibilidade de obtenção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de </a:t>
            </a:r>
            <a:r>
              <a:rPr lang="pt-BR" sz="2800" dirty="0"/>
              <a:t>riquezas.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Expansão e ouro na América portuguesa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11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 smtClean="0"/>
              <a:t>Esse </a:t>
            </a:r>
            <a:r>
              <a:rPr lang="pt-BR" sz="2800" dirty="0"/>
              <a:t>maior dinamismo da sociedade nas </a:t>
            </a:r>
            <a:r>
              <a:rPr lang="pt-BR" sz="2800" dirty="0" smtClean="0"/>
              <a:t>regiões mineradoras </a:t>
            </a:r>
            <a:r>
              <a:rPr lang="pt-BR" sz="2800" dirty="0"/>
              <a:t>também pode ser verificado:</a:t>
            </a:r>
          </a:p>
          <a:p>
            <a:pPr marL="5108575">
              <a:tabLst>
                <a:tab pos="5022850" algn="l"/>
              </a:tabLst>
            </a:pPr>
            <a:r>
              <a:rPr lang="pt-BR" sz="2800" dirty="0" smtClean="0"/>
              <a:t>em </a:t>
            </a:r>
            <a:r>
              <a:rPr lang="pt-BR" sz="2800" dirty="0"/>
              <a:t>uma </a:t>
            </a:r>
            <a:r>
              <a:rPr lang="pt-BR" sz="2800" b="1" dirty="0"/>
              <a:t>arquitetura urbana inovadora</a:t>
            </a:r>
            <a:r>
              <a:rPr lang="pt-BR" sz="2800" dirty="0"/>
              <a:t> </a:t>
            </a:r>
            <a:r>
              <a:rPr lang="pt-BR" sz="2800" dirty="0" smtClean="0"/>
              <a:t>em relação </a:t>
            </a:r>
            <a:r>
              <a:rPr lang="pt-BR" sz="2800" dirty="0"/>
              <a:t>ao que já havia no litoral colonial;</a:t>
            </a:r>
          </a:p>
          <a:p>
            <a:pPr marL="5108575">
              <a:tabLst>
                <a:tab pos="5022850" algn="l"/>
              </a:tabLst>
            </a:pPr>
            <a:r>
              <a:rPr lang="pt-BR" sz="2800" dirty="0" smtClean="0"/>
              <a:t>nas </a:t>
            </a:r>
            <a:r>
              <a:rPr lang="pt-BR" sz="2800" dirty="0"/>
              <a:t>obras de um dos momentos </a:t>
            </a:r>
            <a:r>
              <a:rPr lang="pt-BR" sz="2800" dirty="0" smtClean="0"/>
              <a:t>mais importantes </a:t>
            </a:r>
            <a:r>
              <a:rPr lang="pt-BR" sz="2800" dirty="0"/>
              <a:t>de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nossa </a:t>
            </a:r>
            <a:r>
              <a:rPr lang="pt-BR" sz="2800" dirty="0"/>
              <a:t>literatura: o </a:t>
            </a:r>
            <a:r>
              <a:rPr lang="pt-BR" sz="2800" b="1" dirty="0"/>
              <a:t>Arcadismo</a:t>
            </a:r>
            <a:r>
              <a:rPr lang="pt-BR" sz="2800" dirty="0" smtClean="0"/>
              <a:t>.</a:t>
            </a:r>
            <a:endParaRPr lang="pt-BR" sz="2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Expansão e ouro na América portuguesa</a:t>
            </a:r>
            <a:endParaRPr lang="pt-BR" dirty="0"/>
          </a:p>
        </p:txBody>
      </p:sp>
      <p:pic>
        <p:nvPicPr>
          <p:cNvPr id="4" name="Picture 4" descr="http://www.eniotrevizani.xpg.com.br/IMAGENS/ouro%20preto%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460851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51520" y="5805263"/>
            <a:ext cx="46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ea typeface="Verdana" panose="020B0604030504040204" pitchFamily="34" charset="0"/>
                <a:cs typeface="Verdana" panose="020B0604030504040204" pitchFamily="34" charset="0"/>
              </a:rPr>
              <a:t>Ouro Preto (MG), a cidade mais rica de </a:t>
            </a: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todo o </a:t>
            </a:r>
            <a:r>
              <a:rPr lang="pt-BR" sz="1400" dirty="0">
                <a:ea typeface="Verdana" panose="020B0604030504040204" pitchFamily="34" charset="0"/>
                <a:cs typeface="Verdana" panose="020B0604030504040204" pitchFamily="34" charset="0"/>
              </a:rPr>
              <a:t>continente </a:t>
            </a: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americano ao </a:t>
            </a:r>
            <a:r>
              <a:rPr lang="pt-BR" sz="1400" dirty="0">
                <a:ea typeface="Verdana" panose="020B0604030504040204" pitchFamily="34" charset="0"/>
                <a:cs typeface="Verdana" panose="020B0604030504040204" pitchFamily="34" charset="0"/>
              </a:rPr>
              <a:t>longo do </a:t>
            </a: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século XVIII.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98934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ATIVIDADES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/>
              <a:t>Aleijadinho foi o artista mais importante da arte colonial. Observe </a:t>
            </a:r>
            <a:r>
              <a:rPr lang="pt-BR" sz="2400" dirty="0" smtClean="0"/>
              <a:t>abaixo </a:t>
            </a:r>
            <a:r>
              <a:rPr lang="pt-BR" sz="2400" dirty="0"/>
              <a:t>algumas de suas obras e responda:</a:t>
            </a:r>
          </a:p>
          <a:p>
            <a:pPr marL="5378450"/>
            <a:r>
              <a:rPr lang="pt-BR" sz="2400" dirty="0" smtClean="0"/>
              <a:t>Em </a:t>
            </a:r>
            <a:r>
              <a:rPr lang="pt-BR" sz="2400" dirty="0"/>
              <a:t>qual estilo artístico elas se inserem</a:t>
            </a:r>
            <a:r>
              <a:rPr lang="pt-BR" sz="2400" dirty="0" smtClean="0"/>
              <a:t>?</a:t>
            </a:r>
            <a:endParaRPr lang="pt-BR" sz="2400" dirty="0"/>
          </a:p>
          <a:p>
            <a:pPr marL="5378450"/>
            <a:r>
              <a:rPr lang="pt-BR" sz="2400" dirty="0"/>
              <a:t>Quais os vínculos que podemos fazer com a religiosidade colonial</a:t>
            </a:r>
            <a:r>
              <a:rPr lang="pt-BR" sz="2400" dirty="0" smtClean="0"/>
              <a:t>?</a:t>
            </a:r>
            <a:endParaRPr lang="pt-BR" sz="24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Expansão e ouro na América portuguesa</a:t>
            </a:r>
            <a:endParaRPr lang="pt-BR" dirty="0"/>
          </a:p>
        </p:txBody>
      </p:sp>
      <p:pic>
        <p:nvPicPr>
          <p:cNvPr id="4" name="Picture 4" descr="http://1.bp.blogspot.com/_W1O0wrbAX3k/STcrvRmigOI/AAAAAAAAD2A/aTLMcgjYwu8/s400/igreja+s%C3%A3o+bento,+aleijadinh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6912"/>
            <a:ext cx="2081860" cy="307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http://www.revistaviverbrasil.com.br/img/materias/submateria/roteiro-1945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972" y="2636913"/>
            <a:ext cx="2203082" cy="307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23527" y="5675314"/>
            <a:ext cx="20818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Igreja </a:t>
            </a:r>
            <a:r>
              <a:rPr lang="pt-BR" altLang="pt-BR" sz="1400" dirty="0">
                <a:ea typeface="Verdana" panose="020B0604030504040204" pitchFamily="34" charset="0"/>
                <a:cs typeface="Verdana" panose="020B0604030504040204" pitchFamily="34" charset="0"/>
              </a:rPr>
              <a:t>São Francisco de </a:t>
            </a:r>
            <a:r>
              <a:rPr lang="pt-BR" alt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Assis em Ouro Preto, MG, </a:t>
            </a:r>
            <a:r>
              <a:rPr lang="pt-BR" altLang="pt-BR" sz="1400" dirty="0">
                <a:ea typeface="Verdana" panose="020B0604030504040204" pitchFamily="34" charset="0"/>
                <a:cs typeface="Verdana" panose="020B0604030504040204" pitchFamily="34" charset="0"/>
              </a:rPr>
              <a:t>(século XVIII</a:t>
            </a:r>
            <a:r>
              <a:rPr lang="pt-BR" alt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pt-BR" altLang="pt-BR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057098" y="5661248"/>
            <a:ext cx="21999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400" dirty="0">
                <a:ea typeface="Verdana" panose="020B0604030504040204" pitchFamily="34" charset="0"/>
                <a:cs typeface="Verdana" panose="020B0604030504040204" pitchFamily="34" charset="0"/>
              </a:rPr>
              <a:t>Profetas em Congonhas do </a:t>
            </a:r>
            <a:r>
              <a:rPr lang="pt-BR" alt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Campo, MG, </a:t>
            </a:r>
            <a:r>
              <a:rPr lang="pt-BR" altLang="pt-BR" sz="1400" dirty="0">
                <a:ea typeface="Verdana" panose="020B0604030504040204" pitchFamily="34" charset="0"/>
                <a:cs typeface="Verdana" panose="020B0604030504040204" pitchFamily="34" charset="0"/>
              </a:rPr>
              <a:t>(século XVIII</a:t>
            </a:r>
            <a:r>
              <a:rPr lang="pt-BR" alt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pt-BR" altLang="pt-BR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0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PARA SABER MAIS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ABUD, Kátia Maria. </a:t>
            </a:r>
            <a:r>
              <a:rPr lang="pt-BR" i="1" dirty="0"/>
              <a:t>O sangue intimorato e as nobilíssimas tradições - a construção de um símbolo paulista: o bandeirante</a:t>
            </a:r>
            <a:r>
              <a:rPr lang="pt-BR" dirty="0"/>
              <a:t>. (Tese de doutorado). São Paulo: USP, 1985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REGO, Lígia; BRAGA, Ângela. </a:t>
            </a:r>
            <a:r>
              <a:rPr lang="pt-BR" i="1" dirty="0"/>
              <a:t>Antônio Francisco Lisboa: o Aleijadinho</a:t>
            </a:r>
            <a:r>
              <a:rPr lang="pt-BR" dirty="0"/>
              <a:t>. São Paulo: Moderna, 1999.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Expansão e ouro na América portuguesa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791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TD_Educaca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FTD_Educacao</Template>
  <TotalTime>151</TotalTime>
  <Words>567</Words>
  <Application>Microsoft Office PowerPoint</Application>
  <PresentationFormat>Apresentação na tela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Verdana</vt:lpstr>
      <vt:lpstr>FTD_Educacao</vt:lpstr>
      <vt:lpstr>Expansão e ouro na  América portuguesa</vt:lpstr>
      <vt:lpstr>Expansão e ouro na América portuguesa</vt:lpstr>
      <vt:lpstr>Expansão e ouro na América portuguesa</vt:lpstr>
      <vt:lpstr>Expansão e ouro na América portuguesa</vt:lpstr>
      <vt:lpstr>Expansão e ouro na América portuguesa</vt:lpstr>
      <vt:lpstr>Expansão e ouro na América portuguesa</vt:lpstr>
      <vt:lpstr>Expansão e ouro na América portuguesa</vt:lpstr>
      <vt:lpstr>Expansão e ouro na América portuguesa</vt:lpstr>
      <vt:lpstr>Expansão e ouro na América portuguesa</vt:lpstr>
      <vt:lpstr>Expansão e ouro na América portuguesa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Expansão e ouro na América portuguesa</dc:title>
  <dc:creator>Juliana Montagner</dc:creator>
  <cp:lastModifiedBy>Valquiria Baddini Tronolone</cp:lastModifiedBy>
  <cp:revision>11</cp:revision>
  <dcterms:created xsi:type="dcterms:W3CDTF">2017-02-06T17:21:14Z</dcterms:created>
  <dcterms:modified xsi:type="dcterms:W3CDTF">2020-03-23T22:19:21Z</dcterms:modified>
</cp:coreProperties>
</file>