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1" d="100"/>
          <a:sy n="61" d="100"/>
        </p:scale>
        <p:origin x="84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2CB6AF-7908-4208-A9DC-3B655276493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B57B18-234E-456D-BB57-86B86BD27B38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239086" y="48634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79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2CB6AF-7908-4208-A9DC-3B655276493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B57B18-234E-456D-BB57-86B86BD27B38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40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2CB6AF-7908-4208-A9DC-3B655276493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B57B18-234E-456D-BB57-86B86BD27B38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5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2CB6AF-7908-4208-A9DC-3B655276493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B57B18-234E-456D-BB57-86B86BD27B38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98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1299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52752"/>
            <a:ext cx="4040188" cy="49306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1299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52753"/>
            <a:ext cx="4041775" cy="49306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2CB6AF-7908-4208-A9DC-3B655276493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B57B18-234E-456D-BB57-86B86BD27B38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16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2CB6AF-7908-4208-A9DC-3B655276493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B57B18-234E-456D-BB57-86B86BD27B38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78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7897"/>
            <a:ext cx="5111750" cy="543826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87898"/>
            <a:ext cx="3008313" cy="5438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2CB6AF-7908-4208-A9DC-3B6552764934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B57B18-234E-456D-BB57-86B86BD27B38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699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_Apres_NovaMarca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2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ftd.li/sdh4a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ftd.li/ghnm2v" TargetMode="Externa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dirty="0"/>
              <a:t>A Guerra Fria</a:t>
            </a:r>
          </a:p>
        </p:txBody>
      </p:sp>
    </p:spTree>
    <p:extLst>
      <p:ext uri="{BB962C8B-B14F-4D97-AF65-F5344CB8AC3E}">
        <p14:creationId xmlns:p14="http://schemas.microsoft.com/office/powerpoint/2010/main" val="254496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OBJETIVOS</a:t>
            </a:r>
          </a:p>
          <a:p>
            <a:pPr marL="0" indent="0">
              <a:buNone/>
            </a:pPr>
            <a:endParaRPr lang="pt-BR" sz="1200" b="1" dirty="0"/>
          </a:p>
          <a:p>
            <a:r>
              <a:rPr lang="pt-BR" dirty="0"/>
              <a:t>Relacionar eventos políticos e econômicos mundiais com as transformações sociais e a produção cultural da época.</a:t>
            </a:r>
          </a:p>
          <a:p>
            <a:pPr marL="0" indent="0">
              <a:buNone/>
            </a:pPr>
            <a:endParaRPr lang="pt-BR" sz="1200" dirty="0"/>
          </a:p>
          <a:p>
            <a:r>
              <a:rPr lang="pt-BR" dirty="0"/>
              <a:t>Discutir e refletir sobre alguns conteúdos relacionados ao estudo da Guerra Fria e aplicar esses conhecimentos nas atividades propostas.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Guerra Fria</a:t>
            </a:r>
          </a:p>
        </p:txBody>
      </p:sp>
    </p:spTree>
    <p:extLst>
      <p:ext uri="{BB962C8B-B14F-4D97-AF65-F5344CB8AC3E}">
        <p14:creationId xmlns:p14="http://schemas.microsoft.com/office/powerpoint/2010/main" val="393795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INTRODUÇÃO</a:t>
            </a:r>
          </a:p>
          <a:p>
            <a:pPr marL="0" indent="0">
              <a:buNone/>
            </a:pPr>
            <a:r>
              <a:rPr lang="pt-BR" sz="2800" dirty="0" smtClean="0"/>
              <a:t>Depois </a:t>
            </a:r>
            <a:r>
              <a:rPr lang="pt-BR" sz="2800" dirty="0"/>
              <a:t>da Segunda Guerra Mundial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(</a:t>
            </a:r>
            <a:r>
              <a:rPr lang="pt-BR" sz="2800" dirty="0"/>
              <a:t>1939-1945), Estados Unidos (EUA) e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União </a:t>
            </a:r>
            <a:r>
              <a:rPr lang="pt-BR" sz="2800" dirty="0"/>
              <a:t>Soviética (URSS) lideraram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países </a:t>
            </a:r>
            <a:r>
              <a:rPr lang="pt-BR" sz="2800" dirty="0"/>
              <a:t>que formavam dois blocos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antagônicos</a:t>
            </a:r>
            <a:r>
              <a:rPr lang="pt-BR" sz="2800" dirty="0"/>
              <a:t>. A disputa entre esses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dois </a:t>
            </a:r>
            <a:r>
              <a:rPr lang="pt-BR" sz="2800" dirty="0"/>
              <a:t>configurou </a:t>
            </a:r>
            <a:r>
              <a:rPr lang="pt-BR" sz="2800" dirty="0" smtClean="0"/>
              <a:t>uma </a:t>
            </a:r>
            <a:r>
              <a:rPr lang="pt-BR" sz="2800" dirty="0"/>
              <a:t>bipolarização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entre </a:t>
            </a:r>
            <a:r>
              <a:rPr lang="pt-BR" sz="2800" dirty="0"/>
              <a:t>capitalismo e socialismo 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denominada </a:t>
            </a:r>
            <a:r>
              <a:rPr lang="pt-BR" sz="2800" dirty="0"/>
              <a:t>Guerra Fria.</a:t>
            </a:r>
          </a:p>
          <a:p>
            <a:pPr marL="0" indent="0">
              <a:buNone/>
            </a:pPr>
            <a:endParaRPr lang="pt-BR" sz="2800" dirty="0" smtClean="0"/>
          </a:p>
          <a:p>
            <a:pPr marL="0" indent="0">
              <a:buNone/>
            </a:pPr>
            <a:endParaRPr lang="pt-BR" sz="2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Guerra Fria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899439"/>
            <a:ext cx="2808307" cy="3808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3779912" y="4734419"/>
            <a:ext cx="4483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/>
              <a:t>Cena do filme </a:t>
            </a:r>
            <a:r>
              <a:rPr lang="pt-BR" i="1" dirty="0"/>
              <a:t>Superman IV </a:t>
            </a:r>
            <a:r>
              <a:rPr lang="pt-BR" dirty="0"/>
              <a:t>(1987</a:t>
            </a:r>
            <a:r>
              <a:rPr lang="pt-BR" dirty="0" smtClean="0"/>
              <a:t>), </a:t>
            </a:r>
            <a:r>
              <a:rPr lang="pt-BR" dirty="0"/>
              <a:t>que evidencia o uso do cinema como uma das armas de propaganda durante a Guerra Fria.</a:t>
            </a:r>
          </a:p>
        </p:txBody>
      </p:sp>
    </p:spTree>
    <p:extLst>
      <p:ext uri="{BB962C8B-B14F-4D97-AF65-F5344CB8AC3E}">
        <p14:creationId xmlns:p14="http://schemas.microsoft.com/office/powerpoint/2010/main" val="8615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PESQUISANDO</a:t>
            </a:r>
          </a:p>
          <a:p>
            <a:pPr marL="0" indent="0">
              <a:buNone/>
            </a:pPr>
            <a:r>
              <a:rPr lang="pt-BR" sz="2400" dirty="0" smtClean="0"/>
              <a:t>Observe </a:t>
            </a:r>
            <a:r>
              <a:rPr lang="pt-BR" sz="2400" dirty="0"/>
              <a:t>as imagens ao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lado e descreva</a:t>
            </a:r>
            <a:r>
              <a:rPr lang="pt-BR" sz="2400" dirty="0"/>
              <a:t>: </a:t>
            </a:r>
          </a:p>
          <a:p>
            <a:r>
              <a:rPr lang="pt-BR" sz="2400" dirty="0"/>
              <a:t>os atributos </a:t>
            </a:r>
            <a:r>
              <a:rPr lang="pt-BR" sz="2400" dirty="0" smtClean="0"/>
              <a:t>físicos dos</a:t>
            </a:r>
          </a:p>
          <a:p>
            <a:pPr marL="0" indent="0">
              <a:buNone/>
            </a:pPr>
            <a:r>
              <a:rPr lang="pt-BR" sz="2400" dirty="0" smtClean="0"/>
              <a:t>     personagens; </a:t>
            </a:r>
            <a:endParaRPr lang="pt-BR" sz="2400" dirty="0"/>
          </a:p>
          <a:p>
            <a:r>
              <a:rPr lang="pt-BR" sz="2400" dirty="0"/>
              <a:t>os valores </a:t>
            </a:r>
            <a:r>
              <a:rPr lang="pt-BR" sz="2400" dirty="0" smtClean="0"/>
              <a:t>sociais</a:t>
            </a:r>
          </a:p>
          <a:p>
            <a:pPr marL="0" indent="0">
              <a:buNone/>
            </a:pPr>
            <a:r>
              <a:rPr lang="pt-BR" sz="2400" dirty="0" smtClean="0"/>
              <a:t>     representados;</a:t>
            </a:r>
            <a:endParaRPr lang="pt-BR" sz="2400" dirty="0"/>
          </a:p>
          <a:p>
            <a:pPr defTabSz="427038"/>
            <a:r>
              <a:rPr lang="pt-BR" sz="2400" dirty="0"/>
              <a:t>as cores dos </a:t>
            </a:r>
            <a:r>
              <a:rPr lang="pt-BR" sz="2400" dirty="0" smtClean="0"/>
              <a:t>uniformes </a:t>
            </a:r>
            <a:r>
              <a:rPr lang="pt-BR" sz="2400" dirty="0" smtClean="0"/>
              <a:t>que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err="1" smtClean="0"/>
              <a:t>Colossus</a:t>
            </a:r>
            <a:r>
              <a:rPr lang="pt-BR" sz="2400" dirty="0" smtClean="0"/>
              <a:t> </a:t>
            </a:r>
            <a:r>
              <a:rPr lang="pt-BR" sz="2400" dirty="0"/>
              <a:t>e Capitão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América </a:t>
            </a:r>
            <a:r>
              <a:rPr lang="pt-BR" sz="2400" dirty="0"/>
              <a:t>possuem.</a:t>
            </a:r>
            <a:endParaRPr lang="pt-BR" sz="1800" dirty="0"/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r>
              <a:rPr lang="pt-BR" sz="2400" dirty="0" smtClean="0"/>
              <a:t>De </a:t>
            </a:r>
            <a:r>
              <a:rPr lang="pt-BR" sz="2400" dirty="0"/>
              <a:t>que maneira tais características podem ser associadas aos países que cada um deles representa?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Guerra Fria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701825"/>
            <a:ext cx="2074417" cy="3111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92696"/>
            <a:ext cx="2287961" cy="3111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ângulo 5"/>
          <p:cNvSpPr/>
          <p:nvPr/>
        </p:nvSpPr>
        <p:spPr>
          <a:xfrm>
            <a:off x="4087892" y="3855925"/>
            <a:ext cx="2428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err="1"/>
              <a:t>Colossus</a:t>
            </a:r>
            <a:r>
              <a:rPr lang="pt-BR" sz="1600" dirty="0"/>
              <a:t>, super-herói dos X-</a:t>
            </a:r>
            <a:r>
              <a:rPr lang="pt-BR" sz="1600" dirty="0" err="1"/>
              <a:t>Men</a:t>
            </a:r>
            <a:r>
              <a:rPr lang="pt-BR" sz="1600" dirty="0"/>
              <a:t> nascido e criado na URSS.</a:t>
            </a:r>
          </a:p>
        </p:txBody>
      </p:sp>
      <p:sp>
        <p:nvSpPr>
          <p:cNvPr id="7" name="Retângulo 6"/>
          <p:cNvSpPr/>
          <p:nvPr/>
        </p:nvSpPr>
        <p:spPr>
          <a:xfrm>
            <a:off x="6494661" y="3813451"/>
            <a:ext cx="2519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Capitão América congratulando o Tio Sam (personificação dos EUA).</a:t>
            </a:r>
          </a:p>
        </p:txBody>
      </p:sp>
    </p:spTree>
    <p:extLst>
      <p:ext uri="{BB962C8B-B14F-4D97-AF65-F5344CB8AC3E}">
        <p14:creationId xmlns:p14="http://schemas.microsoft.com/office/powerpoint/2010/main" val="8615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RESPONDENDO A ALGUMAS QUESTÕES</a:t>
            </a:r>
          </a:p>
          <a:p>
            <a:pPr marL="0" indent="0">
              <a:buNone/>
            </a:pPr>
            <a:endParaRPr lang="pt-BR" sz="1200" dirty="0" smtClean="0"/>
          </a:p>
          <a:p>
            <a:pPr marL="0" indent="0">
              <a:buNone/>
            </a:pPr>
            <a:r>
              <a:rPr lang="pt-BR" sz="2400" dirty="0"/>
              <a:t>Alguns momentos do século XX foram extremamente representativos do modo como as disputas da Guerra Fria </a:t>
            </a:r>
            <a:r>
              <a:rPr lang="pt-BR" sz="2400" dirty="0" smtClean="0"/>
              <a:t>mudaram </a:t>
            </a:r>
            <a:r>
              <a:rPr lang="pt-BR" sz="2400" dirty="0"/>
              <a:t>a forma de observar e entender o mundo e até mesmo o espaço sideral. Discuta com os seus colegas e responda: </a:t>
            </a:r>
          </a:p>
          <a:p>
            <a:pPr marL="0" indent="0">
              <a:buNone/>
            </a:pPr>
            <a:endParaRPr lang="pt-BR" sz="2400" dirty="0"/>
          </a:p>
          <a:p>
            <a:r>
              <a:rPr lang="pt-BR" sz="2400" dirty="0"/>
              <a:t>Qual o impacto propagandístico que a Revolução Cubana (1959) e a chegada do astronauta norte-americano Neil Armstrong à Lua (1969) trouxeram à dinâmica da Guerra Fria?</a:t>
            </a:r>
          </a:p>
          <a:p>
            <a:pPr marL="0" indent="0">
              <a:buNone/>
            </a:pPr>
            <a:endParaRPr lang="pt-BR" sz="2400" dirty="0"/>
          </a:p>
          <a:p>
            <a:r>
              <a:rPr lang="pt-BR" sz="2400" dirty="0"/>
              <a:t>É possível estabelecer vínculos mais diretos entre esses dois eventos? Caso seja, quais seriam essas relações?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Guerra Fria</a:t>
            </a:r>
          </a:p>
        </p:txBody>
      </p:sp>
    </p:spTree>
    <p:extLst>
      <p:ext uri="{BB962C8B-B14F-4D97-AF65-F5344CB8AC3E}">
        <p14:creationId xmlns:p14="http://schemas.microsoft.com/office/powerpoint/2010/main" val="8615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09725" y="752911"/>
            <a:ext cx="8538739" cy="5505276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RELACIONANDO COM FÍSICA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sz="2400" dirty="0"/>
              <a:t>Há séculos os estudos de Física de Kepler, Galileu Galilei e Newton contribuíram para a </a:t>
            </a:r>
            <a:r>
              <a:rPr lang="pt-BR" sz="2400" b="1" dirty="0"/>
              <a:t>astronomia</a:t>
            </a:r>
            <a:r>
              <a:rPr lang="pt-BR" sz="2400" dirty="0"/>
              <a:t> (estudo do movimento dos astros</a:t>
            </a:r>
            <a:r>
              <a:rPr lang="pt-BR" sz="2400" dirty="0" smtClean="0"/>
              <a:t>).</a:t>
            </a:r>
            <a:endParaRPr lang="pt-BR" sz="2400" dirty="0"/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b="1" dirty="0"/>
              <a:t>Astronomia e astrofísica</a:t>
            </a:r>
          </a:p>
          <a:p>
            <a:pPr marL="0" indent="0">
              <a:buNone/>
            </a:pPr>
            <a:r>
              <a:rPr lang="pt-BR" sz="2400" dirty="0"/>
              <a:t>No século XX, as aventuras do ser humano pelo espaço sideral tiveram início  com tecnologias desenvolvidas na Guerra Fria, permitindo um melhor desenvolvimento da </a:t>
            </a:r>
            <a:r>
              <a:rPr lang="pt-BR" sz="2400" b="1" dirty="0"/>
              <a:t>astrofísica</a:t>
            </a:r>
            <a:r>
              <a:rPr lang="pt-BR" sz="2400" dirty="0"/>
              <a:t>, ou seja, o estudo da Física do Universo (as propriedades físicas de estrelas, galáxias, planetas – como luminosidade, densidade,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temperatura </a:t>
            </a:r>
            <a:r>
              <a:rPr lang="pt-BR" sz="2400" dirty="0"/>
              <a:t>etc.) e suas interações.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Guerra Fria</a:t>
            </a:r>
          </a:p>
        </p:txBody>
      </p:sp>
    </p:spTree>
    <p:extLst>
      <p:ext uri="{BB962C8B-B14F-4D97-AF65-F5344CB8AC3E}">
        <p14:creationId xmlns:p14="http://schemas.microsoft.com/office/powerpoint/2010/main" val="8615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ACONTECIMENTOS IMPORTANTES DESSE PERÍODO</a:t>
            </a:r>
          </a:p>
          <a:p>
            <a:r>
              <a:rPr lang="pt-BR" sz="2400" dirty="0" smtClean="0"/>
              <a:t>A </a:t>
            </a:r>
            <a:r>
              <a:rPr lang="pt-BR" sz="2400" dirty="0"/>
              <a:t>partir dos anos 1960, houve a ascensão de contestações tanto ao capitalismo norte-americano quanto ao socialismo soviético.</a:t>
            </a:r>
          </a:p>
          <a:p>
            <a:r>
              <a:rPr lang="pt-BR" sz="2400" i="1" dirty="0"/>
              <a:t>Hippies</a:t>
            </a:r>
            <a:r>
              <a:rPr lang="pt-BR" sz="2400" dirty="0"/>
              <a:t>, feministas, movimento negro, marchas </a:t>
            </a:r>
            <a:r>
              <a:rPr lang="pt-BR" sz="2400" dirty="0" smtClean="0"/>
              <a:t>pacifistas, </a:t>
            </a:r>
            <a:r>
              <a:rPr lang="pt-BR" sz="2400" dirty="0"/>
              <a:t>mobilizações operárias e estudantis reivindicavam de forma conjunta e intensa suas causas.</a:t>
            </a:r>
          </a:p>
          <a:p>
            <a:r>
              <a:rPr lang="pt-BR" sz="2400" dirty="0" smtClean="0"/>
              <a:t>Desse </a:t>
            </a:r>
            <a:r>
              <a:rPr lang="pt-BR" sz="2400" dirty="0"/>
              <a:t>conjunto de rebeldias </a:t>
            </a:r>
            <a:r>
              <a:rPr lang="pt-BR" sz="2400" dirty="0" smtClean="0"/>
              <a:t>formou-se </a:t>
            </a:r>
            <a:r>
              <a:rPr lang="pt-BR" sz="2400" dirty="0"/>
              <a:t>a </a:t>
            </a:r>
            <a:r>
              <a:rPr lang="pt-BR" sz="2400" b="1" dirty="0"/>
              <a:t>contracultura</a:t>
            </a:r>
            <a:r>
              <a:rPr lang="pt-BR" sz="2400" dirty="0"/>
              <a:t>. 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Guerra Fria</a:t>
            </a:r>
          </a:p>
        </p:txBody>
      </p:sp>
      <p:pic>
        <p:nvPicPr>
          <p:cNvPr id="4" name="Picture 4" descr="http://florenceandthemachine.pl/wordpress/wp-content/uploads/2014/01/80jeffwh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689" y="4202260"/>
            <a:ext cx="2252435" cy="216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351125" y="5539508"/>
            <a:ext cx="3083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Capa do EP </a:t>
            </a:r>
            <a:r>
              <a:rPr lang="pt-BR" sz="1600" i="1" dirty="0" smtClean="0"/>
              <a:t>White </a:t>
            </a:r>
            <a:r>
              <a:rPr lang="pt-BR" sz="1600" i="1" dirty="0" err="1" smtClean="0"/>
              <a:t>Rabbit</a:t>
            </a:r>
            <a:r>
              <a:rPr lang="pt-BR" sz="1600" dirty="0" smtClean="0"/>
              <a:t>, </a:t>
            </a:r>
            <a:r>
              <a:rPr lang="pt-BR" sz="1600" dirty="0"/>
              <a:t>do grupo Jefferson Airplane, importante banda da </a:t>
            </a:r>
            <a:r>
              <a:rPr lang="pt-BR" sz="1600" dirty="0" smtClean="0"/>
              <a:t>contracultura.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8615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ATIVIDADES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sz="1200" dirty="0"/>
          </a:p>
          <a:p>
            <a:pPr marL="0" indent="0" algn="r">
              <a:buNone/>
            </a:pPr>
            <a:r>
              <a:rPr lang="pt-BR" sz="2000" dirty="0"/>
              <a:t>Bob Dylan, “Masters </a:t>
            </a:r>
            <a:r>
              <a:rPr lang="pt-BR" sz="2000" dirty="0" err="1"/>
              <a:t>Of</a:t>
            </a:r>
            <a:r>
              <a:rPr lang="pt-BR" sz="2000" dirty="0"/>
              <a:t> War</a:t>
            </a:r>
            <a:r>
              <a:rPr lang="pt-BR" sz="2000" dirty="0" smtClean="0"/>
              <a:t>”.</a:t>
            </a:r>
            <a:r>
              <a:rPr lang="pt-BR" sz="2000" dirty="0"/>
              <a:t>			</a:t>
            </a:r>
            <a:r>
              <a:rPr lang="pt-BR" sz="2000" dirty="0" smtClean="0"/>
              <a:t>		</a:t>
            </a:r>
            <a:endParaRPr lang="pt-BR" sz="2000" dirty="0"/>
          </a:p>
          <a:p>
            <a:pPr marL="0" indent="0" algn="r">
              <a:buNone/>
            </a:pPr>
            <a:r>
              <a:rPr lang="pt-BR" sz="2000" dirty="0" smtClean="0"/>
              <a:t>Música e letra: &lt;</a:t>
            </a:r>
            <a:r>
              <a:rPr lang="pt-BR" sz="2000" dirty="0" smtClean="0">
                <a:hlinkClick r:id="rId2"/>
              </a:rPr>
              <a:t>http</a:t>
            </a:r>
            <a:r>
              <a:rPr lang="pt-BR" sz="2000" dirty="0">
                <a:hlinkClick r:id="rId2"/>
              </a:rPr>
              <a:t>://</a:t>
            </a:r>
            <a:r>
              <a:rPr lang="pt-BR" sz="2000" dirty="0" smtClean="0">
                <a:hlinkClick r:id="rId2"/>
              </a:rPr>
              <a:t>ftd.li/sdh4au</a:t>
            </a:r>
            <a:r>
              <a:rPr lang="pt-BR" sz="2000" dirty="0" smtClean="0"/>
              <a:t>&gt;.					</a:t>
            </a:r>
          </a:p>
          <a:p>
            <a:pPr marL="0" indent="0" algn="r">
              <a:buNone/>
            </a:pPr>
            <a:r>
              <a:rPr lang="pt-BR" sz="2000" dirty="0" smtClean="0"/>
              <a:t>					</a:t>
            </a:r>
          </a:p>
          <a:p>
            <a:pPr marL="0" indent="0">
              <a:buNone/>
            </a:pPr>
            <a:endParaRPr lang="pt-BR" sz="1000" dirty="0" smtClean="0"/>
          </a:p>
          <a:p>
            <a:pPr marL="0" indent="0">
              <a:buNone/>
            </a:pPr>
            <a:endParaRPr lang="pt-BR" sz="1000" dirty="0" smtClean="0"/>
          </a:p>
          <a:p>
            <a:r>
              <a:rPr lang="pt-BR" sz="2000" dirty="0" smtClean="0"/>
              <a:t>Após </a:t>
            </a:r>
            <a:r>
              <a:rPr lang="pt-BR" sz="2000" dirty="0"/>
              <a:t>ouvir as duas </a:t>
            </a:r>
            <a:r>
              <a:rPr lang="pt-BR" sz="2000" dirty="0" smtClean="0"/>
              <a:t>canções </a:t>
            </a:r>
            <a:r>
              <a:rPr lang="pt-BR" sz="2000" dirty="0"/>
              <a:t>e comparar suas letras, verifique quais proximidades podem ser estabelecidas entre elas.</a:t>
            </a:r>
          </a:p>
          <a:p>
            <a:r>
              <a:rPr lang="pt-BR" sz="2000" dirty="0" smtClean="0"/>
              <a:t>Selecione </a:t>
            </a:r>
            <a:r>
              <a:rPr lang="pt-BR" sz="2000" dirty="0"/>
              <a:t>trechos de ambas </a:t>
            </a:r>
            <a:r>
              <a:rPr lang="pt-BR" sz="2000" dirty="0" smtClean="0"/>
              <a:t>que </a:t>
            </a:r>
            <a:r>
              <a:rPr lang="pt-BR" sz="2000" dirty="0"/>
              <a:t>permitam ilustrar a tensão estabelecida entre os governos das superpotências rivais na Guerra 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Fria </a:t>
            </a:r>
            <a:r>
              <a:rPr lang="pt-BR" sz="2000" dirty="0"/>
              <a:t>e os indivíduos submetidos às suas ações militares e suas 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políticas</a:t>
            </a:r>
            <a:r>
              <a:rPr lang="pt-BR" sz="2000" dirty="0"/>
              <a:t>.</a:t>
            </a:r>
          </a:p>
          <a:p>
            <a:pPr marL="0" indent="0">
              <a:buNone/>
            </a:pPr>
            <a:endParaRPr lang="pt-BR" sz="20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Guerra Fria</a:t>
            </a:r>
          </a:p>
        </p:txBody>
      </p:sp>
      <p:pic>
        <p:nvPicPr>
          <p:cNvPr id="4" name="Picture 8" descr="http://roberthorvat30.files.wordpress.com/2013/12/john-lenn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95" y="1412776"/>
            <a:ext cx="1740017" cy="141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https://encrypted-tbn0.gstatic.com/images?q=tbn:ANd9GcSP-TcMG5AmoaWZ9jkpJIWqyBFUHobsLv9NxQAQWpzDdKCNWHDI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466" y="2689234"/>
            <a:ext cx="1623547" cy="147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123728" y="1412776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0">
              <a:spcBef>
                <a:spcPct val="20000"/>
              </a:spcBef>
            </a:pPr>
            <a:r>
              <a:rPr lang="pt-BR" sz="2000" dirty="0"/>
              <a:t>John Lennon, “</a:t>
            </a:r>
            <a:r>
              <a:rPr lang="pt-BR" sz="2000" dirty="0" err="1"/>
              <a:t>Gimme</a:t>
            </a:r>
            <a:r>
              <a:rPr lang="pt-BR" sz="2000" dirty="0"/>
              <a:t> Some </a:t>
            </a:r>
            <a:r>
              <a:rPr lang="pt-BR" sz="2000" dirty="0" err="1"/>
              <a:t>Truth</a:t>
            </a:r>
            <a:r>
              <a:rPr lang="pt-BR" sz="2000" dirty="0" smtClean="0"/>
              <a:t>”.</a:t>
            </a:r>
            <a:endParaRPr lang="pt-BR" sz="2000" dirty="0"/>
          </a:p>
          <a:p>
            <a:pPr defTabSz="457200">
              <a:spcBef>
                <a:spcPct val="20000"/>
              </a:spcBef>
            </a:pPr>
            <a:r>
              <a:rPr lang="pt-BR" sz="2000" dirty="0" smtClean="0"/>
              <a:t>Música e letra: &lt;</a:t>
            </a:r>
            <a:r>
              <a:rPr lang="pt-BR" sz="2000" dirty="0" smtClean="0">
                <a:hlinkClick r:id="rId5"/>
              </a:rPr>
              <a:t>http</a:t>
            </a:r>
            <a:r>
              <a:rPr lang="pt-BR" sz="2000" dirty="0">
                <a:hlinkClick r:id="rId5"/>
              </a:rPr>
              <a:t>://</a:t>
            </a:r>
            <a:r>
              <a:rPr lang="pt-BR" sz="2000" dirty="0" smtClean="0">
                <a:hlinkClick r:id="rId5"/>
              </a:rPr>
              <a:t>ftd.li/ghnm2v</a:t>
            </a:r>
            <a:r>
              <a:rPr lang="pt-BR" sz="2000" dirty="0" smtClean="0"/>
              <a:t>&gt;.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8615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PARA SABER MAIS</a:t>
            </a:r>
          </a:p>
          <a:p>
            <a:pPr marL="0" indent="0">
              <a:buNone/>
            </a:pPr>
            <a:endParaRPr lang="pt-BR" sz="1200" dirty="0" smtClean="0"/>
          </a:p>
          <a:p>
            <a:pPr marL="0" indent="0">
              <a:buNone/>
            </a:pPr>
            <a:r>
              <a:rPr lang="pt-BR" b="1" dirty="0"/>
              <a:t>Documentário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i="1" dirty="0" smtClean="0"/>
              <a:t>Os Estados Unidos × John </a:t>
            </a:r>
            <a:r>
              <a:rPr lang="pt-BR" i="1" dirty="0"/>
              <a:t>Lennon</a:t>
            </a:r>
            <a:r>
              <a:rPr lang="pt-BR" dirty="0"/>
              <a:t> (2006), de David </a:t>
            </a:r>
            <a:r>
              <a:rPr lang="pt-BR" dirty="0" err="1"/>
              <a:t>Leaf</a:t>
            </a:r>
            <a:r>
              <a:rPr lang="pt-BR" dirty="0"/>
              <a:t> e John </a:t>
            </a:r>
            <a:r>
              <a:rPr lang="pt-BR" dirty="0" err="1"/>
              <a:t>Scheinfeld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Guerra Fria</a:t>
            </a:r>
          </a:p>
        </p:txBody>
      </p:sp>
    </p:spTree>
    <p:extLst>
      <p:ext uri="{BB962C8B-B14F-4D97-AF65-F5344CB8AC3E}">
        <p14:creationId xmlns:p14="http://schemas.microsoft.com/office/powerpoint/2010/main" val="8615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TD-EDUCACA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FTD-EDUCACAO</Template>
  <TotalTime>83</TotalTime>
  <Words>399</Words>
  <Application>Microsoft Office PowerPoint</Application>
  <PresentationFormat>Apresentação na tela 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Arial</vt:lpstr>
      <vt:lpstr>Calibri</vt:lpstr>
      <vt:lpstr>FTD-EDUCACAO</vt:lpstr>
      <vt:lpstr>A Guerra Fria</vt:lpstr>
      <vt:lpstr>A Guerra Fria</vt:lpstr>
      <vt:lpstr>A Guerra Fria</vt:lpstr>
      <vt:lpstr>A Guerra Fria</vt:lpstr>
      <vt:lpstr>A Guerra Fria</vt:lpstr>
      <vt:lpstr>A Guerra Fria</vt:lpstr>
      <vt:lpstr>A Guerra Fria</vt:lpstr>
      <vt:lpstr>A Guerra Fria</vt:lpstr>
      <vt:lpstr>A Guerra Fria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Marcos Antônio Silva</dc:creator>
  <cp:lastModifiedBy>Valquiria Baddini Tronolone</cp:lastModifiedBy>
  <cp:revision>10</cp:revision>
  <dcterms:created xsi:type="dcterms:W3CDTF">2017-02-06T19:43:38Z</dcterms:created>
  <dcterms:modified xsi:type="dcterms:W3CDTF">2020-03-23T22:16:26Z</dcterms:modified>
</cp:coreProperties>
</file>