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635D9DF-3D7A-40F9-9D48-555819DA4459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8A3258-5A55-4895-B376-632FDC6CC2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049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229600" cy="2016224"/>
          </a:xfrm>
        </p:spPr>
        <p:txBody>
          <a:bodyPr>
            <a:noAutofit/>
          </a:bodyPr>
          <a:lstStyle/>
          <a:p>
            <a:pPr algn="ctr"/>
            <a:r>
              <a:rPr lang="pt-BR" sz="4800" dirty="0"/>
              <a:t>A </a:t>
            </a:r>
            <a:r>
              <a:rPr lang="pt-BR" sz="4800" dirty="0" smtClean="0"/>
              <a:t>aventura humana</a:t>
            </a:r>
            <a:r>
              <a:rPr lang="pt-BR" sz="4800" dirty="0" smtClean="0"/>
              <a:t>:</a:t>
            </a:r>
            <a:br>
              <a:rPr lang="pt-BR" sz="4800" dirty="0" smtClean="0"/>
            </a:br>
            <a:r>
              <a:rPr lang="pt-BR" sz="4800" dirty="0" smtClean="0"/>
              <a:t> </a:t>
            </a:r>
            <a:r>
              <a:rPr lang="pt-BR" sz="4800" dirty="0" smtClean="0"/>
              <a:t>primeiros </a:t>
            </a:r>
            <a:r>
              <a:rPr lang="pt-BR" sz="4800" dirty="0" smtClean="0"/>
              <a:t>tempos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05688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endParaRPr lang="pt-BR" sz="2400" b="1" dirty="0"/>
          </a:p>
          <a:p>
            <a:r>
              <a:rPr lang="pt-BR" dirty="0"/>
              <a:t>Relacionar conceitos de História com o estudo de Biologia, Geografia e Artes.</a:t>
            </a:r>
          </a:p>
          <a:p>
            <a:pPr marL="0" indent="0">
              <a:buNone/>
            </a:pPr>
            <a:endParaRPr lang="pt-BR" dirty="0"/>
          </a:p>
          <a:p>
            <a:r>
              <a:rPr lang="pt-BR" dirty="0"/>
              <a:t>Retomar conhecimentos importantes sobre a </a:t>
            </a:r>
            <a:r>
              <a:rPr lang="pt-BR" dirty="0" smtClean="0"/>
              <a:t>Pré-História </a:t>
            </a:r>
            <a:r>
              <a:rPr lang="pt-BR" dirty="0"/>
              <a:t>e suscitar novas discussões para </a:t>
            </a:r>
            <a:r>
              <a:rPr lang="pt-BR" dirty="0" smtClean="0"/>
              <a:t>a melhor </a:t>
            </a:r>
            <a:r>
              <a:rPr lang="pt-BR" dirty="0"/>
              <a:t>compreensão de alguns </a:t>
            </a:r>
            <a:r>
              <a:rPr lang="pt-BR" dirty="0" smtClean="0"/>
              <a:t>temas ligados </a:t>
            </a:r>
            <a:r>
              <a:rPr lang="pt-BR" dirty="0"/>
              <a:t>a esse conteúdo.</a:t>
            </a:r>
          </a:p>
          <a:p>
            <a:pPr marL="0" indent="0">
              <a:buNone/>
            </a:pPr>
            <a:endParaRPr lang="pt-BR" b="1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8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INTRODUÇÃO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r>
              <a:rPr lang="pt-BR" sz="3000" dirty="0" smtClean="0"/>
              <a:t>Olhamos </a:t>
            </a:r>
            <a:r>
              <a:rPr lang="pt-BR" sz="3000" dirty="0"/>
              <a:t>a sociedade ao nosso redor, os lugares </a:t>
            </a:r>
            <a:r>
              <a:rPr lang="pt-BR" sz="3000" dirty="0" smtClean="0"/>
              <a:t>em que vivemos, </a:t>
            </a:r>
            <a:r>
              <a:rPr lang="pt-BR" sz="3000" dirty="0"/>
              <a:t>e sabemos que nem sempre a humanidade viveu dessa forma.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  <p:pic>
        <p:nvPicPr>
          <p:cNvPr id="4" name="Picture 2" descr="http://31.media.tumblr.com/tumblr_lolbkg0uWS1qejujro1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26" y="3501007"/>
            <a:ext cx="3024337" cy="226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encrypted-tbn2.gstatic.com/images?q=tbn:ANd9GcTODsDeECskcrJtmRAy8RLE5NL_VfVK-h75e1ikViGaWeqR6sr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169" y="3501007"/>
            <a:ext cx="3823980" cy="229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703755" y="5829149"/>
            <a:ext cx="62286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Pinturas rupestres com cerca de 17 mil anos na caverna de Lascaux, na França.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76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sz="3600" dirty="0" smtClean="0"/>
          </a:p>
          <a:p>
            <a:pPr marL="0" indent="0">
              <a:buNone/>
            </a:pPr>
            <a:r>
              <a:rPr lang="pt-BR" sz="2600" dirty="0" smtClean="0"/>
              <a:t>Esses </a:t>
            </a:r>
            <a:r>
              <a:rPr lang="pt-BR" sz="2600" dirty="0"/>
              <a:t>primórdios da humanidade são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comumente </a:t>
            </a:r>
            <a:r>
              <a:rPr lang="pt-BR" sz="2600" dirty="0"/>
              <a:t>chamados de </a:t>
            </a:r>
            <a:r>
              <a:rPr lang="pt-BR" sz="2600" b="1" dirty="0"/>
              <a:t>Pré-História</a:t>
            </a:r>
            <a:r>
              <a:rPr lang="pt-BR" sz="2600" dirty="0"/>
              <a:t>.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Porém</a:t>
            </a:r>
            <a:r>
              <a:rPr lang="pt-BR" sz="2600" dirty="0"/>
              <a:t>, os povos dessa época estão, sim,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na </a:t>
            </a:r>
            <a:r>
              <a:rPr lang="pt-BR" sz="2600" dirty="0"/>
              <a:t>História. Afinal, foi nesse momento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que </a:t>
            </a:r>
            <a:r>
              <a:rPr lang="pt-BR" sz="2600" dirty="0"/>
              <a:t>o ser humano </a:t>
            </a:r>
            <a:r>
              <a:rPr lang="pt-BR" sz="2600" dirty="0" smtClean="0"/>
              <a:t>inventou </a:t>
            </a:r>
            <a:r>
              <a:rPr lang="pt-BR" sz="2600" dirty="0"/>
              <a:t>ferramentas,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começou </a:t>
            </a:r>
            <a:r>
              <a:rPr lang="pt-BR" sz="2600" dirty="0"/>
              <a:t>a produzir arte, controlou o fogo,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domesticou </a:t>
            </a:r>
            <a:r>
              <a:rPr lang="pt-BR" sz="2600" dirty="0"/>
              <a:t>animais, iniciou a agricultura e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criou </a:t>
            </a:r>
            <a:r>
              <a:rPr lang="pt-BR" sz="2600" dirty="0"/>
              <a:t>as primeiras cidades.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  <p:pic>
        <p:nvPicPr>
          <p:cNvPr id="4" name="Picture 4" descr="Venus von Willendorf 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836712"/>
            <a:ext cx="1800200" cy="369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163789" y="4581128"/>
            <a:ext cx="21526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 smtClean="0">
                <a:ea typeface="Verdana" panose="020B0604030504040204" pitchFamily="34" charset="0"/>
                <a:cs typeface="Verdana" panose="020B0604030504040204" pitchFamily="34" charset="0"/>
              </a:rPr>
              <a:t>Vênus de Willendorf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, escultura feminina </a:t>
            </a:r>
          </a:p>
          <a:p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produzida há cerca de </a:t>
            </a:r>
          </a:p>
          <a:p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30 mil anos. Foi encontrada </a:t>
            </a:r>
          </a:p>
          <a:p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na Áustria em 1908.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8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PESQUISANDO E DEBATENDO</a:t>
            </a:r>
            <a:endParaRPr lang="pt-BR" dirty="0" smtClean="0"/>
          </a:p>
          <a:p>
            <a:pPr marL="0" indent="0">
              <a:buNone/>
            </a:pPr>
            <a:endParaRPr lang="pt-BR" sz="1800" dirty="0" smtClean="0"/>
          </a:p>
          <a:p>
            <a:pPr marL="0" indent="0">
              <a:buNone/>
            </a:pPr>
            <a:r>
              <a:rPr lang="pt-BR" sz="3000" dirty="0" smtClean="0"/>
              <a:t>Deslocando-se ao longo dos séculos, </a:t>
            </a:r>
            <a:r>
              <a:rPr lang="pt-BR" sz="3000" dirty="0"/>
              <a:t>a humanidade foi povoando todos os continentes do planeta. </a:t>
            </a:r>
            <a:endParaRPr lang="pt-BR" sz="3000" dirty="0" smtClean="0"/>
          </a:p>
          <a:p>
            <a:pPr marL="0" indent="0">
              <a:buNone/>
            </a:pPr>
            <a:endParaRPr lang="pt-BR" sz="1050" dirty="0"/>
          </a:p>
          <a:p>
            <a:r>
              <a:rPr lang="pt-BR" sz="2900" dirty="0"/>
              <a:t>Quais são as principais teorias sobre a ocupação </a:t>
            </a:r>
          </a:p>
          <a:p>
            <a:pPr marL="0" indent="0">
              <a:buNone/>
            </a:pPr>
            <a:r>
              <a:rPr lang="pt-BR" sz="2900" dirty="0" smtClean="0"/>
              <a:t>    da </a:t>
            </a:r>
            <a:r>
              <a:rPr lang="pt-BR" sz="2900" dirty="0"/>
              <a:t>América? </a:t>
            </a:r>
            <a:endParaRPr lang="pt-BR" sz="2900" dirty="0" smtClean="0"/>
          </a:p>
          <a:p>
            <a:pPr marL="0" indent="0">
              <a:buNone/>
            </a:pPr>
            <a:endParaRPr lang="pt-BR" sz="1100" dirty="0"/>
          </a:p>
          <a:p>
            <a:r>
              <a:rPr lang="pt-BR" sz="2900" dirty="0" smtClean="0"/>
              <a:t>De </a:t>
            </a:r>
            <a:r>
              <a:rPr lang="pt-BR" sz="2900" dirty="0"/>
              <a:t>que forma podemos nos utilizar dessas teorias </a:t>
            </a:r>
          </a:p>
          <a:p>
            <a:pPr marL="0" indent="0">
              <a:buNone/>
            </a:pPr>
            <a:r>
              <a:rPr lang="pt-BR" sz="2900" dirty="0" smtClean="0"/>
              <a:t>     para </a:t>
            </a:r>
            <a:r>
              <a:rPr lang="pt-BR" sz="2900" dirty="0"/>
              <a:t>questionar a ideia de que os </a:t>
            </a:r>
            <a:r>
              <a:rPr lang="pt-BR" sz="2900" dirty="0" smtClean="0"/>
              <a:t>europeus   </a:t>
            </a:r>
          </a:p>
          <a:p>
            <a:pPr marL="0" indent="0">
              <a:buNone/>
            </a:pPr>
            <a:r>
              <a:rPr lang="pt-BR" sz="2900" dirty="0" smtClean="0"/>
              <a:t>     “descobriram</a:t>
            </a:r>
            <a:r>
              <a:rPr lang="pt-BR" sz="2900" dirty="0"/>
              <a:t>” </a:t>
            </a:r>
            <a:r>
              <a:rPr lang="pt-BR" sz="2900" dirty="0" smtClean="0"/>
              <a:t>a </a:t>
            </a:r>
            <a:r>
              <a:rPr lang="pt-BR" sz="2900" dirty="0"/>
              <a:t>América durante no século XV?</a:t>
            </a:r>
          </a:p>
          <a:p>
            <a:pPr marL="0" indent="0">
              <a:buNone/>
            </a:pPr>
            <a:endParaRPr lang="pt-BR" sz="24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8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RELACIONANDO COM A BIOLOGIA</a:t>
            </a:r>
          </a:p>
          <a:p>
            <a:pPr marL="0" indent="0">
              <a:buNone/>
            </a:pPr>
            <a:endParaRPr lang="pt-BR" sz="1200" dirty="0" smtClean="0"/>
          </a:p>
          <a:p>
            <a:pPr marL="0" indent="0">
              <a:buNone/>
            </a:pPr>
            <a:r>
              <a:rPr lang="pt-BR" sz="3000" dirty="0" smtClean="0"/>
              <a:t>Ao </a:t>
            </a:r>
            <a:r>
              <a:rPr lang="pt-BR" sz="3000" dirty="0"/>
              <a:t>pensar os primeiros momentos de nossa História estamos estudando como ocorreu a </a:t>
            </a:r>
            <a:r>
              <a:rPr lang="pt-BR" sz="3000" b="1" dirty="0"/>
              <a:t>evolução da humanidade</a:t>
            </a:r>
            <a:r>
              <a:rPr lang="pt-BR" sz="3000" dirty="0"/>
              <a:t>.</a:t>
            </a:r>
          </a:p>
          <a:p>
            <a:pPr marL="0" indent="0">
              <a:buNone/>
            </a:pPr>
            <a:r>
              <a:rPr lang="pt-BR" sz="3000" dirty="0"/>
              <a:t>O cientista </a:t>
            </a:r>
            <a:r>
              <a:rPr lang="pt-BR" sz="3000" b="1" dirty="0"/>
              <a:t>Charles Darwin </a:t>
            </a:r>
            <a:r>
              <a:rPr lang="pt-BR" sz="3000" dirty="0"/>
              <a:t>revolucionou o conceito sobre a origem da humanidade ao publicar sua obra </a:t>
            </a:r>
            <a:r>
              <a:rPr lang="pt-BR" sz="3000" b="1" dirty="0"/>
              <a:t>A origem das </a:t>
            </a:r>
            <a:r>
              <a:rPr lang="pt-BR" sz="3000" b="1" dirty="0" smtClean="0"/>
              <a:t>espécies</a:t>
            </a:r>
            <a:r>
              <a:rPr lang="pt-BR" sz="3000" dirty="0" smtClean="0"/>
              <a:t>. Nela</a:t>
            </a:r>
            <a:r>
              <a:rPr lang="pt-BR" sz="3000" dirty="0"/>
              <a:t>, o ser humano é apresentado como mais uma espécie em evolução dentro do processo de </a:t>
            </a:r>
            <a:r>
              <a:rPr lang="pt-BR" sz="3000" b="1" dirty="0"/>
              <a:t>seleção natural</a:t>
            </a:r>
            <a:r>
              <a:rPr lang="pt-BR" sz="3000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8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ALGUMAS OBSERVAÇÕES </a:t>
            </a:r>
          </a:p>
          <a:p>
            <a:pPr marL="0" indent="0">
              <a:buNone/>
            </a:pPr>
            <a:endParaRPr lang="pt-BR" sz="1400" dirty="0" smtClean="0"/>
          </a:p>
          <a:p>
            <a:r>
              <a:rPr lang="pt-BR" sz="2600" dirty="0" smtClean="0"/>
              <a:t>A </a:t>
            </a:r>
            <a:r>
              <a:rPr lang="pt-BR" sz="2600" b="1" dirty="0"/>
              <a:t>Revolução Agrícola </a:t>
            </a:r>
            <a:r>
              <a:rPr lang="pt-BR" sz="2600" dirty="0"/>
              <a:t>e a domesticação dos animais possibilitaram que o ser humano não se limitasse a atividades de caça, coleta e pesca; podendo se sedentarizar e </a:t>
            </a:r>
            <a:r>
              <a:rPr lang="pt-BR" sz="2600" dirty="0" smtClean="0"/>
              <a:t>construir </a:t>
            </a:r>
            <a:r>
              <a:rPr lang="pt-BR" sz="2600" dirty="0"/>
              <a:t>as primeiras </a:t>
            </a:r>
            <a:r>
              <a:rPr lang="pt-BR" sz="2600" b="1" dirty="0"/>
              <a:t>cidades</a:t>
            </a:r>
            <a:r>
              <a:rPr lang="pt-BR" sz="2600" dirty="0"/>
              <a:t> da História</a:t>
            </a:r>
            <a:r>
              <a:rPr lang="pt-BR" sz="2600" dirty="0" smtClean="0"/>
              <a:t>. </a:t>
            </a:r>
          </a:p>
          <a:p>
            <a:pPr marL="0" indent="0">
              <a:buNone/>
            </a:pPr>
            <a:endParaRPr lang="pt-BR" sz="1000" dirty="0"/>
          </a:p>
          <a:p>
            <a:r>
              <a:rPr lang="pt-BR" sz="2600" dirty="0"/>
              <a:t>Pessoas ou grupos que controlassem mais terras impunham seu domínio. A </a:t>
            </a:r>
            <a:r>
              <a:rPr lang="pt-BR" sz="2600" b="1" dirty="0"/>
              <a:t>centralização do poder </a:t>
            </a:r>
            <a:r>
              <a:rPr lang="pt-BR" sz="2600" dirty="0"/>
              <a:t>culminou com a criação do </a:t>
            </a:r>
            <a:r>
              <a:rPr lang="pt-BR" sz="2600" b="1" dirty="0"/>
              <a:t>Estado</a:t>
            </a:r>
            <a:r>
              <a:rPr lang="pt-BR" sz="2600" dirty="0"/>
              <a:t>, que controlava as </a:t>
            </a:r>
            <a:r>
              <a:rPr lang="pt-BR" sz="2600" b="1" dirty="0"/>
              <a:t>leis</a:t>
            </a:r>
            <a:r>
              <a:rPr lang="pt-BR" sz="2600" dirty="0"/>
              <a:t>, os </a:t>
            </a:r>
            <a:r>
              <a:rPr lang="pt-BR" sz="2600" b="1" dirty="0"/>
              <a:t>sistemas religiosos</a:t>
            </a:r>
            <a:r>
              <a:rPr lang="pt-BR" sz="2600" dirty="0"/>
              <a:t>, a organização de </a:t>
            </a:r>
            <a:r>
              <a:rPr lang="pt-BR" sz="2600" b="1" dirty="0"/>
              <a:t>tropas armadas</a:t>
            </a:r>
            <a:r>
              <a:rPr lang="pt-BR" sz="2600" dirty="0"/>
              <a:t>, gerando sociedades cada vez mais complexas.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8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RELACIONANDO COM A GEOGRAFIA</a:t>
            </a:r>
          </a:p>
          <a:p>
            <a:pPr marL="0" indent="0">
              <a:buNone/>
            </a:pPr>
            <a:endParaRPr lang="pt-BR" sz="1800" dirty="0" smtClean="0"/>
          </a:p>
          <a:p>
            <a:pPr marL="0" indent="0">
              <a:buNone/>
            </a:pPr>
            <a:r>
              <a:rPr lang="pt-BR" sz="3000" dirty="0"/>
              <a:t>O ser humano desenvolveu tecnologias promovendo as </a:t>
            </a:r>
            <a:r>
              <a:rPr lang="pt-BR" sz="3000" b="1" dirty="0"/>
              <a:t>condições</a:t>
            </a:r>
            <a:r>
              <a:rPr lang="pt-BR" sz="3000" dirty="0"/>
              <a:t> </a:t>
            </a:r>
            <a:r>
              <a:rPr lang="pt-BR" sz="3000" b="1" dirty="0"/>
              <a:t>do plantio </a:t>
            </a:r>
            <a:r>
              <a:rPr lang="pt-BR" sz="3000" dirty="0"/>
              <a:t>em áreas até então limitadas pelo </a:t>
            </a:r>
            <a:r>
              <a:rPr lang="pt-BR" sz="3000" b="1" dirty="0"/>
              <a:t>clima</a:t>
            </a:r>
            <a:r>
              <a:rPr lang="pt-BR" sz="3000" dirty="0" smtClean="0"/>
              <a:t>.</a:t>
            </a:r>
          </a:p>
          <a:p>
            <a:pPr marL="0" indent="0">
              <a:buNone/>
            </a:pPr>
            <a:endParaRPr lang="pt-BR" sz="900" dirty="0"/>
          </a:p>
          <a:p>
            <a:pPr marL="0" indent="0">
              <a:buNone/>
            </a:pPr>
            <a:r>
              <a:rPr lang="pt-BR" sz="3000" dirty="0"/>
              <a:t>Além dos fatores climáticos, da </a:t>
            </a:r>
            <a:r>
              <a:rPr lang="pt-BR" sz="3000" b="1" dirty="0"/>
              <a:t>topografia</a:t>
            </a:r>
            <a:r>
              <a:rPr lang="pt-BR" sz="3000" dirty="0"/>
              <a:t> e da composição dos  </a:t>
            </a:r>
            <a:r>
              <a:rPr lang="pt-BR" sz="3000" b="1" dirty="0"/>
              <a:t>solos</a:t>
            </a:r>
            <a:r>
              <a:rPr lang="pt-BR" sz="3000" dirty="0"/>
              <a:t>, os </a:t>
            </a:r>
            <a:r>
              <a:rPr lang="pt-BR" sz="3000" b="1" dirty="0"/>
              <a:t>recursos hídricos </a:t>
            </a:r>
            <a:r>
              <a:rPr lang="pt-BR" sz="3000" dirty="0"/>
              <a:t>sempre geraram a necessidade de adaptações tecnológicas na ação da </a:t>
            </a:r>
            <a:r>
              <a:rPr lang="pt-BR" sz="3000" b="1" dirty="0"/>
              <a:t>humanidade com o meio </a:t>
            </a:r>
            <a:r>
              <a:rPr lang="pt-BR" sz="3000" dirty="0"/>
              <a:t>ao longo de suas atividades agrárias. 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987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ATIVIDADES</a:t>
            </a:r>
          </a:p>
          <a:p>
            <a:pPr marL="0" indent="0">
              <a:buNone/>
            </a:pPr>
            <a:endParaRPr lang="pt-BR" sz="1100" dirty="0" smtClean="0"/>
          </a:p>
          <a:p>
            <a:pPr marL="0" indent="0">
              <a:buNone/>
            </a:pPr>
            <a:r>
              <a:rPr lang="pt-BR" sz="2600" dirty="0"/>
              <a:t>Observe os dois momentos da arte rupestre representados abaixo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  <p:pic>
        <p:nvPicPr>
          <p:cNvPr id="4" name="Picture 2" descr="http://4.bp.blogspot.com/-6wFRt_Uw06U/UUTzQZuLCWI/AAAAAAAAAGc/t9WbTM2wUhA/s1600/chauvet-lions_jpg_470x366_q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6" y="2602011"/>
            <a:ext cx="3991238" cy="278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Documents and Settings\Administrador\Meus documentos\artes plásticas\CURSO DE HISTÓRIA DA ARTE\aula 01_intro_prehist_egit_etc\26_Tassili n'Ajjer_Saara argelino_c.8000a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708" y="2640539"/>
            <a:ext cx="2258927" cy="275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14896" y="5442531"/>
            <a:ext cx="4214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Pinturas rupestres com cerca de 30 mil anos encontradas na caverna de Chauvet, França.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234313" y="5442531"/>
            <a:ext cx="26432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Pinturas com cerca de 10 mil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anos  na caverna </a:t>
            </a:r>
            <a:r>
              <a:rPr lang="pt-BR" sz="1400" dirty="0">
                <a:ea typeface="Verdana" panose="020B0604030504040204" pitchFamily="34" charset="0"/>
                <a:cs typeface="Verdana" panose="020B0604030504040204" pitchFamily="34" charset="0"/>
              </a:rPr>
              <a:t>de Tassili n'Ajjer, </a:t>
            </a:r>
            <a:r>
              <a:rPr lang="pt-BR" sz="1400" dirty="0" smtClean="0">
                <a:ea typeface="Verdana" panose="020B0604030504040204" pitchFamily="34" charset="0"/>
                <a:cs typeface="Verdana" panose="020B0604030504040204" pitchFamily="34" charset="0"/>
              </a:rPr>
              <a:t>Argélia.</a:t>
            </a:r>
            <a:endParaRPr lang="pt-BR" sz="14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4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sz="800" dirty="0" smtClean="0"/>
          </a:p>
          <a:p>
            <a:pPr marL="0" indent="0">
              <a:buNone/>
            </a:pPr>
            <a:r>
              <a:rPr lang="pt-BR" sz="3000" dirty="0" smtClean="0"/>
              <a:t>Agora</a:t>
            </a:r>
            <a:r>
              <a:rPr lang="pt-BR" sz="3000" dirty="0"/>
              <a:t>, considerando as obras que você analisou, resolva os itens a seguir:</a:t>
            </a:r>
          </a:p>
          <a:p>
            <a:pPr marL="0" indent="0">
              <a:buNone/>
            </a:pPr>
            <a:endParaRPr lang="pt-BR" sz="3000" dirty="0"/>
          </a:p>
          <a:p>
            <a:r>
              <a:rPr lang="pt-BR" sz="3000" dirty="0"/>
              <a:t>Identifique as principais diferenças entre as </a:t>
            </a:r>
            <a:r>
              <a:rPr lang="pt-BR" sz="3000" dirty="0" smtClean="0"/>
              <a:t>pinturas rupestres.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3000" dirty="0"/>
              <a:t>Explique como </a:t>
            </a:r>
            <a:r>
              <a:rPr lang="pt-BR" sz="3000" dirty="0" smtClean="0"/>
              <a:t>essas </a:t>
            </a:r>
            <a:r>
              <a:rPr lang="pt-BR" sz="3000" dirty="0"/>
              <a:t>diferenças </a:t>
            </a:r>
            <a:r>
              <a:rPr lang="pt-BR" sz="3000" dirty="0" smtClean="0"/>
              <a:t>na representação artística ajudam </a:t>
            </a:r>
            <a:r>
              <a:rPr lang="pt-BR" sz="3000" dirty="0"/>
              <a:t>a entender os diferentes momentos da organização material da vida humana.</a:t>
            </a:r>
          </a:p>
          <a:p>
            <a:pPr marL="0" indent="0">
              <a:buNone/>
            </a:pPr>
            <a:endParaRPr lang="pt-BR" sz="30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942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09725" y="752911"/>
            <a:ext cx="8250707" cy="5505276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</a:p>
          <a:p>
            <a:pPr marL="0" indent="0">
              <a:buNone/>
            </a:pPr>
            <a:endParaRPr lang="pt-BR" sz="800" b="1" dirty="0" smtClean="0"/>
          </a:p>
          <a:p>
            <a:pPr marL="0" indent="0">
              <a:buNone/>
            </a:pPr>
            <a:r>
              <a:rPr lang="pt-BR" sz="2600" b="1" dirty="0" smtClean="0"/>
              <a:t>Documentário</a:t>
            </a:r>
            <a:endParaRPr lang="pt-BR" sz="2600" b="1" dirty="0"/>
          </a:p>
          <a:p>
            <a:pPr marL="0" indent="0">
              <a:buNone/>
            </a:pPr>
            <a:r>
              <a:rPr lang="pt-BR" sz="2600" b="1" dirty="0" smtClean="0"/>
              <a:t>Caverna </a:t>
            </a:r>
            <a:r>
              <a:rPr lang="pt-BR" sz="2600" b="1" dirty="0"/>
              <a:t>dos sonhos esquecidos </a:t>
            </a:r>
            <a:r>
              <a:rPr lang="pt-BR" sz="2600" dirty="0"/>
              <a:t>(2010), de Werner Herzog.</a:t>
            </a:r>
          </a:p>
          <a:p>
            <a:pPr marL="0" indent="0">
              <a:buNone/>
            </a:pPr>
            <a:endParaRPr lang="pt-BR" sz="800" b="1" dirty="0" smtClean="0"/>
          </a:p>
          <a:p>
            <a:pPr marL="0" indent="0">
              <a:buNone/>
            </a:pPr>
            <a:r>
              <a:rPr lang="pt-BR" sz="2600" b="1" dirty="0" smtClean="0"/>
              <a:t>Revista</a:t>
            </a:r>
            <a:endParaRPr lang="pt-BR" sz="2600" b="1" dirty="0"/>
          </a:p>
          <a:p>
            <a:pPr marL="0" indent="0">
              <a:buNone/>
            </a:pPr>
            <a:r>
              <a:rPr lang="pt-BR" sz="2600" dirty="0" smtClean="0"/>
              <a:t>SCIENTIFIC </a:t>
            </a:r>
            <a:r>
              <a:rPr lang="pt-BR" sz="2600" dirty="0"/>
              <a:t>American </a:t>
            </a:r>
            <a:r>
              <a:rPr lang="pt-BR" sz="2600" b="1" dirty="0"/>
              <a:t>Brasil</a:t>
            </a:r>
            <a:r>
              <a:rPr lang="pt-BR" sz="2600" dirty="0"/>
              <a:t>. Ano 11, n. 131, abril 2013</a:t>
            </a:r>
            <a:r>
              <a:rPr lang="pt-BR" sz="2600" dirty="0" smtClean="0"/>
              <a:t>.</a:t>
            </a:r>
          </a:p>
          <a:p>
            <a:pPr marL="0" indent="0">
              <a:buNone/>
            </a:pPr>
            <a:endParaRPr lang="pt-BR" sz="800" dirty="0"/>
          </a:p>
          <a:p>
            <a:pPr marL="0" indent="0">
              <a:buNone/>
            </a:pPr>
            <a:r>
              <a:rPr lang="pt-BR" sz="2600" b="1" dirty="0"/>
              <a:t>Filme</a:t>
            </a:r>
          </a:p>
          <a:p>
            <a:pPr marL="0" indent="0">
              <a:buNone/>
            </a:pPr>
            <a:r>
              <a:rPr lang="pt-BR" sz="2600" b="1" dirty="0" smtClean="0"/>
              <a:t>A </a:t>
            </a:r>
            <a:r>
              <a:rPr lang="pt-BR" sz="2600" b="1" dirty="0"/>
              <a:t>guerra do fogo </a:t>
            </a:r>
            <a:r>
              <a:rPr lang="pt-BR" sz="2600" dirty="0"/>
              <a:t>(1981), de Jean-Jacques </a:t>
            </a:r>
            <a:r>
              <a:rPr lang="pt-BR" sz="2600" dirty="0" err="1"/>
              <a:t>Annaud</a:t>
            </a:r>
            <a:r>
              <a:rPr lang="pt-BR" sz="2600" dirty="0"/>
              <a:t>.</a:t>
            </a:r>
          </a:p>
          <a:p>
            <a:pPr marL="0" indent="0">
              <a:buNone/>
            </a:pPr>
            <a:endParaRPr lang="pt-BR" sz="800" b="1" dirty="0" smtClean="0"/>
          </a:p>
          <a:p>
            <a:pPr marL="0" indent="0">
              <a:buNone/>
            </a:pPr>
            <a:r>
              <a:rPr lang="pt-BR" sz="2600" b="1" dirty="0" smtClean="0"/>
              <a:t>Livro</a:t>
            </a:r>
            <a:endParaRPr lang="pt-BR" sz="2600" b="1" dirty="0"/>
          </a:p>
          <a:p>
            <a:pPr marL="0" indent="0">
              <a:buNone/>
            </a:pPr>
            <a:r>
              <a:rPr lang="pt-BR" sz="2600" dirty="0" smtClean="0"/>
              <a:t>AQUINO</a:t>
            </a:r>
            <a:r>
              <a:rPr lang="pt-BR" sz="2600" dirty="0"/>
              <a:t>, Rubim Leão de et al. </a:t>
            </a:r>
            <a:r>
              <a:rPr lang="pt-BR" sz="2600" b="1" dirty="0"/>
              <a:t>Os primeiros brasileiros</a:t>
            </a:r>
            <a:r>
              <a:rPr lang="pt-BR" sz="2600" dirty="0"/>
              <a:t>.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 smtClean="0"/>
              <a:t>Rio </a:t>
            </a:r>
            <a:r>
              <a:rPr lang="pt-BR" sz="2600" dirty="0"/>
              <a:t>de Janeiro: Record, 2000.</a:t>
            </a:r>
          </a:p>
          <a:p>
            <a:pPr marL="0" indent="0">
              <a:buNone/>
            </a:pPr>
            <a:endParaRPr lang="pt-BR" sz="2800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 </a:t>
            </a:r>
            <a:r>
              <a:rPr lang="pt-BR" dirty="0"/>
              <a:t>aventura humana: </a:t>
            </a:r>
            <a:r>
              <a:rPr lang="pt-BR" dirty="0" smtClean="0"/>
              <a:t>primeiros </a:t>
            </a:r>
            <a:r>
              <a:rPr lang="pt-BR" dirty="0"/>
              <a:t>tempos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872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249</TotalTime>
  <Words>569</Words>
  <Application>Microsoft Office PowerPoint</Application>
  <PresentationFormat>Apresentação na tela (4:3)</PresentationFormat>
  <Paragraphs>83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Verdana</vt:lpstr>
      <vt:lpstr>Ftd-educacao</vt:lpstr>
      <vt:lpstr>A aventura humana:  primeiros tempos</vt:lpstr>
      <vt:lpstr> A aventura humana: primeiros tempos </vt:lpstr>
      <vt:lpstr> A aventura humana: primeiros tempos </vt:lpstr>
      <vt:lpstr> A aventura humana: primeiros tempos </vt:lpstr>
      <vt:lpstr> A aventura humana: primeiros tempos </vt:lpstr>
      <vt:lpstr> A aventura humana: primeiros tempos </vt:lpstr>
      <vt:lpstr> A aventura humana: primeiros tempos </vt:lpstr>
      <vt:lpstr> A aventura humana: primeiros tempos </vt:lpstr>
      <vt:lpstr> A aventura humana: primeiros tempos </vt:lpstr>
      <vt:lpstr> A aventura humana: primeiros tempos </vt:lpstr>
      <vt:lpstr> A aventura humana: primeiros tempos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Adriano Rosa Lopes - FTD</dc:creator>
  <cp:lastModifiedBy>Valquiria Baddini Tronolone</cp:lastModifiedBy>
  <cp:revision>14</cp:revision>
  <dcterms:created xsi:type="dcterms:W3CDTF">2017-02-06T13:52:21Z</dcterms:created>
  <dcterms:modified xsi:type="dcterms:W3CDTF">2020-03-23T22:17:53Z</dcterms:modified>
</cp:coreProperties>
</file>