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2"/>
  </p:notesMasterIdLst>
  <p:sldIdLst>
    <p:sldId id="257" r:id="rId2"/>
    <p:sldId id="258" r:id="rId3"/>
    <p:sldId id="261" r:id="rId4"/>
    <p:sldId id="259" r:id="rId5"/>
    <p:sldId id="260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1" d="100"/>
          <a:sy n="61" d="100"/>
        </p:scale>
        <p:origin x="84" y="1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60BADC1-834A-474B-BBD4-51AF928422E5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57A0BB5-44F3-473B-8A06-227911455189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396648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57A0BB5-44F3-473B-8A06-22791145518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5187789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9977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33D9FA-CB45-4BB9-9908-E4CD01F6730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196C77-EF5E-4B89-A9BC-D24C137C8800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239086" y="4863417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defRPr sz="3200"/>
            </a:lvl1pPr>
          </a:lstStyle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07925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9725" y="752911"/>
            <a:ext cx="8477075" cy="5505276"/>
          </a:xfrm>
          <a:prstGeom prst="rect">
            <a:avLst/>
          </a:prstGeom>
        </p:spPr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33D9FA-CB45-4BB9-9908-E4CD01F6730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196C77-EF5E-4B89-A9BC-D24C137C8800}" type="slidenum">
              <a:rPr lang="pt-BR" smtClean="0"/>
              <a:t>‹nº›</a:t>
            </a:fld>
            <a:endParaRPr lang="pt-BR"/>
          </a:p>
        </p:txBody>
      </p:sp>
      <p:sp>
        <p:nvSpPr>
          <p:cNvPr id="7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14059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33D9FA-CB45-4BB9-9908-E4CD01F6730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196C77-EF5E-4B89-A9BC-D24C137C8800}" type="slidenum">
              <a:rPr lang="pt-BR" smtClean="0"/>
              <a:t>‹nº›</a:t>
            </a:fld>
            <a:endParaRPr lang="pt-BR"/>
          </a:p>
        </p:txBody>
      </p:sp>
      <p:sp>
        <p:nvSpPr>
          <p:cNvPr id="8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518502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727744"/>
            <a:ext cx="4038600" cy="5547221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33D9FA-CB45-4BB9-9908-E4CD01F6730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196C77-EF5E-4B89-A9BC-D24C137C8800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89876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712991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352752"/>
            <a:ext cx="4040188" cy="4930601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712991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352753"/>
            <a:ext cx="4041775" cy="4930600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33D9FA-CB45-4BB9-9908-E4CD01F6730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196C77-EF5E-4B89-A9BC-D24C137C8800}" type="slidenum">
              <a:rPr lang="pt-BR" smtClean="0"/>
              <a:t>‹nº›</a:t>
            </a:fld>
            <a:endParaRPr lang="pt-BR"/>
          </a:p>
        </p:txBody>
      </p:sp>
      <p:sp>
        <p:nvSpPr>
          <p:cNvPr id="11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239160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33D9FA-CB45-4BB9-9908-E4CD01F6730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196C77-EF5E-4B89-A9BC-D24C137C8800}" type="slidenum">
              <a:rPr lang="pt-BR" smtClean="0"/>
              <a:t>‹nº›</a:t>
            </a:fld>
            <a:endParaRPr lang="pt-BR"/>
          </a:p>
        </p:txBody>
      </p:sp>
      <p:sp>
        <p:nvSpPr>
          <p:cNvPr id="6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3878382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687897"/>
            <a:ext cx="5111750" cy="5438266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687898"/>
            <a:ext cx="3008313" cy="5438266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4133D9FA-CB45-4BB9-9908-E4CD01F6730C}" type="datetimeFigureOut">
              <a:rPr lang="pt-BR" smtClean="0"/>
              <a:t>23/03/2020</a:t>
            </a:fld>
            <a:endParaRPr lang="pt-B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pt-B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2196C77-EF5E-4B89-A9BC-D24C137C8800}" type="slidenum">
              <a:rPr lang="pt-BR" smtClean="0"/>
              <a:t>‹nº›</a:t>
            </a:fld>
            <a:endParaRPr lang="pt-BR"/>
          </a:p>
        </p:txBody>
      </p:sp>
      <p:sp>
        <p:nvSpPr>
          <p:cNvPr id="9" name="Espaço Reservado para Título 1"/>
          <p:cNvSpPr>
            <a:spLocks noGrp="1"/>
          </p:cNvSpPr>
          <p:nvPr>
            <p:ph type="title"/>
          </p:nvPr>
        </p:nvSpPr>
        <p:spPr>
          <a:xfrm>
            <a:off x="171973" y="151001"/>
            <a:ext cx="8812635" cy="50124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769921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Template_Apres_NovaMarca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562007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l" defTabSz="457200" rtl="0" eaLnBrk="1" latinLnBrk="0" hangingPunct="1">
        <a:spcBef>
          <a:spcPct val="0"/>
        </a:spcBef>
        <a:buNone/>
        <a:defRPr sz="2000" b="1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://ftd.li/y44728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ftd.li/enft5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67544" y="2132856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pt-BR" sz="4800" dirty="0"/>
              <a:t>Óptica </a:t>
            </a:r>
            <a:r>
              <a:rPr lang="pt-BR" sz="4800" dirty="0" smtClean="0"/>
              <a:t> - Refração </a:t>
            </a:r>
            <a:r>
              <a:rPr lang="pt-BR" sz="4800" dirty="0"/>
              <a:t>da luz </a:t>
            </a:r>
          </a:p>
        </p:txBody>
      </p:sp>
    </p:spTree>
    <p:extLst>
      <p:ext uri="{BB962C8B-B14F-4D97-AF65-F5344CB8AC3E}">
        <p14:creationId xmlns:p14="http://schemas.microsoft.com/office/powerpoint/2010/main" val="25241558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OBJETIVOS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>
              <a:buNone/>
            </a:pPr>
            <a:endParaRPr lang="pt-BR" sz="1000" dirty="0" smtClean="0"/>
          </a:p>
          <a:p>
            <a:r>
              <a:rPr lang="pt-BR" dirty="0"/>
              <a:t>Conceituar refração da luz.</a:t>
            </a:r>
          </a:p>
          <a:p>
            <a:pPr marL="0" indent="0">
              <a:buNone/>
            </a:pPr>
            <a:endParaRPr lang="pt-BR" sz="1000" dirty="0"/>
          </a:p>
          <a:p>
            <a:r>
              <a:rPr lang="pt-BR" dirty="0"/>
              <a:t>Definir índice de refração absoluta e relativa.</a:t>
            </a:r>
          </a:p>
          <a:p>
            <a:pPr marL="0" indent="0">
              <a:buNone/>
            </a:pPr>
            <a:endParaRPr lang="pt-BR" sz="1000" dirty="0"/>
          </a:p>
          <a:p>
            <a:r>
              <a:rPr lang="pt-BR" dirty="0"/>
              <a:t>Apresentar a Lei de Snell-Descartes.</a:t>
            </a:r>
          </a:p>
          <a:p>
            <a:pPr marL="0" indent="0">
              <a:buNone/>
            </a:pPr>
            <a:endParaRPr lang="pt-BR" sz="1000" dirty="0"/>
          </a:p>
          <a:p>
            <a:r>
              <a:rPr lang="pt-BR" dirty="0"/>
              <a:t>Identificar ângulo limite e reflexão total.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Óptica </a:t>
            </a:r>
            <a:r>
              <a:rPr lang="pt-BR" dirty="0" smtClean="0"/>
              <a:t>- Refração </a:t>
            </a:r>
            <a:r>
              <a:rPr lang="pt-BR" dirty="0"/>
              <a:t>da luz </a:t>
            </a:r>
          </a:p>
        </p:txBody>
      </p:sp>
    </p:spTree>
    <p:extLst>
      <p:ext uri="{BB962C8B-B14F-4D97-AF65-F5344CB8AC3E}">
        <p14:creationId xmlns:p14="http://schemas.microsoft.com/office/powerpoint/2010/main" val="36613022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800" dirty="0"/>
              <a:t>Quando muda o meio em que a luz se propaga, como do ar para a água, ocorre uma mudança na velocidade de propagação. Esse fenômeno é a refração.</a:t>
            </a:r>
          </a:p>
          <a:p>
            <a:pPr marL="0" indent="0">
              <a:buNone/>
            </a:pPr>
            <a:r>
              <a:rPr lang="pt-BR" sz="2800" dirty="0"/>
              <a:t>A refração é percebida pelo desvio da luz, excluindo a incidência perpendicular à superfície</a:t>
            </a:r>
            <a:r>
              <a:rPr lang="pt-BR" sz="2800" dirty="0" smtClean="0"/>
              <a:t>.</a:t>
            </a:r>
          </a:p>
          <a:p>
            <a:pPr marL="0" indent="0">
              <a:buNone/>
            </a:pPr>
            <a:endParaRPr lang="pt-BR" sz="2800" dirty="0"/>
          </a:p>
          <a:p>
            <a:pPr marL="0" indent="0">
              <a:buNone/>
            </a:pPr>
            <a:r>
              <a:rPr lang="pt-BR" sz="2800" dirty="0" smtClean="0"/>
              <a:t>							Observe </a:t>
            </a:r>
            <a:r>
              <a:rPr lang="pt-BR" sz="2800" dirty="0"/>
              <a:t>o garfo imerso num </a:t>
            </a:r>
            <a:r>
              <a:rPr lang="pt-BR" sz="2800" dirty="0" smtClean="0"/>
              <a:t>									copo </a:t>
            </a:r>
            <a:r>
              <a:rPr lang="pt-BR" sz="2800" dirty="0"/>
              <a:t>com água, que parece </a:t>
            </a:r>
            <a:r>
              <a:rPr lang="pt-BR" sz="2800" dirty="0" smtClean="0"/>
              <a:t>										ter </a:t>
            </a:r>
            <a:r>
              <a:rPr lang="pt-BR" sz="2800" dirty="0"/>
              <a:t>o cabo quebrado. Esse </a:t>
            </a:r>
            <a:r>
              <a:rPr lang="pt-BR" sz="2800" dirty="0" smtClean="0"/>
              <a:t>										efeito </a:t>
            </a:r>
            <a:r>
              <a:rPr lang="pt-BR" sz="2800" dirty="0"/>
              <a:t>é causado pela refração </a:t>
            </a:r>
            <a:r>
              <a:rPr lang="pt-BR" sz="2800" dirty="0" smtClean="0"/>
              <a:t>								d	a </a:t>
            </a:r>
            <a:r>
              <a:rPr lang="pt-BR" sz="2800" dirty="0"/>
              <a:t>luz.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Óptica </a:t>
            </a:r>
            <a:r>
              <a:rPr lang="pt-BR" dirty="0" smtClean="0"/>
              <a:t>- Refração </a:t>
            </a:r>
            <a:r>
              <a:rPr lang="pt-BR" dirty="0"/>
              <a:t>da luz 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429000"/>
            <a:ext cx="2809875" cy="2724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6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dirty="0" smtClean="0"/>
              <a:t>ÍNDICE DE REFRAÇÃO ABSOLUTO</a:t>
            </a:r>
          </a:p>
          <a:p>
            <a:pPr marL="0" indent="0">
              <a:buNone/>
            </a:pPr>
            <a:r>
              <a:rPr lang="pt-BR" sz="2200" dirty="0" smtClean="0"/>
              <a:t>A luz </a:t>
            </a:r>
            <a:r>
              <a:rPr lang="pt-BR" sz="2200" dirty="0"/>
              <a:t>ao atravessar o meio transparente sofre um </a:t>
            </a:r>
            <a:r>
              <a:rPr lang="pt-BR" sz="2200" dirty="0" smtClean="0"/>
              <a:t>desvio. </a:t>
            </a:r>
          </a:p>
          <a:p>
            <a:pPr marL="0" indent="0">
              <a:buNone/>
            </a:pPr>
            <a:r>
              <a:rPr lang="pt-BR" sz="2200" dirty="0" smtClean="0"/>
              <a:t>Esse </a:t>
            </a:r>
            <a:r>
              <a:rPr lang="pt-BR" sz="2200" dirty="0"/>
              <a:t>desvio depende da velocidade da luz em cada um desses meios.</a:t>
            </a:r>
          </a:p>
          <a:p>
            <a:pPr marL="0" indent="0">
              <a:buNone/>
            </a:pPr>
            <a:r>
              <a:rPr lang="pt-BR" sz="2200" dirty="0"/>
              <a:t>Define-se índice de refração absoluto </a:t>
            </a:r>
            <a:r>
              <a:rPr lang="pt-BR" sz="2200" i="1" dirty="0" smtClean="0"/>
              <a:t>n</a:t>
            </a:r>
            <a:r>
              <a:rPr lang="pt-BR" sz="2200" dirty="0" smtClean="0"/>
              <a:t> </a:t>
            </a:r>
            <a:r>
              <a:rPr lang="pt-BR" sz="2200" dirty="0"/>
              <a:t>de um meio, como a razão entre a velocidade da </a:t>
            </a:r>
            <a:r>
              <a:rPr lang="pt-BR" sz="2200" dirty="0" smtClean="0"/>
              <a:t>luz </a:t>
            </a:r>
            <a:r>
              <a:rPr lang="pt-BR" sz="2200" i="1" dirty="0" smtClean="0"/>
              <a:t>c</a:t>
            </a:r>
            <a:r>
              <a:rPr lang="pt-BR" sz="2200" dirty="0" smtClean="0"/>
              <a:t> </a:t>
            </a:r>
            <a:r>
              <a:rPr lang="pt-BR" sz="2200" dirty="0"/>
              <a:t>no vácuo </a:t>
            </a:r>
            <a:r>
              <a:rPr lang="pt-BR" sz="2200" dirty="0" smtClean="0"/>
              <a:t>e </a:t>
            </a:r>
            <a:r>
              <a:rPr lang="pt-BR" sz="2200" dirty="0"/>
              <a:t>a velocidade da luz </a:t>
            </a:r>
            <a:r>
              <a:rPr lang="pt-BR" sz="2200" i="1" dirty="0"/>
              <a:t>v</a:t>
            </a:r>
            <a:r>
              <a:rPr lang="pt-BR" sz="2200" dirty="0"/>
              <a:t> no meio </a:t>
            </a:r>
            <a:r>
              <a:rPr lang="pt-BR" sz="2200" dirty="0" smtClean="0"/>
              <a:t>considerado.</a:t>
            </a:r>
          </a:p>
          <a:p>
            <a:pPr marL="0" indent="0" algn="ctr">
              <a:buNone/>
            </a:pPr>
            <a:endParaRPr lang="pt-BR" sz="2200" b="1" dirty="0" smtClean="0"/>
          </a:p>
          <a:p>
            <a:pPr marL="0" indent="0" algn="ctr">
              <a:buNone/>
            </a:pPr>
            <a:endParaRPr lang="pt-BR" sz="2200" b="1" dirty="0"/>
          </a:p>
          <a:p>
            <a:pPr marL="0" indent="0" algn="ctr">
              <a:buNone/>
            </a:pPr>
            <a:endParaRPr lang="pt-BR" sz="2200" b="1" dirty="0" smtClean="0"/>
          </a:p>
          <a:p>
            <a:pPr marL="0" indent="0" algn="ctr">
              <a:buNone/>
            </a:pPr>
            <a:endParaRPr lang="pt-BR" sz="2200" b="1" dirty="0"/>
          </a:p>
          <a:p>
            <a:pPr marL="0" indent="0" algn="ctr">
              <a:buNone/>
            </a:pPr>
            <a:r>
              <a:rPr lang="pt-BR" sz="2200" b="1" dirty="0" smtClean="0"/>
              <a:t>n </a:t>
            </a:r>
            <a:r>
              <a:rPr lang="pt-BR" sz="2200" b="1" dirty="0"/>
              <a:t>= c / v</a:t>
            </a:r>
          </a:p>
          <a:p>
            <a:pPr marL="0" indent="0">
              <a:buNone/>
            </a:pPr>
            <a:r>
              <a:rPr lang="pt-BR" sz="2200" dirty="0" smtClean="0"/>
              <a:t>O </a:t>
            </a:r>
            <a:r>
              <a:rPr lang="pt-BR" sz="2200" dirty="0"/>
              <a:t>índice de refração relativo é o quociente entre índice de relação absoluto de dois meios transparentes. </a:t>
            </a:r>
          </a:p>
          <a:p>
            <a:pPr marL="0" indent="0" algn="ctr">
              <a:buNone/>
            </a:pPr>
            <a:r>
              <a:rPr lang="pt-BR" sz="2200" b="1" dirty="0"/>
              <a:t> </a:t>
            </a:r>
            <a:r>
              <a:rPr lang="pt-BR" sz="2200" b="1" dirty="0" err="1" smtClean="0"/>
              <a:t>n</a:t>
            </a:r>
            <a:r>
              <a:rPr lang="pt-BR" sz="2200" b="1" baseline="-25000" dirty="0" err="1" smtClean="0"/>
              <a:t>A</a:t>
            </a:r>
            <a:r>
              <a:rPr lang="pt-BR" sz="2200" b="1" baseline="-25000" dirty="0"/>
              <a:t>, B </a:t>
            </a:r>
            <a:r>
              <a:rPr lang="pt-BR" sz="2200" b="1" dirty="0"/>
              <a:t>= </a:t>
            </a:r>
            <a:r>
              <a:rPr lang="pt-BR" sz="2200" b="1" dirty="0" err="1"/>
              <a:t>n</a:t>
            </a:r>
            <a:r>
              <a:rPr lang="pt-BR" sz="2200" b="1" baseline="-25000" dirty="0" err="1"/>
              <a:t>A</a:t>
            </a:r>
            <a:r>
              <a:rPr lang="pt-BR" sz="2200" b="1" dirty="0"/>
              <a:t> / </a:t>
            </a:r>
            <a:r>
              <a:rPr lang="pt-BR" sz="2200" b="1" dirty="0" err="1"/>
              <a:t>n</a:t>
            </a:r>
            <a:r>
              <a:rPr lang="pt-BR" sz="2200" b="1" baseline="-25000" dirty="0" err="1"/>
              <a:t>B</a:t>
            </a:r>
            <a:endParaRPr lang="pt-BR" sz="2200" b="1" baseline="-25000" dirty="0"/>
          </a:p>
          <a:p>
            <a:pPr marL="0" indent="0">
              <a:buNone/>
            </a:pPr>
            <a:endParaRPr lang="pt-BR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Óptica </a:t>
            </a:r>
            <a:r>
              <a:rPr lang="pt-BR" dirty="0" smtClean="0"/>
              <a:t>- Refração </a:t>
            </a:r>
            <a:r>
              <a:rPr lang="pt-BR" dirty="0"/>
              <a:t>da luz </a:t>
            </a:r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43808" y="2959224"/>
            <a:ext cx="3349891" cy="17340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6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200" dirty="0"/>
              <a:t>Considere dois meios transparentes, ar e vidro, por exemplo. </a:t>
            </a:r>
            <a:r>
              <a:rPr lang="pt-BR" sz="2200" dirty="0" smtClean="0"/>
              <a:t>Seja </a:t>
            </a:r>
            <a:r>
              <a:rPr lang="pt-BR" sz="2200" i="1" dirty="0"/>
              <a:t>i</a:t>
            </a:r>
            <a:r>
              <a:rPr lang="pt-BR" sz="2200" dirty="0"/>
              <a:t> o ângulo de incidência, </a:t>
            </a:r>
            <a:r>
              <a:rPr lang="pt-BR" sz="2200" i="1" dirty="0"/>
              <a:t>r</a:t>
            </a:r>
            <a:r>
              <a:rPr lang="pt-BR" sz="2200" dirty="0"/>
              <a:t> o ângulo de refração, </a:t>
            </a:r>
            <a:r>
              <a:rPr lang="pt-BR" sz="2200" i="1" dirty="0" err="1"/>
              <a:t>n</a:t>
            </a:r>
            <a:r>
              <a:rPr lang="pt-BR" sz="2200" i="1" baseline="-25000" dirty="0" err="1"/>
              <a:t>A</a:t>
            </a:r>
            <a:r>
              <a:rPr lang="pt-BR" sz="2200" dirty="0"/>
              <a:t> e </a:t>
            </a:r>
            <a:r>
              <a:rPr lang="pt-BR" sz="2200" i="1" dirty="0" err="1"/>
              <a:t>n</a:t>
            </a:r>
            <a:r>
              <a:rPr lang="pt-BR" sz="2200" i="1" baseline="-25000" dirty="0" err="1"/>
              <a:t>B</a:t>
            </a:r>
            <a:r>
              <a:rPr lang="pt-BR" sz="2200" dirty="0"/>
              <a:t> os índice de refração absoluto dos meios </a:t>
            </a:r>
            <a:r>
              <a:rPr lang="pt-BR" sz="2200" i="1" dirty="0"/>
              <a:t>A</a:t>
            </a:r>
            <a:r>
              <a:rPr lang="pt-BR" sz="2200" dirty="0"/>
              <a:t> e </a:t>
            </a:r>
            <a:r>
              <a:rPr lang="pt-BR" sz="2200" i="1" dirty="0"/>
              <a:t>B</a:t>
            </a:r>
            <a:r>
              <a:rPr lang="pt-BR" sz="2200" dirty="0"/>
              <a:t>. </a:t>
            </a:r>
            <a:endParaRPr lang="pt-BR" sz="2200" dirty="0" smtClean="0"/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r>
              <a:rPr lang="pt-BR" sz="2200" dirty="0"/>
              <a:t>A refração da luz é regida por duas leis:</a:t>
            </a:r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r>
              <a:rPr lang="pt-BR" sz="2200" b="1" dirty="0"/>
              <a:t>1ª lei</a:t>
            </a:r>
            <a:r>
              <a:rPr lang="pt-BR" sz="2200" dirty="0"/>
              <a:t>: o raio incidente, o raio refratado e a reta normal estão no </a:t>
            </a: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mesmo </a:t>
            </a:r>
            <a:r>
              <a:rPr lang="pt-BR" sz="2200" dirty="0"/>
              <a:t>plano.</a:t>
            </a:r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/>
              <a:t>Óptica – Leis da refração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1800" y="1988840"/>
            <a:ext cx="3528392" cy="23258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6763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b="1" dirty="0"/>
              <a:t>2ª lei - lei de Snell-Descartes</a:t>
            </a:r>
            <a:r>
              <a:rPr lang="pt-BR" dirty="0"/>
              <a:t>: para cada luz monocromática e para cada par de meios existe uma razão constante entre o seno do ângulo de incidência e o seno do </a:t>
            </a:r>
            <a:r>
              <a:rPr lang="pt-BR" dirty="0" smtClean="0"/>
              <a:t>refração.</a:t>
            </a:r>
          </a:p>
          <a:p>
            <a:pPr marL="0" indent="0">
              <a:buNone/>
            </a:pPr>
            <a:endParaRPr lang="pt-BR" dirty="0" smtClean="0"/>
          </a:p>
          <a:p>
            <a:pPr marL="0" indent="0" algn="ctr">
              <a:buNone/>
            </a:pPr>
            <a:r>
              <a:rPr lang="pt-BR" dirty="0" err="1" smtClean="0"/>
              <a:t>sen</a:t>
            </a:r>
            <a:r>
              <a:rPr lang="pt-BR" dirty="0" smtClean="0"/>
              <a:t> </a:t>
            </a:r>
            <a:r>
              <a:rPr lang="pt-BR" dirty="0"/>
              <a:t>i/</a:t>
            </a:r>
            <a:r>
              <a:rPr lang="pt-BR" dirty="0" err="1"/>
              <a:t>sen</a:t>
            </a:r>
            <a:r>
              <a:rPr lang="pt-BR" dirty="0"/>
              <a:t> r = </a:t>
            </a:r>
            <a:r>
              <a:rPr lang="pt-BR" dirty="0" err="1"/>
              <a:t>n</a:t>
            </a:r>
            <a:r>
              <a:rPr lang="pt-BR" baseline="-25000" dirty="0" err="1"/>
              <a:t>B</a:t>
            </a:r>
            <a:r>
              <a:rPr lang="pt-BR" dirty="0"/>
              <a:t>/</a:t>
            </a:r>
            <a:r>
              <a:rPr lang="pt-BR" dirty="0" err="1"/>
              <a:t>n</a:t>
            </a:r>
            <a:r>
              <a:rPr lang="pt-BR" baseline="-25000" dirty="0" err="1"/>
              <a:t>A</a:t>
            </a:r>
            <a:endParaRPr lang="pt-BR" baseline="-25000" dirty="0"/>
          </a:p>
          <a:p>
            <a:pPr marL="0" indent="0" algn="ctr">
              <a:buNone/>
            </a:pPr>
            <a:endParaRPr lang="pt-BR" sz="1200" dirty="0"/>
          </a:p>
          <a:p>
            <a:pPr marL="0" indent="0" algn="ctr">
              <a:buNone/>
            </a:pPr>
            <a:r>
              <a:rPr lang="pt-BR" dirty="0" smtClean="0"/>
              <a:t>ou </a:t>
            </a:r>
            <a:endParaRPr lang="pt-BR" dirty="0"/>
          </a:p>
          <a:p>
            <a:pPr marL="0" indent="0" algn="ctr">
              <a:buNone/>
            </a:pPr>
            <a:endParaRPr lang="pt-BR" sz="1200" dirty="0"/>
          </a:p>
          <a:p>
            <a:pPr marL="0" indent="0" algn="ctr">
              <a:buNone/>
            </a:pPr>
            <a:r>
              <a:rPr lang="pt-BR" dirty="0" err="1" smtClean="0"/>
              <a:t>n</a:t>
            </a:r>
            <a:r>
              <a:rPr lang="pt-BR" baseline="-25000" dirty="0" err="1" smtClean="0"/>
              <a:t>A</a:t>
            </a:r>
            <a:r>
              <a:rPr lang="pt-BR" dirty="0" smtClean="0"/>
              <a:t> </a:t>
            </a:r>
            <a:r>
              <a:rPr lang="pt-BR" dirty="0"/>
              <a:t>. </a:t>
            </a:r>
            <a:r>
              <a:rPr lang="pt-BR" dirty="0" err="1"/>
              <a:t>sen</a:t>
            </a:r>
            <a:r>
              <a:rPr lang="pt-BR" dirty="0"/>
              <a:t> i = </a:t>
            </a:r>
            <a:r>
              <a:rPr lang="pt-BR" dirty="0" err="1"/>
              <a:t>n</a:t>
            </a:r>
            <a:r>
              <a:rPr lang="pt-BR" baseline="-25000" dirty="0" err="1"/>
              <a:t>B</a:t>
            </a:r>
            <a:r>
              <a:rPr lang="pt-BR" dirty="0"/>
              <a:t> . </a:t>
            </a:r>
            <a:r>
              <a:rPr lang="pt-BR" dirty="0" err="1"/>
              <a:t>sen</a:t>
            </a:r>
            <a:r>
              <a:rPr lang="pt-BR" dirty="0"/>
              <a:t> r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Óptica – Leis da refração</a:t>
            </a:r>
          </a:p>
        </p:txBody>
      </p:sp>
    </p:spTree>
    <p:extLst>
      <p:ext uri="{BB962C8B-B14F-4D97-AF65-F5344CB8AC3E}">
        <p14:creationId xmlns:p14="http://schemas.microsoft.com/office/powerpoint/2010/main" val="2393877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sz="2800" b="1" dirty="0" smtClean="0"/>
              <a:t>ÂNGULO LIMITE E REFLEXÃO TOTAL</a:t>
            </a:r>
          </a:p>
          <a:p>
            <a:pPr marL="0" indent="0">
              <a:buNone/>
            </a:pPr>
            <a:r>
              <a:rPr lang="pt-BR" sz="2200" dirty="0" smtClean="0"/>
              <a:t>Observe </a:t>
            </a:r>
            <a:r>
              <a:rPr lang="pt-BR" sz="2200" dirty="0"/>
              <a:t>a figura </a:t>
            </a:r>
            <a:r>
              <a:rPr lang="pt-BR" sz="2200" dirty="0" smtClean="0"/>
              <a:t>abaixo onde </a:t>
            </a:r>
            <a:r>
              <a:rPr lang="pt-BR" sz="2200" dirty="0"/>
              <a:t>o raio refratado se afasta cada vez mais da normal	</a:t>
            </a:r>
            <a:r>
              <a:rPr lang="pt-BR" sz="2200" dirty="0" smtClean="0"/>
              <a:t>à </a:t>
            </a:r>
            <a:r>
              <a:rPr lang="pt-BR" sz="2200" dirty="0"/>
              <a:t>medida que aumenta o ângulo de incidência.  Isso acontece quando o raio de luz vem do meio mais refringente para o menos refringente, até uma situação limite em que o ângulo de refração é 90°.</a:t>
            </a:r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endParaRPr lang="pt-BR" sz="2200" dirty="0" smtClean="0"/>
          </a:p>
          <a:p>
            <a:pPr marL="0" indent="0">
              <a:buNone/>
            </a:pPr>
            <a:endParaRPr lang="pt-BR" sz="2200" dirty="0"/>
          </a:p>
          <a:p>
            <a:pPr marL="0" indent="0">
              <a:buNone/>
            </a:pPr>
            <a:r>
              <a:rPr lang="pt-BR" sz="2200" dirty="0"/>
              <a:t>O ângulo de incidência </a:t>
            </a:r>
            <a:r>
              <a:rPr lang="pt-BR" sz="2200" b="1" dirty="0"/>
              <a:t>c</a:t>
            </a:r>
            <a:r>
              <a:rPr lang="pt-BR" sz="2200" dirty="0"/>
              <a:t> que corresponde ao ângulo de refração </a:t>
            </a:r>
            <a:r>
              <a:rPr lang="pt-BR" sz="2200" dirty="0" smtClean="0"/>
              <a:t/>
            </a:r>
            <a:br>
              <a:rPr lang="pt-BR" sz="2200" dirty="0" smtClean="0"/>
            </a:br>
            <a:r>
              <a:rPr lang="pt-BR" sz="2200" dirty="0" smtClean="0"/>
              <a:t>de </a:t>
            </a:r>
            <a:r>
              <a:rPr lang="pt-BR" sz="2200" dirty="0"/>
              <a:t>90° é denominado </a:t>
            </a:r>
            <a:r>
              <a:rPr lang="pt-BR" sz="2200" b="1" dirty="0"/>
              <a:t>ângulo limite (L)</a:t>
            </a:r>
            <a:r>
              <a:rPr lang="pt-BR" sz="2200" dirty="0"/>
              <a:t>. </a:t>
            </a:r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Óptica – Ângulo limite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99792" y="2871512"/>
            <a:ext cx="3024336" cy="261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7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sz="2400" dirty="0"/>
              <a:t>No filme </a:t>
            </a:r>
            <a:r>
              <a:rPr lang="pt-BR" sz="2400" b="1" dirty="0"/>
              <a:t>Procurando Nemo </a:t>
            </a:r>
            <a:r>
              <a:rPr lang="pt-BR" sz="2400" dirty="0"/>
              <a:t>a </a:t>
            </a:r>
            <a:r>
              <a:rPr lang="pt-BR" sz="2400" dirty="0" err="1"/>
              <a:t>peixinha</a:t>
            </a:r>
            <a:r>
              <a:rPr lang="pt-BR" sz="2400" dirty="0"/>
              <a:t> </a:t>
            </a:r>
            <a:r>
              <a:rPr lang="pt-BR" sz="2400" dirty="0" err="1"/>
              <a:t>Deb</a:t>
            </a:r>
            <a:r>
              <a:rPr lang="pt-BR" sz="2400" dirty="0"/>
              <a:t> acha que tem uma irmã gêmea, a </a:t>
            </a:r>
            <a:r>
              <a:rPr lang="pt-BR" sz="2400" dirty="0" err="1"/>
              <a:t>Flo</a:t>
            </a:r>
            <a:r>
              <a:rPr lang="pt-BR" sz="2400" dirty="0"/>
              <a:t>, mas na verdade é seu reflexo na parede do aquário. Nesse caso a luz não atravessou o meio transparente, mas sofreu </a:t>
            </a:r>
            <a:r>
              <a:rPr lang="pt-BR" sz="2400" b="1" dirty="0"/>
              <a:t>reflexão total</a:t>
            </a:r>
            <a:r>
              <a:rPr lang="pt-BR" sz="2400" dirty="0"/>
              <a:t>. Isso acontece quando o ângulo de incidência é maior que o ângulo limite e não ocorre refração</a:t>
            </a:r>
            <a:r>
              <a:rPr lang="pt-BR" sz="2400" dirty="0" smtClean="0"/>
              <a:t>.</a:t>
            </a:r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2400" dirty="0"/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2400" dirty="0" smtClean="0"/>
          </a:p>
          <a:p>
            <a:pPr marL="0" indent="0">
              <a:buNone/>
            </a:pPr>
            <a:endParaRPr lang="pt-BR" sz="2400" dirty="0"/>
          </a:p>
          <a:p>
            <a:pPr marL="0" indent="0" algn="ctr">
              <a:buNone/>
            </a:pPr>
            <a:r>
              <a:rPr lang="pt-BR" sz="2000" dirty="0"/>
              <a:t>Cena do filme </a:t>
            </a:r>
            <a:r>
              <a:rPr lang="pt-BR" sz="2000" b="1" dirty="0"/>
              <a:t>Procurando Nemo</a:t>
            </a:r>
            <a:r>
              <a:rPr lang="pt-BR" sz="2000" dirty="0"/>
              <a:t>, </a:t>
            </a:r>
            <a:r>
              <a:rPr lang="pt-BR" sz="2000" dirty="0" smtClean="0"/>
              <a:t/>
            </a:r>
            <a:br>
              <a:rPr lang="pt-BR" sz="2000" dirty="0" smtClean="0"/>
            </a:br>
            <a:r>
              <a:rPr lang="pt-BR" sz="2000" dirty="0" smtClean="0"/>
              <a:t>Estúdios </a:t>
            </a:r>
            <a:r>
              <a:rPr lang="pt-BR" sz="2000" dirty="0"/>
              <a:t>Disney e </a:t>
            </a:r>
            <a:r>
              <a:rPr lang="pt-BR" sz="2000" dirty="0" err="1"/>
              <a:t>Pixar</a:t>
            </a:r>
            <a:r>
              <a:rPr lang="pt-BR" sz="2000" dirty="0"/>
              <a:t> - 2003.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Óptica – reflexão total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752942"/>
            <a:ext cx="3645286" cy="245496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7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PESQUISAR</a:t>
            </a:r>
          </a:p>
          <a:p>
            <a:pPr marL="0" indent="0">
              <a:buNone/>
            </a:pPr>
            <a:r>
              <a:rPr lang="pt-BR" dirty="0" smtClean="0"/>
              <a:t>Faça </a:t>
            </a:r>
            <a:r>
              <a:rPr lang="pt-BR" dirty="0"/>
              <a:t>uma pesquisa sobre o funcionamento da fibra óptica e dê exemplos de sua aplicação.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Óptica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3095835" y="2103316"/>
            <a:ext cx="2952328" cy="41635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957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onteúdo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b="1" dirty="0" smtClean="0"/>
              <a:t>PARA SABER MAIS</a:t>
            </a:r>
            <a:endParaRPr lang="pt-BR" b="1" dirty="0" smtClean="0">
              <a:solidFill>
                <a:srgbClr val="FF0000"/>
              </a:solidFill>
            </a:endParaRPr>
          </a:p>
          <a:p>
            <a:r>
              <a:rPr lang="pt-BR" sz="2800" dirty="0" smtClean="0"/>
              <a:t>MINEROLOGIA </a:t>
            </a:r>
            <a:r>
              <a:rPr lang="pt-BR" sz="2800" dirty="0"/>
              <a:t>óptica. IGCE. UNESP. Disponível em: </a:t>
            </a:r>
            <a:r>
              <a:rPr lang="pt-BR" sz="2800" dirty="0" smtClean="0"/>
              <a:t>&lt;</a:t>
            </a:r>
            <a:r>
              <a:rPr lang="pt-BR" sz="2800" dirty="0" smtClean="0">
                <a:hlinkClick r:id="rId3"/>
              </a:rPr>
              <a:t>http</a:t>
            </a:r>
            <a:r>
              <a:rPr lang="pt-BR" sz="2800" dirty="0">
                <a:hlinkClick r:id="rId3"/>
              </a:rPr>
              <a:t>://</a:t>
            </a:r>
            <a:r>
              <a:rPr lang="pt-BR" sz="2800" dirty="0" smtClean="0">
                <a:hlinkClick r:id="rId3"/>
              </a:rPr>
              <a:t>ftd.li/y44728</a:t>
            </a:r>
            <a:r>
              <a:rPr lang="pt-BR" sz="2800" dirty="0" smtClean="0"/>
              <a:t>&gt;. </a:t>
            </a:r>
            <a:r>
              <a:rPr lang="pt-BR" sz="2800" dirty="0"/>
              <a:t>Acesso em: </a:t>
            </a:r>
            <a:r>
              <a:rPr lang="pt-BR" sz="2800" dirty="0" smtClean="0"/>
              <a:t>mar. 2020.</a:t>
            </a:r>
            <a:endParaRPr lang="pt-BR" sz="2800" dirty="0"/>
          </a:p>
          <a:p>
            <a:r>
              <a:rPr lang="pt-BR" sz="2800" dirty="0"/>
              <a:t>REFRAÇÃO e Lei de Snell. Khan </a:t>
            </a:r>
            <a:r>
              <a:rPr lang="pt-BR" sz="2800" dirty="0" err="1"/>
              <a:t>Academy</a:t>
            </a:r>
            <a:r>
              <a:rPr lang="pt-BR" sz="2800" dirty="0"/>
              <a:t> em Português. Disponível em: </a:t>
            </a:r>
            <a:r>
              <a:rPr lang="pt-BR" sz="2800" dirty="0" smtClean="0"/>
              <a:t>&lt;</a:t>
            </a:r>
            <a:r>
              <a:rPr lang="pt-BR" sz="2800" dirty="0" smtClean="0">
                <a:hlinkClick r:id="rId4"/>
              </a:rPr>
              <a:t>http</a:t>
            </a:r>
            <a:r>
              <a:rPr lang="pt-BR" sz="2800" dirty="0">
                <a:hlinkClick r:id="rId4"/>
              </a:rPr>
              <a:t>://</a:t>
            </a:r>
            <a:r>
              <a:rPr lang="pt-BR" sz="2800" dirty="0" smtClean="0">
                <a:hlinkClick r:id="rId4"/>
              </a:rPr>
              <a:t>ftd.li/enft5m</a:t>
            </a:r>
            <a:r>
              <a:rPr lang="pt-BR" sz="2800" dirty="0" smtClean="0"/>
              <a:t>&gt;. </a:t>
            </a:r>
            <a:r>
              <a:rPr lang="pt-BR" sz="2800" dirty="0"/>
              <a:t>Acesso em: </a:t>
            </a:r>
            <a:r>
              <a:rPr lang="pt-BR" sz="2800" dirty="0" smtClean="0"/>
              <a:t>mar. 2020.</a:t>
            </a:r>
            <a:endParaRPr lang="pt-BR" sz="2800" dirty="0"/>
          </a:p>
          <a:p>
            <a:r>
              <a:rPr lang="pt-BR" sz="2800" dirty="0" smtClean="0"/>
              <a:t>SILVEIRA</a:t>
            </a:r>
            <a:r>
              <a:rPr lang="pt-BR" sz="2800" dirty="0"/>
              <a:t>, Fernando Lang da; SARAIVA, Maria de Fátima Oliveira. As cores da lua cheia. Física na Escola, v. 9, n. 2, 2008. </a:t>
            </a:r>
          </a:p>
          <a:p>
            <a:pPr marL="0" indent="0">
              <a:buNone/>
            </a:pPr>
            <a:endParaRPr lang="pt-BR" dirty="0"/>
          </a:p>
        </p:txBody>
      </p:sp>
      <p:sp>
        <p:nvSpPr>
          <p:cNvPr id="3" name="Título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/>
              <a:t>Óptica – refração da luz </a:t>
            </a:r>
          </a:p>
        </p:txBody>
      </p:sp>
    </p:spTree>
    <p:extLst>
      <p:ext uri="{BB962C8B-B14F-4D97-AF65-F5344CB8AC3E}">
        <p14:creationId xmlns:p14="http://schemas.microsoft.com/office/powerpoint/2010/main" val="419578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FTD-EDUCACAO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Escritório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FTD-EDUCACAO</Template>
  <TotalTime>91</TotalTime>
  <Words>512</Words>
  <Application>Microsoft Office PowerPoint</Application>
  <PresentationFormat>Apresentação na tela (4:3)</PresentationFormat>
  <Paragraphs>78</Paragraphs>
  <Slides>10</Slides>
  <Notes>1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10</vt:i4>
      </vt:variant>
    </vt:vector>
  </HeadingPairs>
  <TitlesOfParts>
    <vt:vector size="13" baseType="lpstr">
      <vt:lpstr>Arial</vt:lpstr>
      <vt:lpstr>Calibri</vt:lpstr>
      <vt:lpstr>FTD-EDUCACAO</vt:lpstr>
      <vt:lpstr>Óptica  - Refração da luz </vt:lpstr>
      <vt:lpstr>Óptica - Refração da luz </vt:lpstr>
      <vt:lpstr>Óptica - Refração da luz </vt:lpstr>
      <vt:lpstr>Óptica - Refração da luz </vt:lpstr>
      <vt:lpstr>Óptica – Leis da refração</vt:lpstr>
      <vt:lpstr>Óptica – Leis da refração</vt:lpstr>
      <vt:lpstr>Óptica – Ângulo limite</vt:lpstr>
      <vt:lpstr>Óptica – reflexão total </vt:lpstr>
      <vt:lpstr>Óptica</vt:lpstr>
      <vt:lpstr>Óptica – refração da luz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Óptica  - Refração da luz</dc:title>
  <dc:creator>Marcos Antônio Silva</dc:creator>
  <cp:lastModifiedBy>Valquiria Baddini Tronolone</cp:lastModifiedBy>
  <cp:revision>9</cp:revision>
  <dcterms:created xsi:type="dcterms:W3CDTF">2017-02-06T12:43:59Z</dcterms:created>
  <dcterms:modified xsi:type="dcterms:W3CDTF">2020-03-23T22:06:13Z</dcterms:modified>
</cp:coreProperties>
</file>